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1.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2.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3.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4.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36.xml" ContentType="application/vnd.openxmlformats-officedocument.presentationml.notesSlide+xml"/>
  <Override PartName="/ppt/comments/modernComment_117_322A6718.xml" ContentType="application/vnd.ms-powerpoint.comments+xml"/>
  <Override PartName="/ppt/notesSlides/notesSlide37.xml" ContentType="application/vnd.openxmlformats-officedocument.presentationml.notesSlide+xml"/>
  <Override PartName="/ppt/comments/modernComment_11B_6ADA075E.xml" ContentType="application/vnd.ms-powerpoint.comments+xml"/>
  <Override PartName="/ppt/comments/modernComment_10B_DEB0264B.xml" ContentType="application/vnd.ms-powerpoint.comments+xml"/>
  <Override PartName="/ppt/comments/modernComment_10C_B75B0EAA.xml" ContentType="application/vnd.ms-powerpoint.comments+xml"/>
  <Override PartName="/ppt/notesSlides/notesSlide38.xml" ContentType="application/vnd.openxmlformats-officedocument.presentationml.notesSlide+xml"/>
  <Override PartName="/ppt/comments/modernComment_7FFFF930_34151352.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29_4A01EF7B.xml" ContentType="application/vnd.ms-powerpoint.comments+xml"/>
  <Override PartName="/ppt/notesSlides/notesSlide41.xml" ContentType="application/vnd.openxmlformats-officedocument.presentationml.notesSlide+xml"/>
  <Override PartName="/ppt/comments/modernComment_12A_F809E9DB.xml" ContentType="application/vnd.ms-powerpoint.comments+xml"/>
  <Override PartName="/ppt/notesSlides/notesSlide42.xml" ContentType="application/vnd.openxmlformats-officedocument.presentationml.notesSlide+xml"/>
  <Override PartName="/ppt/comments/modernComment_12B_101B9A9C.xml" ContentType="application/vnd.ms-powerpoint.comments+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5.xml" ContentType="application/vnd.openxmlformats-officedocument.presentationml.notesSlide+xml"/>
  <Override PartName="/ppt/comments/modernComment_130_DC781268.xml" ContentType="application/vnd.ms-powerpoint.comments+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46.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7.xml" ContentType="application/vnd.openxmlformats-officedocument.presentationml.notesSlide+xml"/>
  <Override PartName="/ppt/comments/modernComment_7FFFF92C_671765A9.xml" ContentType="application/vnd.ms-powerpoint.comments+xml"/>
  <Override PartName="/ppt/comments/modernComment_133_F6D59ABC.xml" ContentType="application/vnd.ms-powerpoint.comments+xml"/>
  <Override PartName="/ppt/comments/modernComment_167_D61FE76.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5447" r:id="rId4"/>
    <p:sldMasterId id="2147485527" r:id="rId5"/>
    <p:sldMasterId id="2147485588" r:id="rId6"/>
    <p:sldMasterId id="2147485661" r:id="rId7"/>
    <p:sldMasterId id="2147485734" r:id="rId8"/>
    <p:sldMasterId id="2147485785" r:id="rId9"/>
    <p:sldMasterId id="2147485836" r:id="rId10"/>
  </p:sldMasterIdLst>
  <p:notesMasterIdLst>
    <p:notesMasterId r:id="rId79"/>
  </p:notesMasterIdLst>
  <p:handoutMasterIdLst>
    <p:handoutMasterId r:id="rId80"/>
  </p:handoutMasterIdLst>
  <p:sldIdLst>
    <p:sldId id="2147483615" r:id="rId11"/>
    <p:sldId id="270" r:id="rId12"/>
    <p:sldId id="2147470962" r:id="rId13"/>
    <p:sldId id="2147482458" r:id="rId14"/>
    <p:sldId id="309" r:id="rId15"/>
    <p:sldId id="310" r:id="rId16"/>
    <p:sldId id="311" r:id="rId17"/>
    <p:sldId id="312" r:id="rId18"/>
    <p:sldId id="313" r:id="rId19"/>
    <p:sldId id="274" r:id="rId20"/>
    <p:sldId id="262" r:id="rId21"/>
    <p:sldId id="276" r:id="rId22"/>
    <p:sldId id="256" r:id="rId23"/>
    <p:sldId id="280" r:id="rId24"/>
    <p:sldId id="2147483614" r:id="rId25"/>
    <p:sldId id="265" r:id="rId26"/>
    <p:sldId id="291" r:id="rId27"/>
    <p:sldId id="296" r:id="rId28"/>
    <p:sldId id="295" r:id="rId29"/>
    <p:sldId id="275" r:id="rId30"/>
    <p:sldId id="2147483645" r:id="rId31"/>
    <p:sldId id="301" r:id="rId32"/>
    <p:sldId id="2147483646" r:id="rId33"/>
    <p:sldId id="264" r:id="rId34"/>
    <p:sldId id="302" r:id="rId35"/>
    <p:sldId id="281" r:id="rId36"/>
    <p:sldId id="290" r:id="rId37"/>
    <p:sldId id="293" r:id="rId38"/>
    <p:sldId id="2147483647" r:id="rId39"/>
    <p:sldId id="259" r:id="rId40"/>
    <p:sldId id="257" r:id="rId41"/>
    <p:sldId id="258" r:id="rId42"/>
    <p:sldId id="286" r:id="rId43"/>
    <p:sldId id="288" r:id="rId44"/>
    <p:sldId id="260" r:id="rId45"/>
    <p:sldId id="273" r:id="rId46"/>
    <p:sldId id="285" r:id="rId47"/>
    <p:sldId id="271" r:id="rId48"/>
    <p:sldId id="287" r:id="rId49"/>
    <p:sldId id="277" r:id="rId50"/>
    <p:sldId id="272" r:id="rId51"/>
    <p:sldId id="284" r:id="rId52"/>
    <p:sldId id="278" r:id="rId53"/>
    <p:sldId id="263" r:id="rId54"/>
    <p:sldId id="282" r:id="rId55"/>
    <p:sldId id="261" r:id="rId56"/>
    <p:sldId id="279" r:id="rId57"/>
    <p:sldId id="283" r:id="rId58"/>
    <p:sldId id="269" r:id="rId59"/>
    <p:sldId id="267" r:id="rId60"/>
    <p:sldId id="268" r:id="rId61"/>
    <p:sldId id="2147481904" r:id="rId62"/>
    <p:sldId id="292" r:id="rId63"/>
    <p:sldId id="294" r:id="rId64"/>
    <p:sldId id="306" r:id="rId65"/>
    <p:sldId id="297" r:id="rId66"/>
    <p:sldId id="298" r:id="rId67"/>
    <p:sldId id="299" r:id="rId68"/>
    <p:sldId id="300" r:id="rId69"/>
    <p:sldId id="303" r:id="rId70"/>
    <p:sldId id="304" r:id="rId71"/>
    <p:sldId id="305" r:id="rId72"/>
    <p:sldId id="2147481900" r:id="rId73"/>
    <p:sldId id="307" r:id="rId74"/>
    <p:sldId id="359" r:id="rId75"/>
    <p:sldId id="360" r:id="rId76"/>
    <p:sldId id="356" r:id="rId77"/>
    <p:sldId id="358" r:id="rId7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o not present" id="{DCE9AADC-419F-41BD-B8D3-BAD24EA0129E}">
          <p14:sldIdLst>
            <p14:sldId id="2147483615"/>
          </p14:sldIdLst>
        </p14:section>
        <p14:section name="Overview" id="{F1B82221-04F1-4254-8782-5432D50E3F32}">
          <p14:sldIdLst>
            <p14:sldId id="270"/>
            <p14:sldId id="2147470962"/>
            <p14:sldId id="2147482458"/>
            <p14:sldId id="309"/>
            <p14:sldId id="310"/>
            <p14:sldId id="311"/>
            <p14:sldId id="312"/>
            <p14:sldId id="313"/>
            <p14:sldId id="274"/>
          </p14:sldIdLst>
        </p14:section>
        <p14:section name="Retrieval &amp; query pipeline" id="{B970AED4-4568-41AC-A399-5EBE5BBFEB38}">
          <p14:sldIdLst>
            <p14:sldId id="262"/>
            <p14:sldId id="276"/>
            <p14:sldId id="256"/>
            <p14:sldId id="280"/>
            <p14:sldId id="2147483614"/>
            <p14:sldId id="265"/>
            <p14:sldId id="291"/>
            <p14:sldId id="296"/>
            <p14:sldId id="295"/>
            <p14:sldId id="275"/>
            <p14:sldId id="2147483645"/>
            <p14:sldId id="301"/>
            <p14:sldId id="2147483646"/>
            <p14:sldId id="264"/>
            <p14:sldId id="302"/>
            <p14:sldId id="281"/>
          </p14:sldIdLst>
        </p14:section>
        <p14:section name="RAG evaluations and results" id="{624E0193-F5CA-4B5E-A771-F816C69277CF}">
          <p14:sldIdLst>
            <p14:sldId id="290"/>
            <p14:sldId id="293"/>
            <p14:sldId id="2147483647"/>
            <p14:sldId id="259"/>
            <p14:sldId id="257"/>
            <p14:sldId id="258"/>
          </p14:sldIdLst>
        </p14:section>
        <p14:section name="Data preprocessing" id="{A31CC095-7208-42D6-BCB6-E791F4060D73}">
          <p14:sldIdLst>
            <p14:sldId id="286"/>
            <p14:sldId id="288"/>
            <p14:sldId id="260"/>
            <p14:sldId id="273"/>
          </p14:sldIdLst>
        </p14:section>
        <p14:section name="Agent orchestration" id="{5726EE8C-F30F-44C6-BF68-2E6AFC610AED}">
          <p14:sldIdLst>
            <p14:sldId id="285"/>
            <p14:sldId id="271"/>
            <p14:sldId id="287"/>
            <p14:sldId id="277"/>
            <p14:sldId id="272"/>
            <p14:sldId id="284"/>
            <p14:sldId id="278"/>
          </p14:sldIdLst>
        </p14:section>
        <p14:section name="Security &amp; compliance" id="{263AAFF4-D97D-44DA-A6CB-64808DEB43DE}">
          <p14:sldIdLst>
            <p14:sldId id="263"/>
            <p14:sldId id="282"/>
            <p14:sldId id="261"/>
            <p14:sldId id="279"/>
            <p14:sldId id="283"/>
          </p14:sldIdLst>
        </p14:section>
        <p14:section name="Performance &amp; monitoring" id="{ED2C8281-FCBE-4070-B0B8-5DACD190EA50}">
          <p14:sldIdLst>
            <p14:sldId id="269"/>
            <p14:sldId id="267"/>
            <p14:sldId id="268"/>
            <p14:sldId id="2147481904"/>
            <p14:sldId id="292"/>
            <p14:sldId id="294"/>
          </p14:sldIdLst>
        </p14:section>
        <p14:section name="Scale &amp; cost optimization" id="{971C8BF3-C21F-49D4-857E-974E655918A7}">
          <p14:sldIdLst>
            <p14:sldId id="306"/>
            <p14:sldId id="297"/>
            <p14:sldId id="298"/>
            <p14:sldId id="299"/>
            <p14:sldId id="300"/>
            <p14:sldId id="303"/>
            <p14:sldId id="304"/>
            <p14:sldId id="305"/>
          </p14:sldIdLst>
        </p14:section>
        <p14:section name="Hero scenarios" id="{600691AC-1908-4A3A-B290-1754749C8EDD}">
          <p14:sldIdLst>
            <p14:sldId id="2147481900"/>
            <p14:sldId id="307"/>
          </p14:sldIdLst>
        </p14:section>
        <p14:section name="Next Steps" id="{F860E710-35EE-4591-8912-E7D78D728A29}">
          <p14:sldIdLst>
            <p14:sldId id="359"/>
            <p14:sldId id="360"/>
          </p14:sldIdLst>
        </p14:section>
        <p14:section name="Performance &amp; monitoring" id="{37770BFE-FC85-4FC5-B17C-7FD213CB2B5B}">
          <p14:sldIdLst>
            <p14:sldId id="356"/>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03280C-6AAF-B0FE-47DF-3425564CE7DE}" name="Allison Sparrow" initials="" userId="S::alsparrow@microsoft.com::c67eeae2-bc25-40f7-a31a-74e931390c1e" providerId="AD"/>
  <p188:author id="{74A34F1C-3C6A-C0F3-F01E-DFE61F3E0D87}" name="Dan Quirk" initials="" userId="S::dquirk@microsoft.com::98c79980-506a-426c-a3ca-33fd6bb2c546" providerId="AD"/>
  <p188:author id="{68D5532C-8410-1CEE-0131-FAE9FF16C1EC}" name="Ben Ufuk Tezcan" initials="BT" userId="S::ufukt@microsoft.com::6e991d20-f6eb-4461-91d2-01cf7b5331ec" providerId="AD"/>
  <p188:author id="{35B73632-6CE1-F5AC-1EEB-9FB25C076E5B}" name="Matt Gotteiner" initials="MG" userId="S::magottei@microsoft.com::44e5f686-35a1-4e2c-9ff3-7b6adafcd3c3" providerId="AD"/>
  <p188:author id="{C74A7E39-7D96-D02E-BA3B-CABD59177425}" name="Danielle Cass" initials="DC" userId="S::dcass@microsoft.com::b3d01de7-d526-4d22-be84-4a4e70424d40" providerId="AD"/>
  <p188:author id="{0E219840-410F-C2B2-6883-1A220702ECA1}" name="Dean Radoja (Stinson Communications Inc)" initials="" userId="S::v-deanradoja@microsoft.com::807114c2-0f10-47ac-80b5-33e2ef0007f1" providerId="AD"/>
  <p188:author id="{B5A6DC43-4254-A250-FE9F-4F90B3EACDE8}" name="Romain Carette" initials="" userId="S::Romain@stinson.co::5a87a1b5-d67a-48db-94a7-717555cdea68" providerId="AD"/>
  <p188:author id="{144B2148-8CC1-A9B8-1B9F-29F10D2EC6DD}" name="Sunita Kannan" initials="SK" userId="S::sukanna@microsoft.com::7cda3bf5-55a3-4c1d-8baa-3c8a311250cd" providerId="AD"/>
  <p188:author id="{EBB4B15B-C155-85BB-24C9-54F2B97955F2}" name="Pablo Castro" initials="PC" userId="S::pablocas@microsoft.com::93083297-f88d-4e51-9931-a14ae08793ea" providerId="AD"/>
  <p188:author id="{C9DBBC6C-3285-675B-7C09-55021F470BC2}" name="Khye Wei" initials="KW" userId="S::khwei@microsoft.com::c91dd8d3-bf2e-4512-b08b-6447b25018f8" providerId="AD"/>
  <p188:author id="{FE761673-7999-1847-BBA4-C8160735B78D}" name="Angie Silva Pereyra" initials="" userId="S::angiesi@microsoft.com::9323da1e-d9da-40ee-b52b-8db0e4f4c7d9" providerId="AD"/>
  <p188:author id="{A21CDE93-6B48-02D5-15E4-E690EF2F9966}" name="Julianne Hart" initials="JH" userId="S::juliannehart@microsoft.com::f0141a3b-18c3-4f67-8ad4-bff2f68b5430" providerId="AD"/>
  <p188:author id="{310B3695-C30F-57E8-49A4-31EF11178349}" name="Sonya Waitman" initials="SW" userId="S::Sonya@chilcostrategies.com::4053d91c-ed85-473a-946c-3d47112af2d1" providerId="AD"/>
  <p188:author id="{166A4C9B-197C-25B8-5EF0-867CCD5B6058}" name="Susan Blanchard" initials="SB" userId="S::Susan.Blanchard@fractal.ai::38700fc9-3e5e-4385-82d4-6562d25011d5" providerId="AD"/>
  <p188:author id="{201CA29D-D065-D46C-4D71-1AC81FFA7C1A}" name="Farzad Sunavala" initials="" userId="S::fsunavala@microsoft.com::c7b9be82-5bba-4f43-b49e-53051c7debcd" providerId="AD"/>
  <p188:author id="{279115A6-EC1B-4870-4FE3-378FC85D5EB2}" name="Jodi Swanson (Chilco Strategies Inc)" initials="JI" userId="S::v-jswanson_microsoft.com#ext#@stinsondesigninc.onmicrosoft.com::49f01594-21dc-448f-804b-19a6f9252619" providerId="AD"/>
  <p188:author id="{D94EBEAC-6DB7-FFDC-1735-E160E05A4F8B}" name="Laurel Geisbush (MURPHY AND ASSOCIATES INC)" initials="LG" userId="S::v-lgeisbush@microsoft.com::58ee82d4-3398-485b-911a-8ebb9a041c9c" providerId="AD"/>
  <p188:author id="{5A1D65B3-FAD1-0BF0-9E33-52426D1DDF5C}" name="Jodi Swanson (Chilco Strategies Inc)" initials="JS" userId="S::v-jswanson@microsoft.com::02196e26-3ea3-4e32-a301-16ffff5ce286" providerId="AD"/>
  <p188:author id="{BCEE0DBD-6189-2E6B-5D68-8C29FD3B679A}" name="Bryan Osotio" initials="BO" userId="S::bryano@silverfoxprod.com::c8637d84-43de-46a3-8341-5dfe5659269c" providerId="AD"/>
  <p188:author id="{468501BE-6731-DBE7-FD2E-108E8B8CF87E}" name="Mike Carter" initials="MC" userId="S::mcarter@microsoft.com::9db06f53-81c5-456c-b985-671d04a4349e" providerId="AD"/>
  <p188:author id="{036A32CC-B169-AD24-8D6C-13468C089A32}" name="Courtney Walsh" initials="CW" userId="S::courtneyg@silverfoxprod.com::daf9133a-e195-4e64-9b96-c39fb023d4f2" providerId="AD"/>
  <p188:author id="{4A7A3BD1-DD43-8DBB-6DEC-2ECC8760C411}" name="David Griffith" initials="DG" userId="S::davidg@silverfoxprod.com::d098c8ac-700f-46f0-bf84-2134bdb9d901" providerId="AD"/>
  <p188:author id="{6AFA61D8-796F-555E-A395-B33F90AAF99E}" name="Monica Lueder" initials="ML" userId="S::monical@microsoft.com::75969e72-ba9c-4e32-a4ac-c8f3aeff9ba2" providerId="AD"/>
  <p188:author id="{9D3E12DC-A092-7474-0526-0E2EA4C8A1B7}" name="Jodi Swanson" initials="JS" userId="S::jodi@chilcostrategies.com::a7ffc3a0-5f0b-40ba-bb50-00f69aab24b5" providerId="AD"/>
  <p188:author id="{98AA16E9-6F42-0421-4A5D-410E64BE366D}" name="Gia Mondragon" initials="" userId="S::gimondra@microsoft.com::942c60c1-e28f-4a6b-9058-6fe50a0db748" providerId="AD"/>
  <p188:author id="{D085C1F1-00C3-7128-9378-BC72DE64CEAC}" name="Taylor Rozek" initials="TR" userId="S::taylorr@silverfoxprod.com::07d3a2ec-d343-419f-932b-51bf9a70720d" providerId="AD"/>
  <p188:author id="{F1A677FC-9E0A-3DE9-E668-B2F07D9E4CA7}" name="Anil Sener" initials="AS" userId="S::anilsener@microsoft.com::48de5f2f-49df-43c6-aacf-8eaf3e1beb9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8D"/>
    <a:srgbClr val="067FD1"/>
    <a:srgbClr val="F2F2F2"/>
    <a:srgbClr val="FFFFFF"/>
    <a:srgbClr val="47C3B2"/>
    <a:srgbClr val="0078D4"/>
    <a:srgbClr val="C03BC4"/>
    <a:srgbClr val="34AFBB"/>
    <a:srgbClr val="138CCB"/>
    <a:srgbClr val="25A0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7C3DED-B741-0173-14A0-64FD21479A8C}" v="2" dt="2025-05-15T23:21:42.299"/>
    <p1510:client id="{50B5A501-D42B-4F82-8664-30104B6327D3}" v="785" dt="2025-05-16T01:17:21.586"/>
    <p1510:client id="{9F75E5F3-7E05-40DC-B341-F04F8524903B}" v="54" dt="2025-05-16T00:07:27.193"/>
    <p1510:client id="{B2E88ADF-5388-D926-22EC-469335E17A43}" v="3" dt="2025-05-15T21:13:09.569"/>
    <p1510:client id="{FBB62091-6E36-448C-9021-269E3BCECB38}" v="176" dt="2025-05-16T00:02:38.6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 y="2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theme" Target="theme/theme1.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commentAuthors" Target="commentAuthor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microsoft.com/office/2018/10/relationships/authors" Target="authors.xml"/><Relationship Id="rId61" Type="http://schemas.openxmlformats.org/officeDocument/2006/relationships/slide" Target="slides/slide51.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microsoft-my.sharepoint.com/personal/pablocas_microsoft_com/Documents/Demos/Ignite2024/content/Evals%20Summaries%20Ignite%20Deck.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38100">
              <a:solidFill>
                <a:srgbClr val="091F2C"/>
              </a:solidFill>
            </a:ln>
          </c:spPr>
          <c:dPt>
            <c:idx val="0"/>
            <c:bubble3D val="0"/>
            <c:spPr>
              <a:gradFill flip="none" rotWithShape="1">
                <a:gsLst>
                  <a:gs pos="0">
                    <a:srgbClr val="0A6BBA"/>
                  </a:gs>
                  <a:gs pos="70000">
                    <a:srgbClr val="399A91"/>
                  </a:gs>
                </a:gsLst>
                <a:lin ang="16200000" scaled="1"/>
                <a:tileRect/>
              </a:gradFill>
              <a:ln w="38100">
                <a:solidFill>
                  <a:srgbClr val="091F2C"/>
                </a:solidFill>
              </a:ln>
              <a:effectLst/>
            </c:spPr>
            <c:extLst>
              <c:ext xmlns:c16="http://schemas.microsoft.com/office/drawing/2014/chart" uri="{C3380CC4-5D6E-409C-BE32-E72D297353CC}">
                <c16:uniqueId val="{00000001-F7B2-4A31-8426-0D417C08118D}"/>
              </c:ext>
            </c:extLst>
          </c:dPt>
          <c:dPt>
            <c:idx val="1"/>
            <c:bubble3D val="0"/>
            <c:spPr>
              <a:gradFill flip="none" rotWithShape="1">
                <a:gsLst>
                  <a:gs pos="0">
                    <a:srgbClr val="8661C5"/>
                  </a:gs>
                  <a:gs pos="70000">
                    <a:srgbClr val="0A6BBA"/>
                  </a:gs>
                </a:gsLst>
                <a:lin ang="0" scaled="1"/>
                <a:tileRect/>
              </a:gradFill>
              <a:ln w="38100">
                <a:solidFill>
                  <a:srgbClr val="091F2C"/>
                </a:solidFill>
              </a:ln>
              <a:effectLst/>
            </c:spPr>
            <c:extLst>
              <c:ext xmlns:c16="http://schemas.microsoft.com/office/drawing/2014/chart" uri="{C3380CC4-5D6E-409C-BE32-E72D297353CC}">
                <c16:uniqueId val="{00000003-F7B2-4A31-8426-0D417C08118D}"/>
              </c:ext>
            </c:extLst>
          </c:dPt>
          <c:dPt>
            <c:idx val="2"/>
            <c:bubble3D val="0"/>
            <c:spPr>
              <a:gradFill flip="none" rotWithShape="1">
                <a:gsLst>
                  <a:gs pos="30000">
                    <a:srgbClr val="C03BC4"/>
                  </a:gs>
                  <a:gs pos="100000">
                    <a:srgbClr val="8661C5"/>
                  </a:gs>
                </a:gsLst>
                <a:lin ang="5400000" scaled="1"/>
                <a:tileRect/>
              </a:gradFill>
              <a:ln w="38100">
                <a:solidFill>
                  <a:srgbClr val="091F2C"/>
                </a:solidFill>
              </a:ln>
              <a:effectLst/>
            </c:spPr>
            <c:extLst>
              <c:ext xmlns:c16="http://schemas.microsoft.com/office/drawing/2014/chart" uri="{C3380CC4-5D6E-409C-BE32-E72D297353CC}">
                <c16:uniqueId val="{00000005-F7B2-4A31-8426-0D417C08118D}"/>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F7B2-4A31-8426-0D417C08118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a:gsLst>
                <a:gs pos="51000">
                  <a:srgbClr val="F65567">
                    <a:alpha val="40000"/>
                  </a:srgbClr>
                </a:gs>
                <a:gs pos="0">
                  <a:srgbClr val="AC35AF">
                    <a:alpha val="40000"/>
                  </a:srgbClr>
                </a:gs>
              </a:gsLst>
              <a:lin ang="19800000" scaled="0"/>
            </a:gradFill>
            <a:ln w="38100">
              <a:solidFill>
                <a:srgbClr val="091F2C"/>
              </a:solidFill>
            </a:ln>
          </c:spPr>
          <c:dPt>
            <c:idx val="0"/>
            <c:bubble3D val="0"/>
            <c:spPr>
              <a:gradFill flip="none" rotWithShape="1">
                <a:gsLst>
                  <a:gs pos="100000">
                    <a:srgbClr val="0A6BBA">
                      <a:alpha val="40000"/>
                    </a:srgbClr>
                  </a:gs>
                  <a:gs pos="30000">
                    <a:srgbClr val="399A91">
                      <a:alpha val="40000"/>
                    </a:srgbClr>
                  </a:gs>
                </a:gsLst>
                <a:lin ang="5400000" scaled="1"/>
                <a:tileRect/>
              </a:gradFill>
              <a:ln w="38100">
                <a:solidFill>
                  <a:srgbClr val="091F2C"/>
                </a:solidFill>
              </a:ln>
              <a:effectLst/>
            </c:spPr>
            <c:extLst>
              <c:ext xmlns:c16="http://schemas.microsoft.com/office/drawing/2014/chart" uri="{C3380CC4-5D6E-409C-BE32-E72D297353CC}">
                <c16:uniqueId val="{00000001-06F1-4403-8A99-FAE9B8445B3F}"/>
              </c:ext>
            </c:extLst>
          </c:dPt>
          <c:dPt>
            <c:idx val="1"/>
            <c:bubble3D val="0"/>
            <c:spPr>
              <a:gradFill>
                <a:gsLst>
                  <a:gs pos="70000">
                    <a:srgbClr val="0A6BBA">
                      <a:alpha val="40000"/>
                    </a:srgbClr>
                  </a:gs>
                  <a:gs pos="0">
                    <a:srgbClr val="8661C5">
                      <a:alpha val="40000"/>
                    </a:srgbClr>
                  </a:gs>
                </a:gsLst>
                <a:lin ang="19800000" scaled="0"/>
              </a:gradFill>
              <a:ln w="38100">
                <a:solidFill>
                  <a:srgbClr val="091F2C"/>
                </a:solidFill>
              </a:ln>
              <a:effectLst/>
            </c:spPr>
            <c:extLst>
              <c:ext xmlns:c16="http://schemas.microsoft.com/office/drawing/2014/chart" uri="{C3380CC4-5D6E-409C-BE32-E72D297353CC}">
                <c16:uniqueId val="{00000003-06F1-4403-8A99-FAE9B8445B3F}"/>
              </c:ext>
            </c:extLst>
          </c:dPt>
          <c:dPt>
            <c:idx val="2"/>
            <c:bubble3D val="0"/>
            <c:spPr>
              <a:gradFill flip="none" rotWithShape="1">
                <a:gsLst>
                  <a:gs pos="70000">
                    <a:srgbClr val="AC35AF">
                      <a:alpha val="40000"/>
                    </a:srgbClr>
                  </a:gs>
                  <a:gs pos="0">
                    <a:srgbClr val="8661C5">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5-06F1-4403-8A99-FAE9B8445B3F}"/>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06F1-4403-8A99-FAE9B8445B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38100">
              <a:solidFill>
                <a:srgbClr val="091F2C"/>
              </a:solidFill>
            </a:ln>
          </c:spPr>
          <c:dPt>
            <c:idx val="0"/>
            <c:bubble3D val="0"/>
            <c:spPr>
              <a:gradFill flip="none" rotWithShape="1">
                <a:gsLst>
                  <a:gs pos="0">
                    <a:srgbClr val="0A6BBA"/>
                  </a:gs>
                  <a:gs pos="70000">
                    <a:srgbClr val="399A91"/>
                  </a:gs>
                </a:gsLst>
                <a:lin ang="16200000" scaled="1"/>
                <a:tileRect/>
              </a:gradFill>
              <a:ln w="38100">
                <a:solidFill>
                  <a:srgbClr val="091F2C"/>
                </a:solidFill>
              </a:ln>
              <a:effectLst/>
            </c:spPr>
            <c:extLst>
              <c:ext xmlns:c16="http://schemas.microsoft.com/office/drawing/2014/chart" uri="{C3380CC4-5D6E-409C-BE32-E72D297353CC}">
                <c16:uniqueId val="{00000001-DC30-4371-80A2-F090BEDDD802}"/>
              </c:ext>
            </c:extLst>
          </c:dPt>
          <c:dPt>
            <c:idx val="1"/>
            <c:bubble3D val="0"/>
            <c:spPr>
              <a:gradFill flip="none" rotWithShape="1">
                <a:gsLst>
                  <a:gs pos="0">
                    <a:srgbClr val="8661C5">
                      <a:alpha val="40000"/>
                    </a:srgbClr>
                  </a:gs>
                  <a:gs pos="70000">
                    <a:srgbClr val="0A6BBA">
                      <a:alpha val="40000"/>
                    </a:srgbClr>
                  </a:gs>
                </a:gsLst>
                <a:lin ang="0" scaled="1"/>
                <a:tileRect/>
              </a:gradFill>
              <a:ln w="38100">
                <a:solidFill>
                  <a:srgbClr val="091F2C"/>
                </a:solidFill>
              </a:ln>
              <a:effectLst/>
            </c:spPr>
            <c:extLst>
              <c:ext xmlns:c16="http://schemas.microsoft.com/office/drawing/2014/chart" uri="{C3380CC4-5D6E-409C-BE32-E72D297353CC}">
                <c16:uniqueId val="{00000003-DC30-4371-80A2-F090BEDDD802}"/>
              </c:ext>
            </c:extLst>
          </c:dPt>
          <c:dPt>
            <c:idx val="2"/>
            <c:bubble3D val="0"/>
            <c:spPr>
              <a:gradFill flip="none" rotWithShape="1">
                <a:gsLst>
                  <a:gs pos="30000">
                    <a:srgbClr val="C03BC4">
                      <a:alpha val="40000"/>
                    </a:srgbClr>
                  </a:gs>
                  <a:gs pos="100000">
                    <a:srgbClr val="8661C5">
                      <a:alpha val="40000"/>
                    </a:srgbClr>
                  </a:gs>
                </a:gsLst>
                <a:lin ang="5400000" scaled="1"/>
                <a:tileRect/>
              </a:gradFill>
              <a:ln w="38100">
                <a:solidFill>
                  <a:srgbClr val="091F2C"/>
                </a:solidFill>
              </a:ln>
              <a:effectLst/>
            </c:spPr>
            <c:extLst>
              <c:ext xmlns:c16="http://schemas.microsoft.com/office/drawing/2014/chart" uri="{C3380CC4-5D6E-409C-BE32-E72D297353CC}">
                <c16:uniqueId val="{00000005-DC30-4371-80A2-F090BEDDD802}"/>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DC30-4371-80A2-F090BEDDD80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a:gsLst>
                <a:gs pos="51000">
                  <a:srgbClr val="F65567">
                    <a:alpha val="40000"/>
                  </a:srgbClr>
                </a:gs>
                <a:gs pos="0">
                  <a:srgbClr val="AC35AF">
                    <a:alpha val="40000"/>
                  </a:srgbClr>
                </a:gs>
              </a:gsLst>
              <a:lin ang="19800000" scaled="0"/>
            </a:gradFill>
            <a:ln w="38100">
              <a:solidFill>
                <a:srgbClr val="091F2C"/>
              </a:solidFill>
            </a:ln>
          </c:spPr>
          <c:dPt>
            <c:idx val="0"/>
            <c:bubble3D val="0"/>
            <c:spPr>
              <a:gradFill flip="none" rotWithShape="1">
                <a:gsLst>
                  <a:gs pos="100000">
                    <a:srgbClr val="0A6BBA"/>
                  </a:gs>
                  <a:gs pos="30000">
                    <a:srgbClr val="399A91"/>
                  </a:gs>
                </a:gsLst>
                <a:lin ang="5400000" scaled="1"/>
                <a:tileRect/>
              </a:gradFill>
              <a:ln w="38100">
                <a:solidFill>
                  <a:srgbClr val="091F2C"/>
                </a:solidFill>
              </a:ln>
              <a:effectLst/>
            </c:spPr>
            <c:extLst>
              <c:ext xmlns:c16="http://schemas.microsoft.com/office/drawing/2014/chart" uri="{C3380CC4-5D6E-409C-BE32-E72D297353CC}">
                <c16:uniqueId val="{00000001-EADD-4945-9ACC-A15C87E43036}"/>
              </c:ext>
            </c:extLst>
          </c:dPt>
          <c:dPt>
            <c:idx val="1"/>
            <c:bubble3D val="0"/>
            <c:spPr>
              <a:gradFill>
                <a:gsLst>
                  <a:gs pos="70000">
                    <a:srgbClr val="0A6BBA">
                      <a:alpha val="40000"/>
                    </a:srgbClr>
                  </a:gs>
                  <a:gs pos="0">
                    <a:srgbClr val="8661C5">
                      <a:alpha val="40000"/>
                    </a:srgbClr>
                  </a:gs>
                </a:gsLst>
                <a:lin ang="19800000" scaled="0"/>
              </a:gradFill>
              <a:ln w="38100">
                <a:solidFill>
                  <a:srgbClr val="091F2C"/>
                </a:solidFill>
              </a:ln>
              <a:effectLst/>
            </c:spPr>
            <c:extLst>
              <c:ext xmlns:c16="http://schemas.microsoft.com/office/drawing/2014/chart" uri="{C3380CC4-5D6E-409C-BE32-E72D297353CC}">
                <c16:uniqueId val="{00000003-EADD-4945-9ACC-A15C87E43036}"/>
              </c:ext>
            </c:extLst>
          </c:dPt>
          <c:dPt>
            <c:idx val="2"/>
            <c:bubble3D val="0"/>
            <c:spPr>
              <a:gradFill flip="none" rotWithShape="1">
                <a:gsLst>
                  <a:gs pos="70000">
                    <a:srgbClr val="AC35AF">
                      <a:alpha val="40000"/>
                    </a:srgbClr>
                  </a:gs>
                  <a:gs pos="0">
                    <a:srgbClr val="8661C5">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5-EADD-4945-9ACC-A15C87E43036}"/>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EADD-4945-9ACC-A15C87E4303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035802955577511E-2"/>
          <c:y val="3.6174816515465634E-2"/>
          <c:w val="0.89580466235340916"/>
          <c:h val="0.75225988185150183"/>
        </c:manualLayout>
      </c:layout>
      <c:barChart>
        <c:barDir val="col"/>
        <c:grouping val="clustered"/>
        <c:varyColors val="0"/>
        <c:ser>
          <c:idx val="0"/>
          <c:order val="0"/>
          <c:tx>
            <c:strRef>
              <c:f>Sheet1!$A$2</c:f>
              <c:strCache>
                <c:ptCount val="1"/>
                <c:pt idx="0">
                  <c:v>Keyword</c:v>
                </c:pt>
              </c:strCache>
            </c:strRef>
          </c:tx>
          <c:spPr>
            <a:solidFill>
              <a:srgbClr val="3A4953"/>
            </a:solidFill>
            <a:ln>
              <a:noFill/>
            </a:ln>
            <a:effectLst/>
          </c:spPr>
          <c:invertIfNegative val="0"/>
          <c:cat>
            <c:strRef>
              <c:f>Sheet1!$B$1:$F$1</c:f>
              <c:strCache>
                <c:ptCount val="5"/>
                <c:pt idx="0">
                  <c:v>BEIR</c:v>
                </c:pt>
                <c:pt idx="1">
                  <c:v>MIRACL</c:v>
                </c:pt>
                <c:pt idx="2">
                  <c:v>Customer</c:v>
                </c:pt>
                <c:pt idx="3">
                  <c:v>MIML</c:v>
                </c:pt>
                <c:pt idx="4">
                  <c:v>Support</c:v>
                </c:pt>
              </c:strCache>
            </c:strRef>
          </c:cat>
          <c:val>
            <c:numRef>
              <c:f>Sheet1!$B$2:$F$2</c:f>
              <c:numCache>
                <c:formatCode>0.0</c:formatCode>
                <c:ptCount val="5"/>
                <c:pt idx="0">
                  <c:v>41.611800000000002</c:v>
                </c:pt>
                <c:pt idx="1">
                  <c:v>49.513882352941167</c:v>
                </c:pt>
                <c:pt idx="2">
                  <c:v>43.450857162445672</c:v>
                </c:pt>
                <c:pt idx="3">
                  <c:v>46.051812315123485</c:v>
                </c:pt>
                <c:pt idx="4">
                  <c:v>38.425016127311814</c:v>
                </c:pt>
              </c:numCache>
            </c:numRef>
          </c:val>
          <c:extLst>
            <c:ext xmlns:c16="http://schemas.microsoft.com/office/drawing/2014/chart" uri="{C3380CC4-5D6E-409C-BE32-E72D297353CC}">
              <c16:uniqueId val="{00000000-93AE-DD47-BD17-197CCC87A964}"/>
            </c:ext>
          </c:extLst>
        </c:ser>
        <c:ser>
          <c:idx val="1"/>
          <c:order val="1"/>
          <c:tx>
            <c:strRef>
              <c:f>Sheet1!$A$3</c:f>
              <c:strCache>
                <c:ptCount val="1"/>
                <c:pt idx="0">
                  <c:v>Vector</c:v>
                </c:pt>
              </c:strCache>
            </c:strRef>
          </c:tx>
          <c:spPr>
            <a:solidFill>
              <a:srgbClr val="657076"/>
            </a:solidFill>
            <a:ln>
              <a:noFill/>
            </a:ln>
            <a:effectLst/>
          </c:spPr>
          <c:invertIfNegative val="0"/>
          <c:cat>
            <c:strRef>
              <c:f>Sheet1!$B$1:$F$1</c:f>
              <c:strCache>
                <c:ptCount val="5"/>
                <c:pt idx="0">
                  <c:v>BEIR</c:v>
                </c:pt>
                <c:pt idx="1">
                  <c:v>MIRACL</c:v>
                </c:pt>
                <c:pt idx="2">
                  <c:v>Customer</c:v>
                </c:pt>
                <c:pt idx="3">
                  <c:v>MIML</c:v>
                </c:pt>
                <c:pt idx="4">
                  <c:v>Support</c:v>
                </c:pt>
              </c:strCache>
            </c:strRef>
          </c:cat>
          <c:val>
            <c:numRef>
              <c:f>Sheet1!$B$3:$F$3</c:f>
              <c:numCache>
                <c:formatCode>General</c:formatCode>
                <c:ptCount val="5"/>
                <c:pt idx="0">
                  <c:v>54.565700000000007</c:v>
                </c:pt>
                <c:pt idx="1">
                  <c:v>78.08382352941176</c:v>
                </c:pt>
                <c:pt idx="2">
                  <c:v>42.583552215417214</c:v>
                </c:pt>
                <c:pt idx="3">
                  <c:v>60.328157563065098</c:v>
                </c:pt>
                <c:pt idx="4">
                  <c:v>35.043049768117129</c:v>
                </c:pt>
              </c:numCache>
            </c:numRef>
          </c:val>
          <c:extLst>
            <c:ext xmlns:c16="http://schemas.microsoft.com/office/drawing/2014/chart" uri="{C3380CC4-5D6E-409C-BE32-E72D297353CC}">
              <c16:uniqueId val="{00000001-93AE-DD47-BD17-197CCC87A964}"/>
            </c:ext>
          </c:extLst>
        </c:ser>
        <c:ser>
          <c:idx val="2"/>
          <c:order val="2"/>
          <c:tx>
            <c:strRef>
              <c:f>Sheet1!$A$4</c:f>
              <c:strCache>
                <c:ptCount val="1"/>
                <c:pt idx="0">
                  <c:v>Hybrid</c:v>
                </c:pt>
              </c:strCache>
            </c:strRef>
          </c:tx>
          <c:spPr>
            <a:solidFill>
              <a:srgbClr val="B1B3B3"/>
            </a:solidFill>
            <a:ln>
              <a:noFill/>
            </a:ln>
            <a:effectLst/>
          </c:spPr>
          <c:invertIfNegative val="0"/>
          <c:cat>
            <c:strRef>
              <c:f>Sheet1!$B$1:$F$1</c:f>
              <c:strCache>
                <c:ptCount val="5"/>
                <c:pt idx="0">
                  <c:v>BEIR</c:v>
                </c:pt>
                <c:pt idx="1">
                  <c:v>MIRACL</c:v>
                </c:pt>
                <c:pt idx="2">
                  <c:v>Customer</c:v>
                </c:pt>
                <c:pt idx="3">
                  <c:v>MIML</c:v>
                </c:pt>
                <c:pt idx="4">
                  <c:v>Support</c:v>
                </c:pt>
              </c:strCache>
            </c:strRef>
          </c:cat>
          <c:val>
            <c:numRef>
              <c:f>Sheet1!$B$4:$F$4</c:f>
              <c:numCache>
                <c:formatCode>General</c:formatCode>
                <c:ptCount val="5"/>
                <c:pt idx="0">
                  <c:v>52.955299999999987</c:v>
                </c:pt>
                <c:pt idx="1">
                  <c:v>70.528588235294123</c:v>
                </c:pt>
                <c:pt idx="2">
                  <c:v>48.450714104532622</c:v>
                </c:pt>
                <c:pt idx="3">
                  <c:v>58.177650053226863</c:v>
                </c:pt>
                <c:pt idx="4">
                  <c:v>46.925907018097909</c:v>
                </c:pt>
              </c:numCache>
            </c:numRef>
          </c:val>
          <c:extLst>
            <c:ext xmlns:c16="http://schemas.microsoft.com/office/drawing/2014/chart" uri="{C3380CC4-5D6E-409C-BE32-E72D297353CC}">
              <c16:uniqueId val="{00000002-93AE-DD47-BD17-197CCC87A964}"/>
            </c:ext>
          </c:extLst>
        </c:ser>
        <c:ser>
          <c:idx val="3"/>
          <c:order val="3"/>
          <c:tx>
            <c:strRef>
              <c:f>Sheet1!$A$5</c:f>
              <c:strCache>
                <c:ptCount val="1"/>
                <c:pt idx="0">
                  <c:v>Hybrid + ranker + query rewriting</c:v>
                </c:pt>
              </c:strCache>
            </c:strRef>
          </c:tx>
          <c:spPr>
            <a:gradFill>
              <a:gsLst>
                <a:gs pos="0">
                  <a:srgbClr val="0A6BBA"/>
                </a:gs>
                <a:gs pos="60000">
                  <a:srgbClr val="399A91"/>
                </a:gs>
              </a:gsLst>
              <a:path path="circle">
                <a:fillToRect l="100000" t="100000"/>
              </a:path>
            </a:gradFill>
            <a:ln>
              <a:noFill/>
            </a:ln>
            <a:effectLst/>
          </c:spPr>
          <c:invertIfNegative val="0"/>
          <c:cat>
            <c:strRef>
              <c:f>Sheet1!$B$1:$F$1</c:f>
              <c:strCache>
                <c:ptCount val="5"/>
                <c:pt idx="0">
                  <c:v>BEIR</c:v>
                </c:pt>
                <c:pt idx="1">
                  <c:v>MIRACL</c:v>
                </c:pt>
                <c:pt idx="2">
                  <c:v>Customer</c:v>
                </c:pt>
                <c:pt idx="3">
                  <c:v>MIML</c:v>
                </c:pt>
                <c:pt idx="4">
                  <c:v>Support</c:v>
                </c:pt>
              </c:strCache>
            </c:strRef>
          </c:cat>
          <c:val>
            <c:numRef>
              <c:f>Sheet1!$B$5:$F$5</c:f>
              <c:numCache>
                <c:formatCode>General</c:formatCode>
                <c:ptCount val="5"/>
                <c:pt idx="0">
                  <c:v>55.942999999999998</c:v>
                </c:pt>
                <c:pt idx="1">
                  <c:v>79.414941176470577</c:v>
                </c:pt>
                <c:pt idx="2">
                  <c:v>69.306455318787073</c:v>
                </c:pt>
                <c:pt idx="3">
                  <c:v>77.229266863837069</c:v>
                </c:pt>
                <c:pt idx="4">
                  <c:v>71.992724248901794</c:v>
                </c:pt>
              </c:numCache>
            </c:numRef>
          </c:val>
          <c:extLst>
            <c:ext xmlns:c16="http://schemas.microsoft.com/office/drawing/2014/chart" uri="{C3380CC4-5D6E-409C-BE32-E72D297353CC}">
              <c16:uniqueId val="{00000003-93AE-DD47-BD17-197CCC87A964}"/>
            </c:ext>
          </c:extLst>
        </c:ser>
        <c:dLbls>
          <c:showLegendKey val="0"/>
          <c:showVal val="0"/>
          <c:showCatName val="0"/>
          <c:showSerName val="0"/>
          <c:showPercent val="0"/>
          <c:showBubbleSize val="0"/>
        </c:dLbls>
        <c:gapWidth val="219"/>
        <c:overlap val="-27"/>
        <c:axId val="431249087"/>
        <c:axId val="431250527"/>
      </c:barChart>
      <c:catAx>
        <c:axId val="43124908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31250527"/>
        <c:crosses val="autoZero"/>
        <c:auto val="1"/>
        <c:lblAlgn val="ctr"/>
        <c:lblOffset val="100"/>
        <c:noMultiLvlLbl val="0"/>
      </c:catAx>
      <c:valAx>
        <c:axId val="431250527"/>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schemeClr>
                </a:solidFill>
                <a:latin typeface="+mn-lt"/>
                <a:ea typeface="+mn-ea"/>
                <a:cs typeface="+mn-cs"/>
              </a:defRPr>
            </a:pPr>
            <a:endParaRPr lang="en-US"/>
          </a:p>
        </c:txPr>
        <c:crossAx val="431249087"/>
        <c:crosses val="autoZero"/>
        <c:crossBetween val="between"/>
      </c:valAx>
      <c:spPr>
        <a:noFill/>
        <a:ln>
          <a:noFill/>
        </a:ln>
        <a:effectLst/>
      </c:spPr>
    </c:plotArea>
    <c:legend>
      <c:legendPos val="b"/>
      <c:layout>
        <c:manualLayout>
          <c:xMode val="edge"/>
          <c:yMode val="edge"/>
          <c:x val="8.2509290507851482E-2"/>
          <c:y val="0.92975235770509745"/>
          <c:w val="0.89340185182012744"/>
          <c:h val="5.349678535227689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780030438226036E-2"/>
          <c:y val="3.4194686705394411E-2"/>
          <c:w val="0.90354266441235109"/>
          <c:h val="0.73594989735034899"/>
        </c:manualLayout>
      </c:layout>
      <c:barChart>
        <c:barDir val="col"/>
        <c:grouping val="clustered"/>
        <c:varyColors val="0"/>
        <c:ser>
          <c:idx val="0"/>
          <c:order val="0"/>
          <c:tx>
            <c:strRef>
              <c:f>Sheet1!$A$2</c:f>
              <c:strCache>
                <c:ptCount val="1"/>
                <c:pt idx="0">
                  <c:v>Keyword</c:v>
                </c:pt>
              </c:strCache>
            </c:strRef>
          </c:tx>
          <c:spPr>
            <a:solidFill>
              <a:srgbClr val="3A4953"/>
            </a:solidFill>
            <a:ln>
              <a:noFill/>
            </a:ln>
            <a:effectLst/>
          </c:spPr>
          <c:invertIfNegative val="0"/>
          <c:cat>
            <c:strRef>
              <c:f>Sheet1!$B$1:$F$1</c:f>
              <c:strCache>
                <c:ptCount val="5"/>
                <c:pt idx="0">
                  <c:v>BEIR</c:v>
                </c:pt>
                <c:pt idx="1">
                  <c:v>MIRACL</c:v>
                </c:pt>
                <c:pt idx="2">
                  <c:v>Customer</c:v>
                </c:pt>
                <c:pt idx="3">
                  <c:v>MIML</c:v>
                </c:pt>
                <c:pt idx="4">
                  <c:v>Support</c:v>
                </c:pt>
              </c:strCache>
            </c:strRef>
          </c:cat>
          <c:val>
            <c:numRef>
              <c:f>Sheet1!$B$2:$F$2</c:f>
              <c:numCache>
                <c:formatCode>0.0</c:formatCode>
                <c:ptCount val="5"/>
                <c:pt idx="0">
                  <c:v>41.611800000000002</c:v>
                </c:pt>
                <c:pt idx="1">
                  <c:v>49.513882352941167</c:v>
                </c:pt>
                <c:pt idx="2">
                  <c:v>43.450857162445672</c:v>
                </c:pt>
                <c:pt idx="3">
                  <c:v>46.051812315123485</c:v>
                </c:pt>
                <c:pt idx="4">
                  <c:v>38.425016127311814</c:v>
                </c:pt>
              </c:numCache>
            </c:numRef>
          </c:val>
          <c:extLst>
            <c:ext xmlns:c16="http://schemas.microsoft.com/office/drawing/2014/chart" uri="{C3380CC4-5D6E-409C-BE32-E72D297353CC}">
              <c16:uniqueId val="{00000000-E0A9-414C-B933-4E9DDB88188E}"/>
            </c:ext>
          </c:extLst>
        </c:ser>
        <c:ser>
          <c:idx val="1"/>
          <c:order val="1"/>
          <c:tx>
            <c:strRef>
              <c:f>Sheet1!$A$3</c:f>
              <c:strCache>
                <c:ptCount val="1"/>
                <c:pt idx="0">
                  <c:v>Vector</c:v>
                </c:pt>
              </c:strCache>
            </c:strRef>
          </c:tx>
          <c:spPr>
            <a:solidFill>
              <a:srgbClr val="657076"/>
            </a:solidFill>
            <a:ln>
              <a:noFill/>
            </a:ln>
            <a:effectLst/>
          </c:spPr>
          <c:invertIfNegative val="0"/>
          <c:cat>
            <c:strRef>
              <c:f>Sheet1!$B$1:$F$1</c:f>
              <c:strCache>
                <c:ptCount val="5"/>
                <c:pt idx="0">
                  <c:v>BEIR</c:v>
                </c:pt>
                <c:pt idx="1">
                  <c:v>MIRACL</c:v>
                </c:pt>
                <c:pt idx="2">
                  <c:v>Customer</c:v>
                </c:pt>
                <c:pt idx="3">
                  <c:v>MIML</c:v>
                </c:pt>
                <c:pt idx="4">
                  <c:v>Support</c:v>
                </c:pt>
              </c:strCache>
            </c:strRef>
          </c:cat>
          <c:val>
            <c:numRef>
              <c:f>Sheet1!$B$3:$F$3</c:f>
              <c:numCache>
                <c:formatCode>General</c:formatCode>
                <c:ptCount val="5"/>
                <c:pt idx="0">
                  <c:v>54.565700000000007</c:v>
                </c:pt>
                <c:pt idx="1">
                  <c:v>78.08382352941176</c:v>
                </c:pt>
                <c:pt idx="2">
                  <c:v>42.583552215417214</c:v>
                </c:pt>
                <c:pt idx="3">
                  <c:v>60.328157563065098</c:v>
                </c:pt>
                <c:pt idx="4">
                  <c:v>35.043049768117129</c:v>
                </c:pt>
              </c:numCache>
            </c:numRef>
          </c:val>
          <c:extLst>
            <c:ext xmlns:c16="http://schemas.microsoft.com/office/drawing/2014/chart" uri="{C3380CC4-5D6E-409C-BE32-E72D297353CC}">
              <c16:uniqueId val="{00000001-E0A9-414C-B933-4E9DDB88188E}"/>
            </c:ext>
          </c:extLst>
        </c:ser>
        <c:ser>
          <c:idx val="2"/>
          <c:order val="2"/>
          <c:tx>
            <c:strRef>
              <c:f>Sheet1!$A$4</c:f>
              <c:strCache>
                <c:ptCount val="1"/>
                <c:pt idx="0">
                  <c:v>Hybrid</c:v>
                </c:pt>
              </c:strCache>
            </c:strRef>
          </c:tx>
          <c:spPr>
            <a:solidFill>
              <a:srgbClr val="B1B3B3"/>
            </a:solidFill>
            <a:ln>
              <a:noFill/>
            </a:ln>
            <a:effectLst/>
          </c:spPr>
          <c:invertIfNegative val="0"/>
          <c:cat>
            <c:strRef>
              <c:f>Sheet1!$B$1:$F$1</c:f>
              <c:strCache>
                <c:ptCount val="5"/>
                <c:pt idx="0">
                  <c:v>BEIR</c:v>
                </c:pt>
                <c:pt idx="1">
                  <c:v>MIRACL</c:v>
                </c:pt>
                <c:pt idx="2">
                  <c:v>Customer</c:v>
                </c:pt>
                <c:pt idx="3">
                  <c:v>MIML</c:v>
                </c:pt>
                <c:pt idx="4">
                  <c:v>Support</c:v>
                </c:pt>
              </c:strCache>
            </c:strRef>
          </c:cat>
          <c:val>
            <c:numRef>
              <c:f>Sheet1!$B$4:$F$4</c:f>
              <c:numCache>
                <c:formatCode>General</c:formatCode>
                <c:ptCount val="5"/>
                <c:pt idx="0">
                  <c:v>52.955299999999987</c:v>
                </c:pt>
                <c:pt idx="1">
                  <c:v>70.528588235294123</c:v>
                </c:pt>
                <c:pt idx="2">
                  <c:v>48.450714104532622</c:v>
                </c:pt>
                <c:pt idx="3">
                  <c:v>58.177650053226863</c:v>
                </c:pt>
                <c:pt idx="4">
                  <c:v>46.925907018097909</c:v>
                </c:pt>
              </c:numCache>
            </c:numRef>
          </c:val>
          <c:extLst>
            <c:ext xmlns:c16="http://schemas.microsoft.com/office/drawing/2014/chart" uri="{C3380CC4-5D6E-409C-BE32-E72D297353CC}">
              <c16:uniqueId val="{00000002-E0A9-414C-B933-4E9DDB88188E}"/>
            </c:ext>
          </c:extLst>
        </c:ser>
        <c:ser>
          <c:idx val="3"/>
          <c:order val="3"/>
          <c:tx>
            <c:strRef>
              <c:f>Sheet1!$A$5</c:f>
              <c:strCache>
                <c:ptCount val="1"/>
                <c:pt idx="0">
                  <c:v>Hybrid + ranker + query rewriting</c:v>
                </c:pt>
              </c:strCache>
            </c:strRef>
          </c:tx>
          <c:spPr>
            <a:gradFill flip="none" rotWithShape="1">
              <a:gsLst>
                <a:gs pos="50000">
                  <a:srgbClr val="399A91"/>
                </a:gs>
                <a:gs pos="100000">
                  <a:srgbClr val="0A6BBA"/>
                </a:gs>
              </a:gsLst>
              <a:lin ang="5400000" scaled="1"/>
              <a:tileRect/>
            </a:gradFill>
            <a:ln>
              <a:noFill/>
            </a:ln>
            <a:effectLst/>
          </c:spPr>
          <c:invertIfNegative val="0"/>
          <c:dPt>
            <c:idx val="0"/>
            <c:invertIfNegative val="0"/>
            <c:bubble3D val="0"/>
            <c:spPr>
              <a:gradFill flip="none" rotWithShape="1">
                <a:gsLst>
                  <a:gs pos="50000">
                    <a:srgbClr val="399A91"/>
                  </a:gs>
                  <a:gs pos="100000">
                    <a:srgbClr val="0A6BBA"/>
                  </a:gs>
                </a:gsLst>
                <a:lin ang="5400000" scaled="1"/>
                <a:tileRect/>
              </a:gradFill>
              <a:ln>
                <a:noFill/>
              </a:ln>
              <a:effectLst/>
            </c:spPr>
            <c:extLst>
              <c:ext xmlns:c16="http://schemas.microsoft.com/office/drawing/2014/chart" uri="{C3380CC4-5D6E-409C-BE32-E72D297353CC}">
                <c16:uniqueId val="{00000000-750D-E542-BC5A-83FA952012B7}"/>
              </c:ext>
            </c:extLst>
          </c:dPt>
          <c:dPt>
            <c:idx val="2"/>
            <c:invertIfNegative val="0"/>
            <c:bubble3D val="0"/>
            <c:spPr>
              <a:gradFill flip="none" rotWithShape="1">
                <a:gsLst>
                  <a:gs pos="50000">
                    <a:srgbClr val="399A91"/>
                  </a:gs>
                  <a:gs pos="100000">
                    <a:srgbClr val="0A6BBA"/>
                  </a:gs>
                </a:gsLst>
                <a:lin ang="5400000" scaled="1"/>
                <a:tileRect/>
              </a:gradFill>
              <a:ln>
                <a:noFill/>
              </a:ln>
              <a:effectLst/>
            </c:spPr>
            <c:extLst>
              <c:ext xmlns:c16="http://schemas.microsoft.com/office/drawing/2014/chart" uri="{C3380CC4-5D6E-409C-BE32-E72D297353CC}">
                <c16:uniqueId val="{00000001-750D-E542-BC5A-83FA952012B7}"/>
              </c:ext>
            </c:extLst>
          </c:dPt>
          <c:dPt>
            <c:idx val="4"/>
            <c:invertIfNegative val="0"/>
            <c:bubble3D val="0"/>
            <c:spPr>
              <a:gradFill flip="none" rotWithShape="1">
                <a:gsLst>
                  <a:gs pos="50000">
                    <a:srgbClr val="399A91"/>
                  </a:gs>
                  <a:gs pos="100000">
                    <a:srgbClr val="0A6BBA"/>
                  </a:gs>
                </a:gsLst>
                <a:lin ang="5400000" scaled="1"/>
                <a:tileRect/>
              </a:gradFill>
              <a:ln>
                <a:noFill/>
              </a:ln>
              <a:effectLst/>
            </c:spPr>
            <c:extLst>
              <c:ext xmlns:c16="http://schemas.microsoft.com/office/drawing/2014/chart" uri="{C3380CC4-5D6E-409C-BE32-E72D297353CC}">
                <c16:uniqueId val="{00000002-750D-E542-BC5A-83FA952012B7}"/>
              </c:ext>
            </c:extLst>
          </c:dPt>
          <c:cat>
            <c:strRef>
              <c:f>Sheet1!$B$1:$F$1</c:f>
              <c:strCache>
                <c:ptCount val="5"/>
                <c:pt idx="0">
                  <c:v>BEIR</c:v>
                </c:pt>
                <c:pt idx="1">
                  <c:v>MIRACL</c:v>
                </c:pt>
                <c:pt idx="2">
                  <c:v>Customer</c:v>
                </c:pt>
                <c:pt idx="3">
                  <c:v>MIML</c:v>
                </c:pt>
                <c:pt idx="4">
                  <c:v>Support</c:v>
                </c:pt>
              </c:strCache>
            </c:strRef>
          </c:cat>
          <c:val>
            <c:numRef>
              <c:f>Sheet1!$B$5:$F$5</c:f>
              <c:numCache>
                <c:formatCode>General</c:formatCode>
                <c:ptCount val="5"/>
                <c:pt idx="0">
                  <c:v>55.942999999999998</c:v>
                </c:pt>
                <c:pt idx="1">
                  <c:v>79.414941176470577</c:v>
                </c:pt>
                <c:pt idx="2">
                  <c:v>69.306455318787073</c:v>
                </c:pt>
                <c:pt idx="3">
                  <c:v>77.229266863837069</c:v>
                </c:pt>
                <c:pt idx="4">
                  <c:v>71.992724248901794</c:v>
                </c:pt>
              </c:numCache>
            </c:numRef>
          </c:val>
          <c:extLst>
            <c:ext xmlns:c16="http://schemas.microsoft.com/office/drawing/2014/chart" uri="{C3380CC4-5D6E-409C-BE32-E72D297353CC}">
              <c16:uniqueId val="{00000003-E0A9-414C-B933-4E9DDB88188E}"/>
            </c:ext>
          </c:extLst>
        </c:ser>
        <c:dLbls>
          <c:showLegendKey val="0"/>
          <c:showVal val="0"/>
          <c:showCatName val="0"/>
          <c:showSerName val="0"/>
          <c:showPercent val="0"/>
          <c:showBubbleSize val="0"/>
        </c:dLbls>
        <c:gapWidth val="219"/>
        <c:overlap val="-27"/>
        <c:axId val="431249087"/>
        <c:axId val="431250527"/>
      </c:barChart>
      <c:catAx>
        <c:axId val="431249087"/>
        <c:scaling>
          <c:orientation val="minMax"/>
        </c:scaling>
        <c:delete val="0"/>
        <c:axPos val="b"/>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Segoe UI Variable Display" pitchFamily="2" charset="0"/>
                <a:ea typeface="+mn-ea"/>
                <a:cs typeface="+mn-cs"/>
              </a:defRPr>
            </a:pPr>
            <a:endParaRPr lang="en-US"/>
          </a:p>
        </c:txPr>
        <c:crossAx val="431250527"/>
        <c:crosses val="autoZero"/>
        <c:auto val="1"/>
        <c:lblAlgn val="ctr"/>
        <c:lblOffset val="100"/>
        <c:noMultiLvlLbl val="0"/>
      </c:catAx>
      <c:valAx>
        <c:axId val="431250527"/>
        <c:scaling>
          <c:orientation val="minMax"/>
        </c:scaling>
        <c:delete val="0"/>
        <c:axPos val="l"/>
        <c:numFmt formatCode="0.0" sourceLinked="1"/>
        <c:majorTickMark val="none"/>
        <c:minorTickMark val="none"/>
        <c:tickLblPos val="nextTo"/>
        <c:spPr>
          <a:noFill/>
          <a:ln w="12700">
            <a:noFill/>
          </a:ln>
          <a:effectLst/>
        </c:spPr>
        <c:txPr>
          <a:bodyPr rot="-60000000" spcFirstLastPara="1" vertOverflow="ellipsis" vert="horz" wrap="square" anchor="ctr" anchorCtr="1"/>
          <a:lstStyle/>
          <a:p>
            <a:pPr>
              <a:defRPr sz="1000" b="0" i="0" u="none" strike="noStrike" kern="1200" baseline="0">
                <a:solidFill>
                  <a:schemeClr val="tx1">
                    <a:lumMod val="75000"/>
                  </a:schemeClr>
                </a:solidFill>
                <a:latin typeface="Segoe UI Variable Display" pitchFamily="2" charset="0"/>
                <a:ea typeface="+mn-ea"/>
                <a:cs typeface="+mn-cs"/>
              </a:defRPr>
            </a:pPr>
            <a:endParaRPr lang="en-US"/>
          </a:p>
        </c:txPr>
        <c:crossAx val="431249087"/>
        <c:crosses val="autoZero"/>
        <c:crossBetween val="between"/>
      </c:valAx>
      <c:spPr>
        <a:noFill/>
        <a:ln w="25400">
          <a:noFill/>
        </a:ln>
        <a:effectLst/>
      </c:spPr>
    </c:plotArea>
    <c:legend>
      <c:legendPos val="b"/>
      <c:layout>
        <c:manualLayout>
          <c:xMode val="edge"/>
          <c:yMode val="edge"/>
          <c:x val="1.5284439760367249E-2"/>
          <c:y val="0.92293121052251847"/>
          <c:w val="0.96943096530886363"/>
          <c:h val="6.040871833329324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Segoe UI Variable Display"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96187684988047"/>
          <c:y val="0.16223580575552604"/>
          <c:w val="0.71225027521283613"/>
          <c:h val="0.75709979927509341"/>
        </c:manualLayout>
      </c:layout>
      <c:barChart>
        <c:barDir val="bar"/>
        <c:grouping val="clustered"/>
        <c:varyColors val="0"/>
        <c:ser>
          <c:idx val="0"/>
          <c:order val="0"/>
          <c:tx>
            <c:strRef>
              <c:f>'[Evals Summaries Ignite Deck.xlsx]Sheet1'!$B$125</c:f>
              <c:strCache>
                <c:ptCount val="1"/>
                <c:pt idx="0">
                  <c:v>NDCG@3</c:v>
                </c:pt>
              </c:strCache>
            </c:strRef>
          </c:tx>
          <c:spPr>
            <a:solidFill>
              <a:schemeClr val="accent1"/>
            </a:solidFill>
            <a:ln>
              <a:noFill/>
            </a:ln>
            <a:effectLst/>
          </c:spPr>
          <c:invertIfNegative val="0"/>
          <c:dPt>
            <c:idx val="0"/>
            <c:invertIfNegative val="0"/>
            <c:bubble3D val="0"/>
            <c:spPr>
              <a:solidFill>
                <a:srgbClr val="3A4953"/>
              </a:solidFill>
              <a:ln>
                <a:noFill/>
              </a:ln>
              <a:effectLst/>
            </c:spPr>
            <c:extLst>
              <c:ext xmlns:c16="http://schemas.microsoft.com/office/drawing/2014/chart" uri="{C3380CC4-5D6E-409C-BE32-E72D297353CC}">
                <c16:uniqueId val="{00000001-EFBB-0742-ADD8-830A2BAC181A}"/>
              </c:ext>
            </c:extLst>
          </c:dPt>
          <c:dPt>
            <c:idx val="1"/>
            <c:invertIfNegative val="0"/>
            <c:bubble3D val="0"/>
            <c:spPr>
              <a:solidFill>
                <a:srgbClr val="657076"/>
              </a:solidFill>
              <a:ln>
                <a:noFill/>
              </a:ln>
              <a:effectLst/>
            </c:spPr>
            <c:extLst>
              <c:ext xmlns:c16="http://schemas.microsoft.com/office/drawing/2014/chart" uri="{C3380CC4-5D6E-409C-BE32-E72D297353CC}">
                <c16:uniqueId val="{00000003-EFBB-0742-ADD8-830A2BAC181A}"/>
              </c:ext>
            </c:extLst>
          </c:dPt>
          <c:dPt>
            <c:idx val="2"/>
            <c:invertIfNegative val="0"/>
            <c:bubble3D val="0"/>
            <c:spPr>
              <a:solidFill>
                <a:srgbClr val="B1B3B3"/>
              </a:solidFill>
              <a:ln>
                <a:noFill/>
              </a:ln>
              <a:effectLst/>
            </c:spPr>
            <c:extLst>
              <c:ext xmlns:c16="http://schemas.microsoft.com/office/drawing/2014/chart" uri="{C3380CC4-5D6E-409C-BE32-E72D297353CC}">
                <c16:uniqueId val="{00000005-EFBB-0742-ADD8-830A2BAC181A}"/>
              </c:ext>
            </c:extLst>
          </c:dPt>
          <c:dPt>
            <c:idx val="3"/>
            <c:invertIfNegative val="0"/>
            <c:bubble3D val="0"/>
            <c:spPr>
              <a:gradFill flip="none" rotWithShape="1">
                <a:gsLst>
                  <a:gs pos="60000">
                    <a:srgbClr val="399A91"/>
                  </a:gs>
                  <a:gs pos="100000">
                    <a:srgbClr val="0A6BBA"/>
                  </a:gs>
                </a:gsLst>
                <a:lin ang="10800000" scaled="1"/>
                <a:tileRect/>
              </a:gradFill>
              <a:ln>
                <a:noFill/>
              </a:ln>
              <a:effectLst/>
            </c:spPr>
            <c:extLst>
              <c:ext xmlns:c16="http://schemas.microsoft.com/office/drawing/2014/chart" uri="{C3380CC4-5D6E-409C-BE32-E72D297353CC}">
                <c16:uniqueId val="{00000007-EFBB-0742-ADD8-830A2BAC181A}"/>
              </c:ext>
            </c:extLst>
          </c:dPt>
          <c:cat>
            <c:strRef>
              <c:f>'[Evals Summaries Ignite Deck.xlsx]Sheet1'!$A$126:$A$129</c:f>
              <c:strCache>
                <c:ptCount val="4"/>
                <c:pt idx="0">
                  <c:v>Vector</c:v>
                </c:pt>
                <c:pt idx="1">
                  <c:v>Hybrid</c:v>
                </c:pt>
                <c:pt idx="2">
                  <c:v>Hybrid + L2 Old</c:v>
                </c:pt>
                <c:pt idx="3">
                  <c:v>Hybrid + L2 New</c:v>
                </c:pt>
              </c:strCache>
            </c:strRef>
          </c:cat>
          <c:val>
            <c:numRef>
              <c:f>'[Evals Summaries Ignite Deck.xlsx]Sheet1'!$B$126:$B$129</c:f>
              <c:numCache>
                <c:formatCode>General</c:formatCode>
                <c:ptCount val="4"/>
                <c:pt idx="0">
                  <c:v>45.984919848866475</c:v>
                </c:pt>
                <c:pt idx="1">
                  <c:v>51.184757058619134</c:v>
                </c:pt>
                <c:pt idx="2">
                  <c:v>64.039467182470389</c:v>
                </c:pt>
                <c:pt idx="3">
                  <c:v>72.296654790160048</c:v>
                </c:pt>
              </c:numCache>
            </c:numRef>
          </c:val>
          <c:extLst>
            <c:ext xmlns:c16="http://schemas.microsoft.com/office/drawing/2014/chart" uri="{C3380CC4-5D6E-409C-BE32-E72D297353CC}">
              <c16:uniqueId val="{00000008-EFBB-0742-ADD8-830A2BAC181A}"/>
            </c:ext>
          </c:extLst>
        </c:ser>
        <c:dLbls>
          <c:showLegendKey val="0"/>
          <c:showVal val="0"/>
          <c:showCatName val="0"/>
          <c:showSerName val="0"/>
          <c:showPercent val="0"/>
          <c:showBubbleSize val="0"/>
        </c:dLbls>
        <c:gapWidth val="156"/>
        <c:axId val="285201984"/>
        <c:axId val="285199104"/>
      </c:barChart>
      <c:catAx>
        <c:axId val="285201984"/>
        <c:scaling>
          <c:orientation val="minMax"/>
        </c:scaling>
        <c:delete val="0"/>
        <c:axPos val="l"/>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lang="en-US" sz="1200" b="1" i="0" u="none" strike="noStrike" kern="1200" baseline="0">
                <a:solidFill>
                  <a:schemeClr val="tx1"/>
                </a:solidFill>
                <a:latin typeface="Segoe UI Variable Display Semibold" pitchFamily="2" charset="0"/>
                <a:ea typeface="+mn-ea"/>
                <a:cs typeface="+mn-cs"/>
              </a:defRPr>
            </a:pPr>
            <a:endParaRPr lang="en-US"/>
          </a:p>
        </c:txPr>
        <c:crossAx val="285199104"/>
        <c:crosses val="autoZero"/>
        <c:auto val="1"/>
        <c:lblAlgn val="ctr"/>
        <c:lblOffset val="100"/>
        <c:noMultiLvlLbl val="0"/>
      </c:catAx>
      <c:valAx>
        <c:axId val="28519910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lumMod val="75000"/>
                  </a:schemeClr>
                </a:solidFill>
                <a:latin typeface="Segoe UI Variable Display" pitchFamily="2" charset="0"/>
                <a:ea typeface="+mn-ea"/>
                <a:cs typeface="+mn-cs"/>
              </a:defRPr>
            </a:pPr>
            <a:endParaRPr lang="en-US"/>
          </a:p>
        </c:txPr>
        <c:crossAx val="285201984"/>
        <c:crosses val="autoZero"/>
        <c:crossBetween val="between"/>
      </c:valAx>
      <c:spPr>
        <a:noFill/>
        <a:ln>
          <a:noFill/>
        </a:ln>
        <a:effectLst/>
      </c:spPr>
    </c:plotArea>
    <c:plotVisOnly val="1"/>
    <c:dispBlanksAs val="gap"/>
    <c:showDLblsOverMax val="0"/>
  </c:chart>
  <c:spPr>
    <a:noFill/>
    <a:ln>
      <a:noFill/>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44779330760002"/>
          <c:y val="2.7209760766407614E-2"/>
          <c:w val="0.82908600449303904"/>
          <c:h val="0.67917582117136932"/>
        </c:manualLayout>
      </c:layout>
      <c:barChart>
        <c:barDir val="col"/>
        <c:grouping val="clustered"/>
        <c:varyColors val="0"/>
        <c:ser>
          <c:idx val="1"/>
          <c:order val="0"/>
          <c:tx>
            <c:strRef>
              <c:f>perf!$B$1</c:f>
              <c:strCache>
                <c:ptCount val="1"/>
                <c:pt idx="0">
                  <c:v>Current (ms)</c:v>
                </c:pt>
              </c:strCache>
            </c:strRef>
          </c:tx>
          <c:spPr>
            <a:solidFill>
              <a:srgbClr val="657076"/>
            </a:solidFill>
            <a:ln>
              <a:noFill/>
            </a:ln>
            <a:effectLst/>
          </c:spPr>
          <c:invertIfNegative val="0"/>
          <c:cat>
            <c:numRef>
              <c:f>perf!$A$2:$A$6</c:f>
              <c:numCache>
                <c:formatCode>General</c:formatCode>
                <c:ptCount val="5"/>
                <c:pt idx="0">
                  <c:v>128</c:v>
                </c:pt>
                <c:pt idx="1">
                  <c:v>256</c:v>
                </c:pt>
                <c:pt idx="2">
                  <c:v>512</c:v>
                </c:pt>
                <c:pt idx="3">
                  <c:v>1024</c:v>
                </c:pt>
                <c:pt idx="4">
                  <c:v>2048</c:v>
                </c:pt>
              </c:numCache>
            </c:numRef>
          </c:cat>
          <c:val>
            <c:numRef>
              <c:f>perf!$B$2:$B$6</c:f>
              <c:numCache>
                <c:formatCode>General</c:formatCode>
                <c:ptCount val="5"/>
                <c:pt idx="0">
                  <c:v>44</c:v>
                </c:pt>
                <c:pt idx="1">
                  <c:v>116</c:v>
                </c:pt>
                <c:pt idx="2">
                  <c:v>182</c:v>
                </c:pt>
                <c:pt idx="3">
                  <c:v>210</c:v>
                </c:pt>
                <c:pt idx="4">
                  <c:v>243</c:v>
                </c:pt>
              </c:numCache>
            </c:numRef>
          </c:val>
          <c:extLst>
            <c:ext xmlns:c16="http://schemas.microsoft.com/office/drawing/2014/chart" uri="{C3380CC4-5D6E-409C-BE32-E72D297353CC}">
              <c16:uniqueId val="{00000000-685F-4244-A1EF-C5F5D8B74C71}"/>
            </c:ext>
          </c:extLst>
        </c:ser>
        <c:ser>
          <c:idx val="2"/>
          <c:order val="1"/>
          <c:tx>
            <c:strRef>
              <c:f>perf!$C$1</c:f>
              <c:strCache>
                <c:ptCount val="1"/>
                <c:pt idx="0">
                  <c:v>New (ms)</c:v>
                </c:pt>
              </c:strCache>
            </c:strRef>
          </c:tx>
          <c:spPr>
            <a:gradFill>
              <a:gsLst>
                <a:gs pos="0">
                  <a:srgbClr val="0A6BBA"/>
                </a:gs>
                <a:gs pos="70000">
                  <a:srgbClr val="399A91"/>
                </a:gs>
              </a:gsLst>
              <a:path path="circle">
                <a:fillToRect l="100000" t="100000"/>
              </a:path>
            </a:gradFill>
            <a:ln>
              <a:noFill/>
            </a:ln>
            <a:effectLst/>
          </c:spPr>
          <c:invertIfNegative val="0"/>
          <c:dPt>
            <c:idx val="0"/>
            <c:invertIfNegative val="0"/>
            <c:bubble3D val="0"/>
            <c:spPr>
              <a:gradFill>
                <a:gsLst>
                  <a:gs pos="0">
                    <a:srgbClr val="0A6BBA"/>
                  </a:gs>
                  <a:gs pos="70000">
                    <a:srgbClr val="399A91"/>
                  </a:gs>
                </a:gsLst>
                <a:path path="circle">
                  <a:fillToRect l="100000" t="100000"/>
                </a:path>
              </a:gradFill>
              <a:ln>
                <a:noFill/>
              </a:ln>
              <a:effectLst/>
            </c:spPr>
            <c:extLst>
              <c:ext xmlns:c16="http://schemas.microsoft.com/office/drawing/2014/chart" uri="{C3380CC4-5D6E-409C-BE32-E72D297353CC}">
                <c16:uniqueId val="{00000005-685F-4244-A1EF-C5F5D8B74C71}"/>
              </c:ext>
            </c:extLst>
          </c:dPt>
          <c:dPt>
            <c:idx val="1"/>
            <c:invertIfNegative val="0"/>
            <c:bubble3D val="0"/>
            <c:spPr>
              <a:gradFill>
                <a:gsLst>
                  <a:gs pos="0">
                    <a:srgbClr val="0A6BBA"/>
                  </a:gs>
                  <a:gs pos="70000">
                    <a:srgbClr val="399A91"/>
                  </a:gs>
                </a:gsLst>
                <a:path path="circle">
                  <a:fillToRect l="100000" t="100000"/>
                </a:path>
              </a:gradFill>
              <a:ln>
                <a:noFill/>
              </a:ln>
              <a:effectLst/>
            </c:spPr>
            <c:extLst>
              <c:ext xmlns:c16="http://schemas.microsoft.com/office/drawing/2014/chart" uri="{C3380CC4-5D6E-409C-BE32-E72D297353CC}">
                <c16:uniqueId val="{00000004-685F-4244-A1EF-C5F5D8B74C71}"/>
              </c:ext>
            </c:extLst>
          </c:dPt>
          <c:dPt>
            <c:idx val="2"/>
            <c:invertIfNegative val="0"/>
            <c:bubble3D val="0"/>
            <c:spPr>
              <a:gradFill>
                <a:gsLst>
                  <a:gs pos="0">
                    <a:srgbClr val="0A6BBA"/>
                  </a:gs>
                  <a:gs pos="70000">
                    <a:srgbClr val="399A91"/>
                  </a:gs>
                </a:gsLst>
                <a:path path="circle">
                  <a:fillToRect l="100000" t="100000"/>
                </a:path>
              </a:gradFill>
              <a:ln>
                <a:noFill/>
              </a:ln>
              <a:effectLst/>
            </c:spPr>
            <c:extLst>
              <c:ext xmlns:c16="http://schemas.microsoft.com/office/drawing/2014/chart" uri="{C3380CC4-5D6E-409C-BE32-E72D297353CC}">
                <c16:uniqueId val="{00000003-685F-4244-A1EF-C5F5D8B74C71}"/>
              </c:ext>
            </c:extLst>
          </c:dPt>
          <c:dPt>
            <c:idx val="3"/>
            <c:invertIfNegative val="0"/>
            <c:bubble3D val="0"/>
            <c:spPr>
              <a:gradFill>
                <a:gsLst>
                  <a:gs pos="0">
                    <a:srgbClr val="0A6BBA"/>
                  </a:gs>
                  <a:gs pos="70000">
                    <a:srgbClr val="399A91"/>
                  </a:gs>
                </a:gsLst>
                <a:path path="circle">
                  <a:fillToRect l="100000" t="100000"/>
                </a:path>
              </a:gradFill>
              <a:ln>
                <a:noFill/>
              </a:ln>
              <a:effectLst/>
            </c:spPr>
            <c:extLst>
              <c:ext xmlns:c16="http://schemas.microsoft.com/office/drawing/2014/chart" uri="{C3380CC4-5D6E-409C-BE32-E72D297353CC}">
                <c16:uniqueId val="{00000002-685F-4244-A1EF-C5F5D8B74C71}"/>
              </c:ext>
            </c:extLst>
          </c:dPt>
          <c:cat>
            <c:numRef>
              <c:f>perf!$A$2:$A$6</c:f>
              <c:numCache>
                <c:formatCode>General</c:formatCode>
                <c:ptCount val="5"/>
                <c:pt idx="0">
                  <c:v>128</c:v>
                </c:pt>
                <c:pt idx="1">
                  <c:v>256</c:v>
                </c:pt>
                <c:pt idx="2">
                  <c:v>512</c:v>
                </c:pt>
                <c:pt idx="3">
                  <c:v>1024</c:v>
                </c:pt>
                <c:pt idx="4">
                  <c:v>2048</c:v>
                </c:pt>
              </c:numCache>
            </c:numRef>
          </c:cat>
          <c:val>
            <c:numRef>
              <c:f>perf!$C$2:$C$6</c:f>
              <c:numCache>
                <c:formatCode>General</c:formatCode>
                <c:ptCount val="5"/>
                <c:pt idx="0">
                  <c:v>50</c:v>
                </c:pt>
                <c:pt idx="1">
                  <c:v>59</c:v>
                </c:pt>
                <c:pt idx="2">
                  <c:v>78</c:v>
                </c:pt>
                <c:pt idx="3">
                  <c:v>113</c:v>
                </c:pt>
                <c:pt idx="4">
                  <c:v>158</c:v>
                </c:pt>
              </c:numCache>
            </c:numRef>
          </c:val>
          <c:extLst>
            <c:ext xmlns:c16="http://schemas.microsoft.com/office/drawing/2014/chart" uri="{C3380CC4-5D6E-409C-BE32-E72D297353CC}">
              <c16:uniqueId val="{00000001-685F-4244-A1EF-C5F5D8B74C71}"/>
            </c:ext>
          </c:extLst>
        </c:ser>
        <c:dLbls>
          <c:showLegendKey val="0"/>
          <c:showVal val="0"/>
          <c:showCatName val="0"/>
          <c:showSerName val="0"/>
          <c:showPercent val="0"/>
          <c:showBubbleSize val="0"/>
        </c:dLbls>
        <c:gapWidth val="162"/>
        <c:overlap val="-26"/>
        <c:axId val="184757519"/>
        <c:axId val="184759439"/>
      </c:barChart>
      <c:catAx>
        <c:axId val="184757519"/>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Segoe UI Variable Display Semibold" pitchFamily="2" charset="0"/>
                    <a:ea typeface="+mn-ea"/>
                    <a:cs typeface="+mn-cs"/>
                  </a:defRPr>
                </a:pPr>
                <a:r>
                  <a:rPr lang="en-US" b="1" i="0">
                    <a:latin typeface="Segoe UI Variable Text Semibold" pitchFamily="2" charset="0"/>
                  </a:rPr>
                  <a:t>Chunk length (</a:t>
                </a:r>
                <a:r>
                  <a:rPr lang="en-US" b="1" i="0" baseline="0">
                    <a:latin typeface="Segoe UI Variable Text Semibold" pitchFamily="2" charset="0"/>
                  </a:rPr>
                  <a:t>token count)</a:t>
                </a:r>
                <a:endParaRPr lang="en-US" b="1" i="0">
                  <a:latin typeface="Segoe UI Variable Text Semibold" pitchFamily="2" charset="0"/>
                </a:endParaRPr>
              </a:p>
            </c:rich>
          </c:tx>
          <c:layout>
            <c:manualLayout>
              <c:xMode val="edge"/>
              <c:yMode val="edge"/>
              <c:x val="0.40219233691826123"/>
              <c:y val="0.7887109427818574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Segoe UI Variable Display Semibold" pitchFamily="2" charset="0"/>
                  <a:ea typeface="+mn-ea"/>
                  <a:cs typeface="+mn-cs"/>
                </a:defRPr>
              </a:pPr>
              <a:endParaRPr lang="en-US"/>
            </a:p>
          </c:txPr>
        </c:title>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Segoe UI Variable Display" pitchFamily="2" charset="0"/>
                <a:ea typeface="+mn-ea"/>
                <a:cs typeface="+mn-cs"/>
              </a:defRPr>
            </a:pPr>
            <a:endParaRPr lang="en-US"/>
          </a:p>
        </c:txPr>
        <c:crossAx val="184759439"/>
        <c:crosses val="autoZero"/>
        <c:auto val="1"/>
        <c:lblAlgn val="ctr"/>
        <c:lblOffset val="100"/>
        <c:noMultiLvlLbl val="0"/>
      </c:catAx>
      <c:valAx>
        <c:axId val="1847594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j-lt"/>
                    <a:ea typeface="+mn-ea"/>
                    <a:cs typeface="+mn-cs"/>
                  </a:defRPr>
                </a:pPr>
                <a:r>
                  <a:rPr lang="en-US" b="1" i="0">
                    <a:latin typeface="Segoe UI Variable Text Semibold" pitchFamily="2" charset="0"/>
                  </a:rPr>
                  <a:t>Latency (</a:t>
                </a:r>
                <a:r>
                  <a:rPr lang="en-US" b="1" i="0" err="1">
                    <a:latin typeface="Segoe UI Variable Text Semibold" pitchFamily="2" charset="0"/>
                  </a:rPr>
                  <a:t>ms</a:t>
                </a:r>
                <a:r>
                  <a:rPr lang="en-US" b="1" i="0">
                    <a:latin typeface="Segoe UI Variable Text Semibold" pitchFamily="2" charset="0"/>
                  </a:rPr>
                  <a:t>)</a:t>
                </a:r>
              </a:p>
            </c:rich>
          </c:tx>
          <c:layout>
            <c:manualLayout>
              <c:xMode val="edge"/>
              <c:yMode val="edge"/>
              <c:x val="3.0343677258990388E-2"/>
              <c:y val="0.3045683409372061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schemeClr>
                </a:solidFill>
                <a:latin typeface="Segoe UI Variable Display" pitchFamily="2" charset="0"/>
                <a:ea typeface="+mn-ea"/>
                <a:cs typeface="+mn-cs"/>
              </a:defRPr>
            </a:pPr>
            <a:endParaRPr lang="en-US"/>
          </a:p>
        </c:txPr>
        <c:crossAx val="184757519"/>
        <c:crosses val="autoZero"/>
        <c:crossBetween val="between"/>
      </c:valAx>
      <c:spPr>
        <a:noFill/>
        <a:ln>
          <a:noFill/>
        </a:ln>
        <a:effectLst/>
      </c:spPr>
    </c:plotArea>
    <c:legend>
      <c:legendPos val="b"/>
      <c:layout>
        <c:manualLayout>
          <c:xMode val="edge"/>
          <c:yMode val="edge"/>
          <c:x val="0.36621539405022863"/>
          <c:y val="0.87870307878181908"/>
          <c:w val="0.26756921189954253"/>
          <c:h val="4.612039053960113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Segoe UI Variable Display"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035802955577511E-2"/>
          <c:y val="3.6174816515465634E-2"/>
          <c:w val="0.89580466235340916"/>
          <c:h val="0.75225988185150183"/>
        </c:manualLayout>
      </c:layout>
      <c:barChart>
        <c:barDir val="col"/>
        <c:grouping val="clustered"/>
        <c:varyColors val="0"/>
        <c:ser>
          <c:idx val="0"/>
          <c:order val="0"/>
          <c:tx>
            <c:strRef>
              <c:f>Sheet1!$A$2</c:f>
              <c:strCache>
                <c:ptCount val="1"/>
                <c:pt idx="0">
                  <c:v>Keyword</c:v>
                </c:pt>
              </c:strCache>
            </c:strRef>
          </c:tx>
          <c:spPr>
            <a:solidFill>
              <a:srgbClr val="3A4953"/>
            </a:solidFill>
            <a:ln>
              <a:noFill/>
            </a:ln>
            <a:effectLst/>
          </c:spPr>
          <c:invertIfNegative val="0"/>
          <c:cat>
            <c:strRef>
              <c:f>Sheet1!$B$1:$F$1</c:f>
              <c:strCache>
                <c:ptCount val="5"/>
                <c:pt idx="0">
                  <c:v>BEIR</c:v>
                </c:pt>
                <c:pt idx="1">
                  <c:v>MIRACL</c:v>
                </c:pt>
                <c:pt idx="2">
                  <c:v>Customer</c:v>
                </c:pt>
                <c:pt idx="3">
                  <c:v>MIML</c:v>
                </c:pt>
                <c:pt idx="4">
                  <c:v>Support</c:v>
                </c:pt>
              </c:strCache>
            </c:strRef>
          </c:cat>
          <c:val>
            <c:numRef>
              <c:f>Sheet1!$B$2:$F$2</c:f>
              <c:numCache>
                <c:formatCode>0.0</c:formatCode>
                <c:ptCount val="5"/>
                <c:pt idx="0">
                  <c:v>41.611800000000002</c:v>
                </c:pt>
                <c:pt idx="1">
                  <c:v>49.513882352941167</c:v>
                </c:pt>
                <c:pt idx="2">
                  <c:v>43.450857162445672</c:v>
                </c:pt>
                <c:pt idx="3">
                  <c:v>46.051812315123485</c:v>
                </c:pt>
                <c:pt idx="4">
                  <c:v>38.425016127311814</c:v>
                </c:pt>
              </c:numCache>
            </c:numRef>
          </c:val>
          <c:extLst>
            <c:ext xmlns:c16="http://schemas.microsoft.com/office/drawing/2014/chart" uri="{C3380CC4-5D6E-409C-BE32-E72D297353CC}">
              <c16:uniqueId val="{00000000-649A-4706-BA2B-2A77DBFD7D55}"/>
            </c:ext>
          </c:extLst>
        </c:ser>
        <c:ser>
          <c:idx val="1"/>
          <c:order val="1"/>
          <c:tx>
            <c:strRef>
              <c:f>Sheet1!$A$3</c:f>
              <c:strCache>
                <c:ptCount val="1"/>
                <c:pt idx="0">
                  <c:v>Vector</c:v>
                </c:pt>
              </c:strCache>
            </c:strRef>
          </c:tx>
          <c:spPr>
            <a:solidFill>
              <a:srgbClr val="657076"/>
            </a:solidFill>
            <a:ln>
              <a:noFill/>
            </a:ln>
            <a:effectLst/>
          </c:spPr>
          <c:invertIfNegative val="0"/>
          <c:cat>
            <c:strRef>
              <c:f>Sheet1!$B$1:$F$1</c:f>
              <c:strCache>
                <c:ptCount val="5"/>
                <c:pt idx="0">
                  <c:v>BEIR</c:v>
                </c:pt>
                <c:pt idx="1">
                  <c:v>MIRACL</c:v>
                </c:pt>
                <c:pt idx="2">
                  <c:v>Customer</c:v>
                </c:pt>
                <c:pt idx="3">
                  <c:v>MIML</c:v>
                </c:pt>
                <c:pt idx="4">
                  <c:v>Support</c:v>
                </c:pt>
              </c:strCache>
            </c:strRef>
          </c:cat>
          <c:val>
            <c:numRef>
              <c:f>Sheet1!$B$3:$F$3</c:f>
              <c:numCache>
                <c:formatCode>General</c:formatCode>
                <c:ptCount val="5"/>
                <c:pt idx="0">
                  <c:v>54.565700000000007</c:v>
                </c:pt>
                <c:pt idx="1">
                  <c:v>78.08382352941176</c:v>
                </c:pt>
                <c:pt idx="2">
                  <c:v>42.583552215417214</c:v>
                </c:pt>
                <c:pt idx="3">
                  <c:v>60.328157563065098</c:v>
                </c:pt>
                <c:pt idx="4">
                  <c:v>35.043049768117129</c:v>
                </c:pt>
              </c:numCache>
            </c:numRef>
          </c:val>
          <c:extLst>
            <c:ext xmlns:c16="http://schemas.microsoft.com/office/drawing/2014/chart" uri="{C3380CC4-5D6E-409C-BE32-E72D297353CC}">
              <c16:uniqueId val="{00000001-649A-4706-BA2B-2A77DBFD7D55}"/>
            </c:ext>
          </c:extLst>
        </c:ser>
        <c:ser>
          <c:idx val="2"/>
          <c:order val="2"/>
          <c:tx>
            <c:strRef>
              <c:f>Sheet1!$A$4</c:f>
              <c:strCache>
                <c:ptCount val="1"/>
                <c:pt idx="0">
                  <c:v>Hybrid</c:v>
                </c:pt>
              </c:strCache>
            </c:strRef>
          </c:tx>
          <c:spPr>
            <a:solidFill>
              <a:srgbClr val="B1B3B3"/>
            </a:solidFill>
            <a:ln>
              <a:noFill/>
            </a:ln>
            <a:effectLst/>
          </c:spPr>
          <c:invertIfNegative val="0"/>
          <c:cat>
            <c:strRef>
              <c:f>Sheet1!$B$1:$F$1</c:f>
              <c:strCache>
                <c:ptCount val="5"/>
                <c:pt idx="0">
                  <c:v>BEIR</c:v>
                </c:pt>
                <c:pt idx="1">
                  <c:v>MIRACL</c:v>
                </c:pt>
                <c:pt idx="2">
                  <c:v>Customer</c:v>
                </c:pt>
                <c:pt idx="3">
                  <c:v>MIML</c:v>
                </c:pt>
                <c:pt idx="4">
                  <c:v>Support</c:v>
                </c:pt>
              </c:strCache>
            </c:strRef>
          </c:cat>
          <c:val>
            <c:numRef>
              <c:f>Sheet1!$B$4:$F$4</c:f>
              <c:numCache>
                <c:formatCode>General</c:formatCode>
                <c:ptCount val="5"/>
                <c:pt idx="0">
                  <c:v>52.955299999999987</c:v>
                </c:pt>
                <c:pt idx="1">
                  <c:v>70.528588235294123</c:v>
                </c:pt>
                <c:pt idx="2">
                  <c:v>48.450714104532622</c:v>
                </c:pt>
                <c:pt idx="3">
                  <c:v>58.177650053226863</c:v>
                </c:pt>
                <c:pt idx="4">
                  <c:v>46.925907018097909</c:v>
                </c:pt>
              </c:numCache>
            </c:numRef>
          </c:val>
          <c:extLst>
            <c:ext xmlns:c16="http://schemas.microsoft.com/office/drawing/2014/chart" uri="{C3380CC4-5D6E-409C-BE32-E72D297353CC}">
              <c16:uniqueId val="{00000002-649A-4706-BA2B-2A77DBFD7D55}"/>
            </c:ext>
          </c:extLst>
        </c:ser>
        <c:ser>
          <c:idx val="3"/>
          <c:order val="3"/>
          <c:tx>
            <c:strRef>
              <c:f>Sheet1!$A$5</c:f>
              <c:strCache>
                <c:ptCount val="1"/>
                <c:pt idx="0">
                  <c:v>Hybrid + ranker + query rewriting</c:v>
                </c:pt>
              </c:strCache>
            </c:strRef>
          </c:tx>
          <c:spPr>
            <a:gradFill>
              <a:gsLst>
                <a:gs pos="0">
                  <a:srgbClr val="0A6BBA"/>
                </a:gs>
                <a:gs pos="70000">
                  <a:srgbClr val="399A91"/>
                </a:gs>
              </a:gsLst>
              <a:path path="circle">
                <a:fillToRect l="100000" t="100000"/>
              </a:path>
            </a:gradFill>
            <a:ln>
              <a:noFill/>
            </a:ln>
            <a:effectLst/>
          </c:spPr>
          <c:invertIfNegative val="0"/>
          <c:cat>
            <c:strRef>
              <c:f>Sheet1!$B$1:$F$1</c:f>
              <c:strCache>
                <c:ptCount val="5"/>
                <c:pt idx="0">
                  <c:v>BEIR</c:v>
                </c:pt>
                <c:pt idx="1">
                  <c:v>MIRACL</c:v>
                </c:pt>
                <c:pt idx="2">
                  <c:v>Customer</c:v>
                </c:pt>
                <c:pt idx="3">
                  <c:v>MIML</c:v>
                </c:pt>
                <c:pt idx="4">
                  <c:v>Support</c:v>
                </c:pt>
              </c:strCache>
            </c:strRef>
          </c:cat>
          <c:val>
            <c:numRef>
              <c:f>Sheet1!$B$5:$F$5</c:f>
              <c:numCache>
                <c:formatCode>General</c:formatCode>
                <c:ptCount val="5"/>
                <c:pt idx="0">
                  <c:v>55.942999999999998</c:v>
                </c:pt>
                <c:pt idx="1">
                  <c:v>79.414941176470577</c:v>
                </c:pt>
                <c:pt idx="2">
                  <c:v>69.306455318787073</c:v>
                </c:pt>
                <c:pt idx="3">
                  <c:v>77.229266863837069</c:v>
                </c:pt>
                <c:pt idx="4">
                  <c:v>71.992724248901794</c:v>
                </c:pt>
              </c:numCache>
            </c:numRef>
          </c:val>
          <c:extLst>
            <c:ext xmlns:c16="http://schemas.microsoft.com/office/drawing/2014/chart" uri="{C3380CC4-5D6E-409C-BE32-E72D297353CC}">
              <c16:uniqueId val="{00000003-649A-4706-BA2B-2A77DBFD7D55}"/>
            </c:ext>
          </c:extLst>
        </c:ser>
        <c:dLbls>
          <c:showLegendKey val="0"/>
          <c:showVal val="0"/>
          <c:showCatName val="0"/>
          <c:showSerName val="0"/>
          <c:showPercent val="0"/>
          <c:showBubbleSize val="0"/>
        </c:dLbls>
        <c:gapWidth val="219"/>
        <c:overlap val="-27"/>
        <c:axId val="431249087"/>
        <c:axId val="431250527"/>
      </c:barChart>
      <c:catAx>
        <c:axId val="43124908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Segoe UI Variable Display" pitchFamily="2" charset="0"/>
                <a:ea typeface="+mn-ea"/>
                <a:cs typeface="+mn-cs"/>
              </a:defRPr>
            </a:pPr>
            <a:endParaRPr lang="en-US"/>
          </a:p>
        </c:txPr>
        <c:crossAx val="431250527"/>
        <c:crosses val="autoZero"/>
        <c:auto val="1"/>
        <c:lblAlgn val="ctr"/>
        <c:lblOffset val="100"/>
        <c:noMultiLvlLbl val="0"/>
      </c:catAx>
      <c:valAx>
        <c:axId val="431250527"/>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schemeClr>
                </a:solidFill>
                <a:latin typeface="Segoe UI Variable Display" pitchFamily="2" charset="0"/>
                <a:ea typeface="+mn-ea"/>
                <a:cs typeface="+mn-cs"/>
              </a:defRPr>
            </a:pPr>
            <a:endParaRPr lang="en-US"/>
          </a:p>
        </c:txPr>
        <c:crossAx val="431249087"/>
        <c:crosses val="autoZero"/>
        <c:crossBetween val="between"/>
      </c:valAx>
      <c:spPr>
        <a:noFill/>
        <a:ln>
          <a:noFill/>
        </a:ln>
        <a:effectLst/>
      </c:spPr>
    </c:plotArea>
    <c:legend>
      <c:legendPos val="b"/>
      <c:layout>
        <c:manualLayout>
          <c:xMode val="edge"/>
          <c:yMode val="edge"/>
          <c:x val="8.2509290507851482E-2"/>
          <c:y val="0.876358115701799"/>
          <c:w val="0.89340185182012744"/>
          <c:h val="5.349678535227689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Segoe UI Variable Display"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38100">
              <a:solidFill>
                <a:srgbClr val="091F2C"/>
              </a:solidFill>
            </a:ln>
          </c:spPr>
          <c:dPt>
            <c:idx val="0"/>
            <c:bubble3D val="0"/>
            <c:spPr>
              <a:gradFill flip="none" rotWithShape="1">
                <a:gsLst>
                  <a:gs pos="0">
                    <a:srgbClr val="0A6BBA">
                      <a:alpha val="40000"/>
                    </a:srgbClr>
                  </a:gs>
                  <a:gs pos="70000">
                    <a:srgbClr val="399A91">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1-46A8-4604-8C4D-ADAE63A29D89}"/>
              </c:ext>
            </c:extLst>
          </c:dPt>
          <c:dPt>
            <c:idx val="1"/>
            <c:bubble3D val="0"/>
            <c:spPr>
              <a:gradFill flip="none" rotWithShape="1">
                <a:gsLst>
                  <a:gs pos="0">
                    <a:srgbClr val="8661C5"/>
                  </a:gs>
                  <a:gs pos="70000">
                    <a:srgbClr val="0A6BBA"/>
                  </a:gs>
                </a:gsLst>
                <a:lin ang="0" scaled="1"/>
                <a:tileRect/>
              </a:gradFill>
              <a:ln w="38100">
                <a:solidFill>
                  <a:srgbClr val="091F2C"/>
                </a:solidFill>
              </a:ln>
              <a:effectLst/>
            </c:spPr>
            <c:extLst>
              <c:ext xmlns:c16="http://schemas.microsoft.com/office/drawing/2014/chart" uri="{C3380CC4-5D6E-409C-BE32-E72D297353CC}">
                <c16:uniqueId val="{00000003-46A8-4604-8C4D-ADAE63A29D89}"/>
              </c:ext>
            </c:extLst>
          </c:dPt>
          <c:dPt>
            <c:idx val="2"/>
            <c:bubble3D val="0"/>
            <c:spPr>
              <a:gradFill flip="none" rotWithShape="1">
                <a:gsLst>
                  <a:gs pos="30000">
                    <a:srgbClr val="C03BC4">
                      <a:alpha val="40000"/>
                    </a:srgbClr>
                  </a:gs>
                  <a:gs pos="100000">
                    <a:srgbClr val="8661C5">
                      <a:alpha val="40000"/>
                    </a:srgbClr>
                  </a:gs>
                </a:gsLst>
                <a:lin ang="5400000" scaled="1"/>
                <a:tileRect/>
              </a:gradFill>
              <a:ln w="38100">
                <a:solidFill>
                  <a:srgbClr val="091F2C"/>
                </a:solidFill>
              </a:ln>
              <a:effectLst/>
            </c:spPr>
            <c:extLst>
              <c:ext xmlns:c16="http://schemas.microsoft.com/office/drawing/2014/chart" uri="{C3380CC4-5D6E-409C-BE32-E72D297353CC}">
                <c16:uniqueId val="{00000005-46A8-4604-8C4D-ADAE63A29D89}"/>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46A8-4604-8C4D-ADAE63A29D8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a:gsLst>
                <a:gs pos="51000">
                  <a:srgbClr val="F65567">
                    <a:alpha val="40000"/>
                  </a:srgbClr>
                </a:gs>
                <a:gs pos="0">
                  <a:srgbClr val="AC35AF">
                    <a:alpha val="40000"/>
                  </a:srgbClr>
                </a:gs>
              </a:gsLst>
              <a:lin ang="19800000" scaled="0"/>
            </a:gradFill>
            <a:ln w="38100">
              <a:solidFill>
                <a:srgbClr val="091F2C"/>
              </a:solidFill>
            </a:ln>
          </c:spPr>
          <c:dPt>
            <c:idx val="0"/>
            <c:bubble3D val="0"/>
            <c:spPr>
              <a:gradFill flip="none" rotWithShape="1">
                <a:gsLst>
                  <a:gs pos="100000">
                    <a:srgbClr val="0A6BBA">
                      <a:alpha val="40000"/>
                    </a:srgbClr>
                  </a:gs>
                  <a:gs pos="30000">
                    <a:srgbClr val="399A91">
                      <a:alpha val="40000"/>
                    </a:srgbClr>
                  </a:gs>
                </a:gsLst>
                <a:lin ang="5400000" scaled="1"/>
                <a:tileRect/>
              </a:gradFill>
              <a:ln w="38100">
                <a:solidFill>
                  <a:srgbClr val="091F2C"/>
                </a:solidFill>
              </a:ln>
              <a:effectLst/>
            </c:spPr>
            <c:extLst>
              <c:ext xmlns:c16="http://schemas.microsoft.com/office/drawing/2014/chart" uri="{C3380CC4-5D6E-409C-BE32-E72D297353CC}">
                <c16:uniqueId val="{00000001-61D6-4F4B-BBDC-3C78F700673E}"/>
              </c:ext>
            </c:extLst>
          </c:dPt>
          <c:dPt>
            <c:idx val="1"/>
            <c:bubble3D val="0"/>
            <c:spPr>
              <a:gradFill>
                <a:gsLst>
                  <a:gs pos="70000">
                    <a:srgbClr val="0A6BBA"/>
                  </a:gs>
                  <a:gs pos="0">
                    <a:srgbClr val="8661C5"/>
                  </a:gs>
                </a:gsLst>
                <a:lin ang="19800000" scaled="0"/>
              </a:gradFill>
              <a:ln w="38100">
                <a:solidFill>
                  <a:srgbClr val="091F2C"/>
                </a:solidFill>
              </a:ln>
              <a:effectLst/>
            </c:spPr>
            <c:extLst>
              <c:ext xmlns:c16="http://schemas.microsoft.com/office/drawing/2014/chart" uri="{C3380CC4-5D6E-409C-BE32-E72D297353CC}">
                <c16:uniqueId val="{00000003-61D6-4F4B-BBDC-3C78F700673E}"/>
              </c:ext>
            </c:extLst>
          </c:dPt>
          <c:dPt>
            <c:idx val="2"/>
            <c:bubble3D val="0"/>
            <c:spPr>
              <a:gradFill flip="none" rotWithShape="1">
                <a:gsLst>
                  <a:gs pos="70000">
                    <a:srgbClr val="AC35AF">
                      <a:alpha val="40000"/>
                    </a:srgbClr>
                  </a:gs>
                  <a:gs pos="0">
                    <a:srgbClr val="8661C5">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5-61D6-4F4B-BBDC-3C78F700673E}"/>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61D6-4F4B-BBDC-3C78F700673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a:gsLst>
                <a:gs pos="51000">
                  <a:srgbClr val="F65567">
                    <a:alpha val="40000"/>
                  </a:srgbClr>
                </a:gs>
                <a:gs pos="0">
                  <a:srgbClr val="AC35AF">
                    <a:alpha val="40000"/>
                  </a:srgbClr>
                </a:gs>
              </a:gsLst>
              <a:lin ang="19800000" scaled="0"/>
            </a:gradFill>
            <a:ln w="38100">
              <a:solidFill>
                <a:srgbClr val="091F2C"/>
              </a:solidFill>
            </a:ln>
          </c:spPr>
          <c:dPt>
            <c:idx val="0"/>
            <c:bubble3D val="0"/>
            <c:spPr>
              <a:gradFill flip="none" rotWithShape="1">
                <a:gsLst>
                  <a:gs pos="100000">
                    <a:srgbClr val="0A6BBA">
                      <a:alpha val="40000"/>
                    </a:srgbClr>
                  </a:gs>
                  <a:gs pos="30000">
                    <a:srgbClr val="399A91">
                      <a:alpha val="40000"/>
                    </a:srgbClr>
                  </a:gs>
                </a:gsLst>
                <a:lin ang="5400000" scaled="1"/>
                <a:tileRect/>
              </a:gradFill>
              <a:ln w="38100">
                <a:solidFill>
                  <a:srgbClr val="091F2C"/>
                </a:solidFill>
              </a:ln>
              <a:effectLst/>
            </c:spPr>
            <c:extLst>
              <c:ext xmlns:c16="http://schemas.microsoft.com/office/drawing/2014/chart" uri="{C3380CC4-5D6E-409C-BE32-E72D297353CC}">
                <c16:uniqueId val="{00000001-ADA2-42CC-B0AD-D36596F55FCD}"/>
              </c:ext>
            </c:extLst>
          </c:dPt>
          <c:dPt>
            <c:idx val="1"/>
            <c:bubble3D val="0"/>
            <c:spPr>
              <a:gradFill>
                <a:gsLst>
                  <a:gs pos="70000">
                    <a:srgbClr val="0A6BBA">
                      <a:alpha val="40000"/>
                    </a:srgbClr>
                  </a:gs>
                  <a:gs pos="0">
                    <a:srgbClr val="8661C5">
                      <a:alpha val="40000"/>
                    </a:srgbClr>
                  </a:gs>
                </a:gsLst>
                <a:lin ang="19800000" scaled="0"/>
              </a:gradFill>
              <a:ln w="38100">
                <a:solidFill>
                  <a:srgbClr val="091F2C"/>
                </a:solidFill>
              </a:ln>
              <a:effectLst/>
            </c:spPr>
            <c:extLst>
              <c:ext xmlns:c16="http://schemas.microsoft.com/office/drawing/2014/chart" uri="{C3380CC4-5D6E-409C-BE32-E72D297353CC}">
                <c16:uniqueId val="{00000003-ADA2-42CC-B0AD-D36596F55FCD}"/>
              </c:ext>
            </c:extLst>
          </c:dPt>
          <c:dPt>
            <c:idx val="2"/>
            <c:bubble3D val="0"/>
            <c:spPr>
              <a:gradFill flip="none" rotWithShape="1">
                <a:gsLst>
                  <a:gs pos="70000">
                    <a:srgbClr val="AC35AF">
                      <a:alpha val="40000"/>
                    </a:srgbClr>
                  </a:gs>
                  <a:gs pos="0">
                    <a:srgbClr val="8661C5">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5-ADA2-42CC-B0AD-D36596F55FCD}"/>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ADA2-42CC-B0AD-D36596F55FC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38100">
              <a:solidFill>
                <a:srgbClr val="091F2C"/>
              </a:solidFill>
            </a:ln>
          </c:spPr>
          <c:dPt>
            <c:idx val="0"/>
            <c:bubble3D val="0"/>
            <c:spPr>
              <a:gradFill flip="none" rotWithShape="1">
                <a:gsLst>
                  <a:gs pos="0">
                    <a:srgbClr val="0A6BBA">
                      <a:alpha val="40000"/>
                    </a:srgbClr>
                  </a:gs>
                  <a:gs pos="70000">
                    <a:srgbClr val="399A91">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1-ECBF-464F-999B-1757DAA46A74}"/>
              </c:ext>
            </c:extLst>
          </c:dPt>
          <c:dPt>
            <c:idx val="1"/>
            <c:bubble3D val="0"/>
            <c:spPr>
              <a:gradFill flip="none" rotWithShape="1">
                <a:gsLst>
                  <a:gs pos="0">
                    <a:srgbClr val="8661C5">
                      <a:alpha val="40000"/>
                    </a:srgbClr>
                  </a:gs>
                  <a:gs pos="70000">
                    <a:srgbClr val="0A6BBA">
                      <a:alpha val="40000"/>
                    </a:srgbClr>
                  </a:gs>
                </a:gsLst>
                <a:lin ang="0" scaled="1"/>
                <a:tileRect/>
              </a:gradFill>
              <a:ln w="38100">
                <a:solidFill>
                  <a:srgbClr val="091F2C"/>
                </a:solidFill>
              </a:ln>
              <a:effectLst/>
            </c:spPr>
            <c:extLst>
              <c:ext xmlns:c16="http://schemas.microsoft.com/office/drawing/2014/chart" uri="{C3380CC4-5D6E-409C-BE32-E72D297353CC}">
                <c16:uniqueId val="{00000003-ECBF-464F-999B-1757DAA46A74}"/>
              </c:ext>
            </c:extLst>
          </c:dPt>
          <c:dPt>
            <c:idx val="2"/>
            <c:bubble3D val="0"/>
            <c:spPr>
              <a:gradFill flip="none" rotWithShape="1">
                <a:gsLst>
                  <a:gs pos="30000">
                    <a:srgbClr val="C03BC4"/>
                  </a:gs>
                  <a:gs pos="100000">
                    <a:srgbClr val="8661C5"/>
                  </a:gs>
                </a:gsLst>
                <a:lin ang="5400000" scaled="1"/>
                <a:tileRect/>
              </a:gradFill>
              <a:ln w="38100">
                <a:solidFill>
                  <a:srgbClr val="091F2C"/>
                </a:solidFill>
              </a:ln>
              <a:effectLst/>
            </c:spPr>
            <c:extLst>
              <c:ext xmlns:c16="http://schemas.microsoft.com/office/drawing/2014/chart" uri="{C3380CC4-5D6E-409C-BE32-E72D297353CC}">
                <c16:uniqueId val="{00000005-ECBF-464F-999B-1757DAA46A74}"/>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ECBF-464F-999B-1757DAA46A7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a:gsLst>
                <a:gs pos="51000">
                  <a:srgbClr val="F65567">
                    <a:alpha val="40000"/>
                  </a:srgbClr>
                </a:gs>
                <a:gs pos="0">
                  <a:srgbClr val="AC35AF">
                    <a:alpha val="40000"/>
                  </a:srgbClr>
                </a:gs>
              </a:gsLst>
              <a:lin ang="19800000" scaled="0"/>
            </a:gradFill>
            <a:ln w="38100">
              <a:solidFill>
                <a:srgbClr val="091F2C"/>
              </a:solidFill>
            </a:ln>
          </c:spPr>
          <c:dPt>
            <c:idx val="0"/>
            <c:bubble3D val="0"/>
            <c:spPr>
              <a:gradFill flip="none" rotWithShape="1">
                <a:gsLst>
                  <a:gs pos="100000">
                    <a:srgbClr val="0A6BBA">
                      <a:alpha val="40000"/>
                    </a:srgbClr>
                  </a:gs>
                  <a:gs pos="30000">
                    <a:srgbClr val="399A91">
                      <a:alpha val="40000"/>
                    </a:srgbClr>
                  </a:gs>
                </a:gsLst>
                <a:lin ang="5400000" scaled="1"/>
                <a:tileRect/>
              </a:gradFill>
              <a:ln w="38100">
                <a:solidFill>
                  <a:srgbClr val="091F2C"/>
                </a:solidFill>
              </a:ln>
              <a:effectLst/>
            </c:spPr>
            <c:extLst>
              <c:ext xmlns:c16="http://schemas.microsoft.com/office/drawing/2014/chart" uri="{C3380CC4-5D6E-409C-BE32-E72D297353CC}">
                <c16:uniqueId val="{00000001-9D6C-4E18-A939-C1FAE1206779}"/>
              </c:ext>
            </c:extLst>
          </c:dPt>
          <c:dPt>
            <c:idx val="1"/>
            <c:bubble3D val="0"/>
            <c:spPr>
              <a:gradFill>
                <a:gsLst>
                  <a:gs pos="70000">
                    <a:srgbClr val="0A6BBA">
                      <a:alpha val="40000"/>
                    </a:srgbClr>
                  </a:gs>
                  <a:gs pos="0">
                    <a:srgbClr val="8661C5">
                      <a:alpha val="40000"/>
                    </a:srgbClr>
                  </a:gs>
                </a:gsLst>
                <a:lin ang="19800000" scaled="0"/>
              </a:gradFill>
              <a:ln w="38100">
                <a:solidFill>
                  <a:srgbClr val="091F2C"/>
                </a:solidFill>
              </a:ln>
              <a:effectLst/>
            </c:spPr>
            <c:extLst>
              <c:ext xmlns:c16="http://schemas.microsoft.com/office/drawing/2014/chart" uri="{C3380CC4-5D6E-409C-BE32-E72D297353CC}">
                <c16:uniqueId val="{00000003-9D6C-4E18-A939-C1FAE1206779}"/>
              </c:ext>
            </c:extLst>
          </c:dPt>
          <c:dPt>
            <c:idx val="2"/>
            <c:bubble3D val="0"/>
            <c:spPr>
              <a:gradFill flip="none" rotWithShape="1">
                <a:gsLst>
                  <a:gs pos="70000">
                    <a:srgbClr val="AC35AF"/>
                  </a:gs>
                  <a:gs pos="0">
                    <a:srgbClr val="8661C5"/>
                  </a:gs>
                </a:gsLst>
                <a:lin ang="16200000" scaled="1"/>
                <a:tileRect/>
              </a:gradFill>
              <a:ln w="38100">
                <a:solidFill>
                  <a:srgbClr val="091F2C"/>
                </a:solidFill>
              </a:ln>
              <a:effectLst/>
            </c:spPr>
            <c:extLst>
              <c:ext xmlns:c16="http://schemas.microsoft.com/office/drawing/2014/chart" uri="{C3380CC4-5D6E-409C-BE32-E72D297353CC}">
                <c16:uniqueId val="{00000005-9D6C-4E18-A939-C1FAE1206779}"/>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9D6C-4E18-A939-C1FAE120677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38100">
              <a:solidFill>
                <a:srgbClr val="091F2C"/>
              </a:solidFill>
            </a:ln>
          </c:spPr>
          <c:dPt>
            <c:idx val="0"/>
            <c:bubble3D val="0"/>
            <c:spPr>
              <a:gradFill flip="none" rotWithShape="1">
                <a:gsLst>
                  <a:gs pos="0">
                    <a:srgbClr val="0A6BBA">
                      <a:alpha val="40000"/>
                    </a:srgbClr>
                  </a:gs>
                  <a:gs pos="70000">
                    <a:srgbClr val="399A91">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1-E52C-47F6-A01B-1A50C07928DD}"/>
              </c:ext>
            </c:extLst>
          </c:dPt>
          <c:dPt>
            <c:idx val="1"/>
            <c:bubble3D val="0"/>
            <c:spPr>
              <a:gradFill flip="none" rotWithShape="1">
                <a:gsLst>
                  <a:gs pos="0">
                    <a:srgbClr val="8661C5">
                      <a:alpha val="40000"/>
                    </a:srgbClr>
                  </a:gs>
                  <a:gs pos="70000">
                    <a:srgbClr val="0A6BBA">
                      <a:alpha val="40000"/>
                    </a:srgbClr>
                  </a:gs>
                </a:gsLst>
                <a:lin ang="0" scaled="1"/>
                <a:tileRect/>
              </a:gradFill>
              <a:ln w="38100">
                <a:solidFill>
                  <a:srgbClr val="091F2C"/>
                </a:solidFill>
              </a:ln>
              <a:effectLst/>
            </c:spPr>
            <c:extLst>
              <c:ext xmlns:c16="http://schemas.microsoft.com/office/drawing/2014/chart" uri="{C3380CC4-5D6E-409C-BE32-E72D297353CC}">
                <c16:uniqueId val="{00000003-E52C-47F6-A01B-1A50C07928DD}"/>
              </c:ext>
            </c:extLst>
          </c:dPt>
          <c:dPt>
            <c:idx val="2"/>
            <c:bubble3D val="0"/>
            <c:spPr>
              <a:gradFill flip="none" rotWithShape="1">
                <a:gsLst>
                  <a:gs pos="30000">
                    <a:srgbClr val="C03BC4">
                      <a:alpha val="40000"/>
                    </a:srgbClr>
                  </a:gs>
                  <a:gs pos="100000">
                    <a:srgbClr val="8661C5">
                      <a:alpha val="40000"/>
                    </a:srgbClr>
                  </a:gs>
                </a:gsLst>
                <a:lin ang="5400000" scaled="1"/>
                <a:tileRect/>
              </a:gradFill>
              <a:ln w="38100">
                <a:solidFill>
                  <a:srgbClr val="091F2C"/>
                </a:solidFill>
              </a:ln>
              <a:effectLst/>
            </c:spPr>
            <c:extLst>
              <c:ext xmlns:c16="http://schemas.microsoft.com/office/drawing/2014/chart" uri="{C3380CC4-5D6E-409C-BE32-E72D297353CC}">
                <c16:uniqueId val="{00000005-E52C-47F6-A01B-1A50C07928DD}"/>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E52C-47F6-A01B-1A50C07928D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a:gsLst>
                <a:gs pos="51000">
                  <a:srgbClr val="F65567">
                    <a:alpha val="40000"/>
                  </a:srgbClr>
                </a:gs>
                <a:gs pos="0">
                  <a:srgbClr val="AC35AF">
                    <a:alpha val="40000"/>
                  </a:srgbClr>
                </a:gs>
              </a:gsLst>
              <a:lin ang="19800000" scaled="0"/>
            </a:gradFill>
            <a:ln w="38100">
              <a:solidFill>
                <a:srgbClr val="091F2C"/>
              </a:solidFill>
            </a:ln>
          </c:spPr>
          <c:dPt>
            <c:idx val="0"/>
            <c:bubble3D val="0"/>
            <c:spPr>
              <a:gradFill flip="none" rotWithShape="1">
                <a:gsLst>
                  <a:gs pos="100000">
                    <a:srgbClr val="0A6BBA">
                      <a:alpha val="40000"/>
                    </a:srgbClr>
                  </a:gs>
                  <a:gs pos="30000">
                    <a:srgbClr val="399A91">
                      <a:alpha val="40000"/>
                    </a:srgbClr>
                  </a:gs>
                </a:gsLst>
                <a:lin ang="5400000" scaled="1"/>
                <a:tileRect/>
              </a:gradFill>
              <a:ln w="38100">
                <a:solidFill>
                  <a:srgbClr val="091F2C"/>
                </a:solidFill>
              </a:ln>
              <a:effectLst/>
            </c:spPr>
            <c:extLst>
              <c:ext xmlns:c16="http://schemas.microsoft.com/office/drawing/2014/chart" uri="{C3380CC4-5D6E-409C-BE32-E72D297353CC}">
                <c16:uniqueId val="{00000001-9CA4-4D0C-84D5-4FBF453F997E}"/>
              </c:ext>
            </c:extLst>
          </c:dPt>
          <c:dPt>
            <c:idx val="1"/>
            <c:bubble3D val="0"/>
            <c:spPr>
              <a:gradFill>
                <a:gsLst>
                  <a:gs pos="70000">
                    <a:srgbClr val="0A6BBA">
                      <a:alpha val="40000"/>
                    </a:srgbClr>
                  </a:gs>
                  <a:gs pos="0">
                    <a:srgbClr val="8661C5">
                      <a:alpha val="40000"/>
                    </a:srgbClr>
                  </a:gs>
                </a:gsLst>
                <a:lin ang="19800000" scaled="0"/>
              </a:gradFill>
              <a:ln w="38100">
                <a:solidFill>
                  <a:srgbClr val="091F2C"/>
                </a:solidFill>
              </a:ln>
              <a:effectLst/>
            </c:spPr>
            <c:extLst>
              <c:ext xmlns:c16="http://schemas.microsoft.com/office/drawing/2014/chart" uri="{C3380CC4-5D6E-409C-BE32-E72D297353CC}">
                <c16:uniqueId val="{00000003-9CA4-4D0C-84D5-4FBF453F997E}"/>
              </c:ext>
            </c:extLst>
          </c:dPt>
          <c:dPt>
            <c:idx val="2"/>
            <c:bubble3D val="0"/>
            <c:spPr>
              <a:gradFill flip="none" rotWithShape="1">
                <a:gsLst>
                  <a:gs pos="70000">
                    <a:srgbClr val="AC35AF">
                      <a:alpha val="40000"/>
                    </a:srgbClr>
                  </a:gs>
                  <a:gs pos="0">
                    <a:srgbClr val="8661C5">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5-9CA4-4D0C-84D5-4FBF453F997E}"/>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9CA4-4D0C-84D5-4FBF453F997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41154981298447"/>
          <c:y val="5.4962247306540785E-2"/>
          <c:w val="0.86583627863650547"/>
          <c:h val="0.80867879972140122"/>
        </c:manualLayout>
      </c:layout>
      <c:barChart>
        <c:barDir val="col"/>
        <c:grouping val="clustered"/>
        <c:varyColors val="0"/>
        <c:ser>
          <c:idx val="0"/>
          <c:order val="0"/>
          <c:tx>
            <c:strRef>
              <c:f>Sheet1!$B$1</c:f>
              <c:strCache>
                <c:ptCount val="1"/>
                <c:pt idx="0">
                  <c:v>Data size (MB)</c:v>
                </c:pt>
              </c:strCache>
            </c:strRef>
          </c:tx>
          <c:spPr>
            <a:gradFill flip="none" rotWithShape="1">
              <a:gsLst>
                <a:gs pos="0">
                  <a:srgbClr val="FF5C39"/>
                </a:gs>
                <a:gs pos="100000">
                  <a:srgbClr val="F65567"/>
                </a:gs>
              </a:gsLst>
              <a:lin ang="5400000" scaled="1"/>
              <a:tileRect/>
            </a:gradFill>
            <a:ln>
              <a:noFill/>
            </a:ln>
            <a:effectLst/>
          </c:spPr>
          <c:invertIfNegative val="0"/>
          <c:dPt>
            <c:idx val="1"/>
            <c:invertIfNegative val="0"/>
            <c:bubble3D val="0"/>
            <c:spPr>
              <a:gradFill flip="none" rotWithShape="1">
                <a:gsLst>
                  <a:gs pos="0">
                    <a:srgbClr val="FF5C39"/>
                  </a:gs>
                  <a:gs pos="100000">
                    <a:srgbClr val="F65567"/>
                  </a:gs>
                </a:gsLst>
                <a:lin ang="5400000" scaled="1"/>
                <a:tileRect/>
              </a:gradFill>
              <a:ln>
                <a:noFill/>
              </a:ln>
              <a:effectLst/>
            </c:spPr>
            <c:extLst>
              <c:ext xmlns:c16="http://schemas.microsoft.com/office/drawing/2014/chart" uri="{C3380CC4-5D6E-409C-BE32-E72D297353CC}">
                <c16:uniqueId val="{00000001-B966-FB45-A6F8-ED8091B0042A}"/>
              </c:ext>
            </c:extLst>
          </c:dPt>
          <c:dPt>
            <c:idx val="2"/>
            <c:invertIfNegative val="0"/>
            <c:bubble3D val="0"/>
            <c:spPr>
              <a:gradFill>
                <a:gsLst>
                  <a:gs pos="0">
                    <a:srgbClr val="FF5C39"/>
                  </a:gs>
                  <a:gs pos="100000">
                    <a:srgbClr val="F65567"/>
                  </a:gs>
                </a:gsLst>
              </a:gradFill>
              <a:ln>
                <a:noFill/>
              </a:ln>
              <a:effectLst/>
            </c:spPr>
            <c:extLst>
              <c:ext xmlns:c16="http://schemas.microsoft.com/office/drawing/2014/chart" uri="{C3380CC4-5D6E-409C-BE32-E72D297353CC}">
                <c16:uniqueId val="{00000002-B966-FB45-A6F8-ED8091B0042A}"/>
              </c:ext>
            </c:extLst>
          </c:dPt>
          <c:dPt>
            <c:idx val="3"/>
            <c:invertIfNegative val="0"/>
            <c:bubble3D val="0"/>
            <c:spPr>
              <a:gradFill>
                <a:gsLst>
                  <a:gs pos="0">
                    <a:srgbClr val="FF5C39"/>
                  </a:gs>
                  <a:gs pos="100000">
                    <a:srgbClr val="F65567"/>
                  </a:gs>
                </a:gsLst>
              </a:gradFill>
              <a:ln>
                <a:noFill/>
              </a:ln>
              <a:effectLst/>
            </c:spPr>
            <c:extLst>
              <c:ext xmlns:c16="http://schemas.microsoft.com/office/drawing/2014/chart" uri="{C3380CC4-5D6E-409C-BE32-E72D297353CC}">
                <c16:uniqueId val="{00000003-B966-FB45-A6F8-ED8091B0042A}"/>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Full resolution</c:v>
                </c:pt>
                <c:pt idx="1">
                  <c:v>+ 8-bit quantization</c:v>
                </c:pt>
                <c:pt idx="2">
                  <c:v>+ Binary quantization</c:v>
                </c:pt>
                <c:pt idx="3">
                  <c:v>+ MRL x 3 
+ BQ</c:v>
                </c:pt>
              </c:strCache>
            </c:strRef>
          </c:cat>
          <c:val>
            <c:numRef>
              <c:f>Sheet1!$B$2:$B$6</c:f>
              <c:numCache>
                <c:formatCode>#,##0</c:formatCode>
                <c:ptCount val="4"/>
                <c:pt idx="0">
                  <c:v>11719</c:v>
                </c:pt>
                <c:pt idx="1">
                  <c:v>2930</c:v>
                </c:pt>
                <c:pt idx="2" formatCode="General">
                  <c:v>366</c:v>
                </c:pt>
                <c:pt idx="3" formatCode="General">
                  <c:v>122</c:v>
                </c:pt>
              </c:numCache>
            </c:numRef>
          </c:val>
          <c:extLst>
            <c:ext xmlns:c16="http://schemas.microsoft.com/office/drawing/2014/chart" uri="{C3380CC4-5D6E-409C-BE32-E72D297353CC}">
              <c16:uniqueId val="{00000000-B966-FB45-A6F8-ED8091B0042A}"/>
            </c:ext>
          </c:extLst>
        </c:ser>
        <c:dLbls>
          <c:showLegendKey val="0"/>
          <c:showVal val="0"/>
          <c:showCatName val="0"/>
          <c:showSerName val="0"/>
          <c:showPercent val="0"/>
          <c:showBubbleSize val="0"/>
        </c:dLbls>
        <c:gapWidth val="197"/>
        <c:axId val="419656448"/>
        <c:axId val="419651168"/>
      </c:barChart>
      <c:catAx>
        <c:axId val="419656448"/>
        <c:scaling>
          <c:orientation val="minMax"/>
        </c:scaling>
        <c:delete val="0"/>
        <c:axPos val="b"/>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19651168"/>
        <c:crosses val="autoZero"/>
        <c:auto val="1"/>
        <c:lblAlgn val="ctr"/>
        <c:lblOffset val="100"/>
        <c:noMultiLvlLbl val="0"/>
      </c:catAx>
      <c:valAx>
        <c:axId val="419651168"/>
        <c:scaling>
          <c:orientation val="minMax"/>
          <c:max val="14000"/>
          <c:min val="0"/>
        </c:scaling>
        <c:delete val="0"/>
        <c:axPos val="l"/>
        <c:numFmt formatCode="#,##0" sourceLinked="1"/>
        <c:majorTickMark val="none"/>
        <c:minorTickMark val="none"/>
        <c:tickLblPos val="nextTo"/>
        <c:spPr>
          <a:noFill/>
          <a:ln>
            <a:noFill/>
          </a:ln>
          <a:effectLst/>
        </c:spPr>
        <c:txPr>
          <a:bodyPr rot="-60000000" spcFirstLastPara="1" vertOverflow="ellipsis" vert="horz" wrap="square" anchor="t" anchorCtr="0"/>
          <a:lstStyle/>
          <a:p>
            <a:pPr>
              <a:defRPr sz="1000" b="0" i="0" u="none" strike="noStrike" kern="1200" baseline="0">
                <a:solidFill>
                  <a:schemeClr val="tx1">
                    <a:lumMod val="75000"/>
                  </a:schemeClr>
                </a:solidFill>
                <a:latin typeface="+mn-lt"/>
                <a:ea typeface="+mn-ea"/>
                <a:cs typeface="+mn-cs"/>
              </a:defRPr>
            </a:pPr>
            <a:endParaRPr lang="en-US"/>
          </a:p>
        </c:txPr>
        <c:crossAx val="419656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082354247588176E-2"/>
          <c:y val="4.4894518296737074E-2"/>
          <c:w val="0.81405561440491792"/>
          <c:h val="0.74060892946002566"/>
        </c:manualLayout>
      </c:layout>
      <c:barChart>
        <c:barDir val="col"/>
        <c:grouping val="clustered"/>
        <c:varyColors val="0"/>
        <c:ser>
          <c:idx val="0"/>
          <c:order val="0"/>
          <c:tx>
            <c:strRef>
              <c:f>Sheet1!$B$1</c:f>
              <c:strCache>
                <c:ptCount val="1"/>
                <c:pt idx="0">
                  <c:v>Data size (MB)</c:v>
                </c:pt>
              </c:strCache>
            </c:strRef>
          </c:tx>
          <c:spPr>
            <a:gradFill flip="none" rotWithShape="1">
              <a:gsLst>
                <a:gs pos="60000">
                  <a:srgbClr val="F65567"/>
                </a:gs>
                <a:gs pos="0">
                  <a:srgbClr val="FF5C39"/>
                </a:gs>
              </a:gsLst>
              <a:lin ang="5400000" scaled="1"/>
              <a:tileRect/>
            </a:gradFill>
            <a:ln>
              <a:noFill/>
            </a:ln>
            <a:effectLst/>
          </c:spPr>
          <c:invertIfNegative val="0"/>
          <c:dPt>
            <c:idx val="1"/>
            <c:invertIfNegative val="0"/>
            <c:bubble3D val="0"/>
            <c:spPr>
              <a:gradFill flip="none" rotWithShape="1">
                <a:gsLst>
                  <a:gs pos="60000">
                    <a:srgbClr val="F65567"/>
                  </a:gs>
                  <a:gs pos="0">
                    <a:srgbClr val="FF5C39"/>
                  </a:gs>
                </a:gsLst>
                <a:lin ang="5400000" scaled="1"/>
                <a:tileRect/>
              </a:gradFill>
              <a:ln>
                <a:noFill/>
              </a:ln>
              <a:effectLst/>
            </c:spPr>
            <c:extLst>
              <c:ext xmlns:c16="http://schemas.microsoft.com/office/drawing/2014/chart" uri="{C3380CC4-5D6E-409C-BE32-E72D297353CC}">
                <c16:uniqueId val="{00000007-F715-DB4A-A220-2D22B59E4CBB}"/>
              </c:ext>
            </c:extLst>
          </c:dPt>
          <c:dPt>
            <c:idx val="2"/>
            <c:invertIfNegative val="0"/>
            <c:bubble3D val="0"/>
            <c:spPr>
              <a:gradFill flip="none" rotWithShape="1">
                <a:gsLst>
                  <a:gs pos="60000">
                    <a:srgbClr val="F65567"/>
                  </a:gs>
                  <a:gs pos="0">
                    <a:srgbClr val="FF5C39"/>
                  </a:gs>
                </a:gsLst>
                <a:lin ang="5400000" scaled="1"/>
                <a:tileRect/>
              </a:gradFill>
              <a:ln>
                <a:noFill/>
              </a:ln>
              <a:effectLst/>
            </c:spPr>
            <c:extLst>
              <c:ext xmlns:c16="http://schemas.microsoft.com/office/drawing/2014/chart" uri="{C3380CC4-5D6E-409C-BE32-E72D297353CC}">
                <c16:uniqueId val="{0000000A-F715-DB4A-A220-2D22B59E4CBB}"/>
              </c:ext>
            </c:extLst>
          </c:dPt>
          <c:dPt>
            <c:idx val="3"/>
            <c:invertIfNegative val="0"/>
            <c:bubble3D val="0"/>
            <c:spPr>
              <a:gradFill>
                <a:gsLst>
                  <a:gs pos="60000">
                    <a:srgbClr val="F65567"/>
                  </a:gs>
                  <a:gs pos="0">
                    <a:srgbClr val="FF5C39"/>
                  </a:gs>
                </a:gsLst>
              </a:gradFill>
              <a:ln>
                <a:noFill/>
              </a:ln>
              <a:effectLst/>
            </c:spPr>
            <c:extLst>
              <c:ext xmlns:c16="http://schemas.microsoft.com/office/drawing/2014/chart" uri="{C3380CC4-5D6E-409C-BE32-E72D297353CC}">
                <c16:uniqueId val="{0000000B-F715-DB4A-A220-2D22B59E4CBB}"/>
              </c:ext>
            </c:extLst>
          </c:dPt>
          <c:dPt>
            <c:idx val="4"/>
            <c:invertIfNegative val="0"/>
            <c:bubble3D val="0"/>
            <c:spPr>
              <a:gradFill>
                <a:gsLst>
                  <a:gs pos="60000">
                    <a:srgbClr val="F65567"/>
                  </a:gs>
                  <a:gs pos="0">
                    <a:srgbClr val="FF5C39"/>
                  </a:gs>
                </a:gsLst>
              </a:gradFill>
              <a:ln>
                <a:noFill/>
              </a:ln>
              <a:effectLst/>
            </c:spPr>
            <c:extLst>
              <c:ext xmlns:c16="http://schemas.microsoft.com/office/drawing/2014/chart" uri="{C3380CC4-5D6E-409C-BE32-E72D297353CC}">
                <c16:uniqueId val="{0000000C-F715-DB4A-A220-2D22B59E4CBB}"/>
              </c:ext>
            </c:extLst>
          </c:dPt>
          <c:dLbls>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Segoe UI Variable Display Semibold" pitchFamily="2" charset="0"/>
                    <a:ea typeface="+mn-ea"/>
                    <a:cs typeface="Segoe UI Semibold"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Full resolution</c:v>
                </c:pt>
                <c:pt idx="1">
                  <c:v>+ 8-bit quantization</c:v>
                </c:pt>
                <c:pt idx="2">
                  <c:v>+ Binary quantization</c:v>
                </c:pt>
                <c:pt idx="3">
                  <c:v>+ MRL x 3 
+ BQ</c:v>
                </c:pt>
                <c:pt idx="4">
                  <c:v>+ Oversampling 2x 
+ MRL x 3 
+ BQ</c:v>
                </c:pt>
              </c:strCache>
            </c:strRef>
          </c:cat>
          <c:val>
            <c:numRef>
              <c:f>Sheet1!$B$2:$B$6</c:f>
              <c:numCache>
                <c:formatCode>#,##0</c:formatCode>
                <c:ptCount val="5"/>
                <c:pt idx="0">
                  <c:v>11719</c:v>
                </c:pt>
                <c:pt idx="1">
                  <c:v>2930</c:v>
                </c:pt>
                <c:pt idx="2" formatCode="General">
                  <c:v>366</c:v>
                </c:pt>
                <c:pt idx="3" formatCode="General">
                  <c:v>122</c:v>
                </c:pt>
                <c:pt idx="4" formatCode="General">
                  <c:v>122</c:v>
                </c:pt>
              </c:numCache>
            </c:numRef>
          </c:val>
          <c:extLst>
            <c:ext xmlns:c16="http://schemas.microsoft.com/office/drawing/2014/chart" uri="{C3380CC4-5D6E-409C-BE32-E72D297353CC}">
              <c16:uniqueId val="{00000000-F715-DB4A-A220-2D22B59E4CBB}"/>
            </c:ext>
          </c:extLst>
        </c:ser>
        <c:dLbls>
          <c:showLegendKey val="0"/>
          <c:showVal val="0"/>
          <c:showCatName val="0"/>
          <c:showSerName val="0"/>
          <c:showPercent val="0"/>
          <c:showBubbleSize val="0"/>
        </c:dLbls>
        <c:gapWidth val="178"/>
        <c:axId val="419656448"/>
        <c:axId val="419651168"/>
      </c:barChart>
      <c:lineChart>
        <c:grouping val="standard"/>
        <c:varyColors val="0"/>
        <c:ser>
          <c:idx val="1"/>
          <c:order val="1"/>
          <c:tx>
            <c:strRef>
              <c:f>Sheet1!$C$1</c:f>
              <c:strCache>
                <c:ptCount val="1"/>
                <c:pt idx="0">
                  <c:v>Quality</c:v>
                </c:pt>
              </c:strCache>
            </c:strRef>
          </c:tx>
          <c:spPr>
            <a:ln w="19050" cap="rnd">
              <a:solidFill>
                <a:srgbClr val="FFB900"/>
              </a:solidFill>
              <a:prstDash val="sysDash"/>
              <a:round/>
            </a:ln>
            <a:effectLst/>
          </c:spPr>
          <c:marker>
            <c:symbol val="circle"/>
            <c:size val="5"/>
            <c:spPr>
              <a:solidFill>
                <a:srgbClr val="FFB900"/>
              </a:solidFill>
              <a:ln w="9525">
                <a:solidFill>
                  <a:srgbClr val="FFB900"/>
                </a:solidFill>
              </a:ln>
              <a:effectLst/>
            </c:spPr>
          </c:marker>
          <c:dPt>
            <c:idx val="1"/>
            <c:marker>
              <c:symbol val="circle"/>
              <c:size val="5"/>
              <c:spPr>
                <a:solidFill>
                  <a:srgbClr val="FFB900"/>
                </a:solidFill>
                <a:ln w="9525">
                  <a:solidFill>
                    <a:srgbClr val="FFB900"/>
                  </a:solidFill>
                </a:ln>
                <a:effectLst/>
              </c:spPr>
            </c:marker>
            <c:bubble3D val="0"/>
            <c:spPr>
              <a:ln w="25400" cap="rnd">
                <a:solidFill>
                  <a:srgbClr val="FFB900"/>
                </a:solidFill>
                <a:prstDash val="sysDash"/>
                <a:round/>
              </a:ln>
              <a:effectLst/>
            </c:spPr>
            <c:extLst>
              <c:ext xmlns:c16="http://schemas.microsoft.com/office/drawing/2014/chart" uri="{C3380CC4-5D6E-409C-BE32-E72D297353CC}">
                <c16:uniqueId val="{00000006-F715-DB4A-A220-2D22B59E4CBB}"/>
              </c:ext>
            </c:extLst>
          </c:dPt>
          <c:dPt>
            <c:idx val="2"/>
            <c:marker>
              <c:symbol val="circle"/>
              <c:size val="5"/>
              <c:spPr>
                <a:solidFill>
                  <a:srgbClr val="FFB900"/>
                </a:solidFill>
                <a:ln w="9525">
                  <a:solidFill>
                    <a:srgbClr val="FFB900"/>
                  </a:solidFill>
                </a:ln>
                <a:effectLst/>
              </c:spPr>
            </c:marker>
            <c:bubble3D val="0"/>
            <c:spPr>
              <a:ln w="25400" cap="rnd">
                <a:solidFill>
                  <a:srgbClr val="FFB900"/>
                </a:solidFill>
                <a:prstDash val="sysDash"/>
                <a:round/>
              </a:ln>
              <a:effectLst/>
            </c:spPr>
            <c:extLst>
              <c:ext xmlns:c16="http://schemas.microsoft.com/office/drawing/2014/chart" uri="{C3380CC4-5D6E-409C-BE32-E72D297353CC}">
                <c16:uniqueId val="{00000002-F715-DB4A-A220-2D22B59E4CBB}"/>
              </c:ext>
            </c:extLst>
          </c:dPt>
          <c:dPt>
            <c:idx val="3"/>
            <c:marker>
              <c:symbol val="circle"/>
              <c:size val="5"/>
              <c:spPr>
                <a:solidFill>
                  <a:srgbClr val="FFB900"/>
                </a:solidFill>
                <a:ln w="9525">
                  <a:solidFill>
                    <a:srgbClr val="FFB900"/>
                  </a:solidFill>
                </a:ln>
                <a:effectLst/>
              </c:spPr>
            </c:marker>
            <c:bubble3D val="0"/>
            <c:spPr>
              <a:ln w="25400" cap="rnd">
                <a:solidFill>
                  <a:srgbClr val="FFB900"/>
                </a:solidFill>
                <a:prstDash val="sysDash"/>
                <a:round/>
              </a:ln>
              <a:effectLst/>
            </c:spPr>
            <c:extLst>
              <c:ext xmlns:c16="http://schemas.microsoft.com/office/drawing/2014/chart" uri="{C3380CC4-5D6E-409C-BE32-E72D297353CC}">
                <c16:uniqueId val="{00000003-F715-DB4A-A220-2D22B59E4CBB}"/>
              </c:ext>
            </c:extLst>
          </c:dPt>
          <c:dPt>
            <c:idx val="4"/>
            <c:marker>
              <c:symbol val="circle"/>
              <c:size val="5"/>
              <c:spPr>
                <a:solidFill>
                  <a:srgbClr val="FFB900"/>
                </a:solidFill>
                <a:ln w="9525">
                  <a:solidFill>
                    <a:srgbClr val="FFB900"/>
                  </a:solidFill>
                </a:ln>
                <a:effectLst/>
              </c:spPr>
            </c:marker>
            <c:bubble3D val="0"/>
            <c:spPr>
              <a:ln w="25400" cap="rnd">
                <a:solidFill>
                  <a:srgbClr val="FFB900"/>
                </a:solidFill>
                <a:prstDash val="sysDash"/>
                <a:round/>
              </a:ln>
              <a:effectLst/>
            </c:spPr>
            <c:extLst>
              <c:ext xmlns:c16="http://schemas.microsoft.com/office/drawing/2014/chart" uri="{C3380CC4-5D6E-409C-BE32-E72D297353CC}">
                <c16:uniqueId val="{00000005-F715-DB4A-A220-2D22B59E4CBB}"/>
              </c:ext>
            </c:extLst>
          </c:dPt>
          <c:dLbls>
            <c:dLbl>
              <c:idx val="0"/>
              <c:delete val="1"/>
              <c:extLst>
                <c:ext xmlns:c15="http://schemas.microsoft.com/office/drawing/2012/chart" uri="{CE6537A1-D6FC-4f65-9D91-7224C49458BB}"/>
                <c:ext xmlns:c16="http://schemas.microsoft.com/office/drawing/2014/chart" uri="{C3380CC4-5D6E-409C-BE32-E72D297353CC}">
                  <c16:uniqueId val="{00000001-F715-DB4A-A220-2D22B59E4CBB}"/>
                </c:ext>
              </c:extLst>
            </c:dLbl>
            <c:dLbl>
              <c:idx val="1"/>
              <c:layout>
                <c:manualLayout>
                  <c:x val="-3.9133167707435225E-2"/>
                  <c:y val="-3.9308471035624244E-2"/>
                </c:manualLayout>
              </c:layout>
              <c:tx>
                <c:rich>
                  <a:bodyPr/>
                  <a:lstStyle/>
                  <a:p>
                    <a:fld id="{A9F8894F-0813-4F49-8AF7-AE8969782F40}" type="VALUE">
                      <a:rPr lang="en-US" b="1" i="0">
                        <a:latin typeface="Segoe UI Variable Text Semibold" pitchFamily="2" charset="0"/>
                      </a:rPr>
                      <a:pPr/>
                      <a:t>[VALUE]</a:t>
                    </a:fld>
                    <a:endParaRPr 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F715-DB4A-A220-2D22B59E4CBB}"/>
                </c:ext>
              </c:extLst>
            </c:dLbl>
            <c:dLbl>
              <c:idx val="2"/>
              <c:layout>
                <c:manualLayout>
                  <c:x val="-9.8796180470762957E-3"/>
                  <c:y val="-2.9999570304398017E-2"/>
                </c:manualLayout>
              </c:layout>
              <c:tx>
                <c:rich>
                  <a:bodyPr/>
                  <a:lstStyle/>
                  <a:p>
                    <a:fld id="{78E40ABF-45F0-6147-99CA-7D2043FF4D8A}" type="VALUE">
                      <a:rPr lang="en-US" b="1" i="0">
                        <a:latin typeface="Segoe UI Variable Text Semibold" pitchFamily="2" charset="0"/>
                      </a:rPr>
                      <a:pPr/>
                      <a:t>[VALUE]</a:t>
                    </a:fld>
                    <a:endParaRPr 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715-DB4A-A220-2D22B59E4CBB}"/>
                </c:ext>
              </c:extLst>
            </c:dLbl>
            <c:dLbl>
              <c:idx val="3"/>
              <c:layout>
                <c:manualLayout>
                  <c:x val="-5.4487878327261492E-2"/>
                  <c:y val="-5.547597464465423E-2"/>
                </c:manualLayout>
              </c:layout>
              <c:tx>
                <c:rich>
                  <a:bodyPr/>
                  <a:lstStyle/>
                  <a:p>
                    <a:fld id="{9D3A474A-230C-CA41-8416-9507EA93E052}" type="VALUE">
                      <a:rPr lang="en-US" b="1" i="0">
                        <a:latin typeface="Segoe UI Variable Text Semibold" pitchFamily="2" charset="0"/>
                      </a:rPr>
                      <a:pPr/>
                      <a:t>[VALUE]</a:t>
                    </a:fld>
                    <a:endParaRPr 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715-DB4A-A220-2D22B59E4CBB}"/>
                </c:ext>
              </c:extLst>
            </c:dLbl>
            <c:numFmt formatCode="0.00%" sourceLinked="0"/>
            <c:spPr>
              <a:noFill/>
              <a:ln>
                <a:noFill/>
              </a:ln>
              <a:effectLst/>
            </c:spPr>
            <c:txPr>
              <a:bodyPr rot="0" spcFirstLastPara="1" vertOverflow="ellipsis" vert="horz" wrap="square" anchor="ctr" anchorCtr="1"/>
              <a:lstStyle/>
              <a:p>
                <a:pPr>
                  <a:defRPr sz="1100" b="0" i="0" u="none" strike="noStrike" kern="1200" baseline="0">
                    <a:solidFill>
                      <a:srgbClr val="FFB900"/>
                    </a:solidFill>
                    <a:latin typeface="Segoe UI Variable Display" pitchFamily="2" charset="0"/>
                    <a:ea typeface="+mn-ea"/>
                    <a:cs typeface="Segoe UI Semibold" panose="020B0502040204020203"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Full resolution</c:v>
                </c:pt>
                <c:pt idx="1">
                  <c:v>+ 8-bit quantization</c:v>
                </c:pt>
                <c:pt idx="2">
                  <c:v>+ Binary quantization</c:v>
                </c:pt>
                <c:pt idx="3">
                  <c:v>+ MRL x 3 
+ BQ</c:v>
                </c:pt>
                <c:pt idx="4">
                  <c:v>+ Oversampling 2x 
+ MRL x 3 
+ BQ</c:v>
                </c:pt>
              </c:strCache>
            </c:strRef>
          </c:cat>
          <c:val>
            <c:numRef>
              <c:f>Sheet1!$C$2:$C$6</c:f>
              <c:numCache>
                <c:formatCode>0.00%</c:formatCode>
                <c:ptCount val="5"/>
                <c:pt idx="0">
                  <c:v>1</c:v>
                </c:pt>
                <c:pt idx="1">
                  <c:v>0.99970000000000003</c:v>
                </c:pt>
                <c:pt idx="2">
                  <c:v>0.97789999999999999</c:v>
                </c:pt>
                <c:pt idx="3">
                  <c:v>0.92230000000000001</c:v>
                </c:pt>
                <c:pt idx="4">
                  <c:v>0.99009999999999998</c:v>
                </c:pt>
              </c:numCache>
            </c:numRef>
          </c:val>
          <c:smooth val="1"/>
          <c:extLst>
            <c:ext xmlns:c16="http://schemas.microsoft.com/office/drawing/2014/chart" uri="{C3380CC4-5D6E-409C-BE32-E72D297353CC}">
              <c16:uniqueId val="{00000004-F715-DB4A-A220-2D22B59E4CBB}"/>
            </c:ext>
          </c:extLst>
        </c:ser>
        <c:dLbls>
          <c:showLegendKey val="0"/>
          <c:showVal val="0"/>
          <c:showCatName val="0"/>
          <c:showSerName val="0"/>
          <c:showPercent val="0"/>
          <c:showBubbleSize val="0"/>
        </c:dLbls>
        <c:marker val="1"/>
        <c:smooth val="0"/>
        <c:axId val="144951456"/>
        <c:axId val="144937536"/>
      </c:lineChart>
      <c:catAx>
        <c:axId val="419656448"/>
        <c:scaling>
          <c:orientation val="minMax"/>
        </c:scaling>
        <c:delete val="0"/>
        <c:axPos val="b"/>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Segoe UI Variable Display" pitchFamily="2" charset="0"/>
                <a:ea typeface="+mn-ea"/>
                <a:cs typeface="+mn-cs"/>
              </a:defRPr>
            </a:pPr>
            <a:endParaRPr lang="en-US"/>
          </a:p>
        </c:txPr>
        <c:crossAx val="419651168"/>
        <c:crosses val="autoZero"/>
        <c:auto val="1"/>
        <c:lblAlgn val="ctr"/>
        <c:lblOffset val="100"/>
        <c:noMultiLvlLbl val="0"/>
      </c:catAx>
      <c:valAx>
        <c:axId val="419651168"/>
        <c:scaling>
          <c:orientation val="minMax"/>
          <c:max val="14000"/>
          <c:min val="0"/>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schemeClr>
                </a:solidFill>
                <a:latin typeface="Segoe UI Variable Display" pitchFamily="2" charset="0"/>
                <a:ea typeface="+mn-ea"/>
                <a:cs typeface="+mn-cs"/>
              </a:defRPr>
            </a:pPr>
            <a:endParaRPr lang="en-US"/>
          </a:p>
        </c:txPr>
        <c:crossAx val="419656448"/>
        <c:crosses val="autoZero"/>
        <c:crossBetween val="between"/>
      </c:valAx>
      <c:valAx>
        <c:axId val="144937536"/>
        <c:scaling>
          <c:orientation val="minMax"/>
          <c:max val="1.02"/>
          <c:min val="0.9"/>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schemeClr>
                </a:solidFill>
                <a:latin typeface="Segoe UI Variable Display" pitchFamily="2" charset="0"/>
                <a:ea typeface="+mn-ea"/>
                <a:cs typeface="+mn-cs"/>
              </a:defRPr>
            </a:pPr>
            <a:endParaRPr lang="en-US"/>
          </a:p>
        </c:txPr>
        <c:crossAx val="144951456"/>
        <c:crosses val="max"/>
        <c:crossBetween val="between"/>
        <c:minorUnit val="2.0000000000000004E-2"/>
      </c:valAx>
      <c:catAx>
        <c:axId val="144951456"/>
        <c:scaling>
          <c:orientation val="minMax"/>
        </c:scaling>
        <c:delete val="1"/>
        <c:axPos val="b"/>
        <c:numFmt formatCode="General" sourceLinked="1"/>
        <c:majorTickMark val="out"/>
        <c:minorTickMark val="none"/>
        <c:tickLblPos val="nextTo"/>
        <c:crossAx val="144937536"/>
        <c:crosses val="autoZero"/>
        <c:auto val="1"/>
        <c:lblAlgn val="ctr"/>
        <c:lblOffset val="100"/>
        <c:noMultiLvlLbl val="0"/>
      </c:catAx>
      <c:spPr>
        <a:noFill/>
        <a:ln>
          <a:noFill/>
        </a:ln>
        <a:effectLst/>
      </c:spPr>
    </c:plotArea>
    <c:legend>
      <c:legendPos val="b"/>
      <c:layout>
        <c:manualLayout>
          <c:xMode val="edge"/>
          <c:yMode val="edge"/>
          <c:x val="9.0721936957947766E-2"/>
          <c:y val="0.94654902337951252"/>
          <c:w val="0.81194276535359755"/>
          <c:h val="4.070535792691341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a:gsLst>
                <a:gs pos="60000">
                  <a:srgbClr val="F65567"/>
                </a:gs>
                <a:gs pos="0">
                  <a:srgbClr val="FF5C39"/>
                </a:gs>
              </a:gsLst>
              <a:lin ang="5400000" scaled="1"/>
            </a:gradFill>
            <a:ln>
              <a:noFill/>
            </a:ln>
            <a:effectLst/>
          </c:spPr>
          <c:invertIfNegative val="0"/>
          <c:dPt>
            <c:idx val="1"/>
            <c:invertIfNegative val="0"/>
            <c:bubble3D val="0"/>
            <c:spPr>
              <a:gradFill>
                <a:gsLst>
                  <a:gs pos="60000">
                    <a:srgbClr val="F65567"/>
                  </a:gs>
                  <a:gs pos="0">
                    <a:srgbClr val="FF5C39"/>
                  </a:gs>
                </a:gsLst>
                <a:lin ang="5400000" scaled="1"/>
              </a:gradFill>
              <a:ln>
                <a:noFill/>
              </a:ln>
              <a:effectLst/>
            </c:spPr>
            <c:extLst>
              <c:ext xmlns:c16="http://schemas.microsoft.com/office/drawing/2014/chart" uri="{C3380CC4-5D6E-409C-BE32-E72D297353CC}">
                <c16:uniqueId val="{00000004-4225-4561-8A1D-DFFB43943BC4}"/>
              </c:ext>
            </c:extLst>
          </c:dPt>
          <c:dPt>
            <c:idx val="2"/>
            <c:invertIfNegative val="0"/>
            <c:bubble3D val="0"/>
            <c:spPr>
              <a:gradFill>
                <a:gsLst>
                  <a:gs pos="60000">
                    <a:srgbClr val="F65567"/>
                  </a:gs>
                  <a:gs pos="0">
                    <a:srgbClr val="FF5C39"/>
                  </a:gs>
                </a:gsLst>
                <a:lin ang="5400000" scaled="1"/>
              </a:gradFill>
              <a:ln>
                <a:noFill/>
              </a:ln>
              <a:effectLst/>
            </c:spPr>
            <c:extLst>
              <c:ext xmlns:c16="http://schemas.microsoft.com/office/drawing/2014/chart" uri="{C3380CC4-5D6E-409C-BE32-E72D297353CC}">
                <c16:uniqueId val="{00000005-4225-4561-8A1D-DFFB43943BC4}"/>
              </c:ext>
            </c:extLst>
          </c:dPt>
          <c:dLbls>
            <c:dLbl>
              <c:idx val="0"/>
              <c:tx>
                <c:rich>
                  <a:bodyPr/>
                  <a:lstStyle/>
                  <a:p>
                    <a:fld id="{DA081DC0-0CB7-4718-8FEC-4E829AF2DC6D}" type="VALUE">
                      <a:rPr lang="en-US" smtClean="0">
                        <a:latin typeface="Segoe UI Variable Text Semibold" pitchFamily="2" charset="0"/>
                      </a:rPr>
                      <a:pPr/>
                      <a:t>[VALUE]</a:t>
                    </a:fld>
                    <a:r>
                      <a:rPr lang="en-US">
                        <a:latin typeface="Segoe UI Variable Text Semibold" pitchFamily="2" charset="0"/>
                      </a:rPr>
                      <a:t>/</a:t>
                    </a:r>
                    <a:r>
                      <a:rPr lang="en-US" err="1">
                        <a:latin typeface="Segoe UI Variable Text Semibold" pitchFamily="2" charset="0"/>
                      </a:rPr>
                      <a:t>mo</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3070259404927338"/>
                      <c:h val="0.17057669114614485"/>
                    </c:manualLayout>
                  </c15:layout>
                  <c15:dlblFieldTable/>
                  <c15:showDataLabelsRange val="0"/>
                </c:ext>
                <c:ext xmlns:c16="http://schemas.microsoft.com/office/drawing/2014/chart" uri="{C3380CC4-5D6E-409C-BE32-E72D297353CC}">
                  <c16:uniqueId val="{00000003-4225-4561-8A1D-DFFB43943BC4}"/>
                </c:ext>
              </c:extLst>
            </c:dLbl>
            <c:dLbl>
              <c:idx val="1"/>
              <c:tx>
                <c:rich>
                  <a:bodyPr/>
                  <a:lstStyle/>
                  <a:p>
                    <a:fld id="{952FE997-E992-4ADD-8F98-601FF949AAED}" type="VALUE">
                      <a:rPr lang="en-US" smtClean="0">
                        <a:latin typeface="Segoe UI Variable Text Semibold" pitchFamily="2" charset="0"/>
                      </a:rPr>
                      <a:pPr/>
                      <a:t>[VALUE]</a:t>
                    </a:fld>
                    <a:r>
                      <a:rPr lang="en-US">
                        <a:latin typeface="Segoe UI Variable Text Semibold" pitchFamily="2" charset="0"/>
                      </a:rPr>
                      <a:t>/</a:t>
                    </a:r>
                    <a:r>
                      <a:rPr lang="en-US" err="1">
                        <a:latin typeface="Segoe UI Variable Text Semibold" pitchFamily="2" charset="0"/>
                      </a:rPr>
                      <a:t>mo</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4855189114073831"/>
                      <c:h val="0.17057669114614485"/>
                    </c:manualLayout>
                  </c15:layout>
                  <c15:dlblFieldTable/>
                  <c15:showDataLabelsRange val="0"/>
                </c:ext>
                <c:ext xmlns:c16="http://schemas.microsoft.com/office/drawing/2014/chart" uri="{C3380CC4-5D6E-409C-BE32-E72D297353CC}">
                  <c16:uniqueId val="{00000004-4225-4561-8A1D-DFFB43943BC4}"/>
                </c:ext>
              </c:extLst>
            </c:dLbl>
            <c:dLbl>
              <c:idx val="2"/>
              <c:tx>
                <c:rich>
                  <a:bodyPr/>
                  <a:lstStyle/>
                  <a:p>
                    <a:fld id="{110FC657-009B-41BB-8595-B4DF0B26FCDB}" type="VALUE">
                      <a:rPr lang="en-US" smtClean="0">
                        <a:latin typeface="Segoe UI Variable Text Semibold" pitchFamily="2" charset="0"/>
                      </a:rPr>
                      <a:pPr/>
                      <a:t>[VALUE]</a:t>
                    </a:fld>
                    <a:r>
                      <a:rPr lang="en-US">
                        <a:latin typeface="Segoe UI Variable Text Semibold" pitchFamily="2" charset="0"/>
                      </a:rPr>
                      <a:t>/</a:t>
                    </a:r>
                    <a:r>
                      <a:rPr lang="en-US" err="1">
                        <a:latin typeface="Segoe UI Variable Text Semibold" pitchFamily="2" charset="0"/>
                      </a:rPr>
                      <a:t>mo</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225-4561-8A1D-DFFB43943BC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Variable Display Semib"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No compression</c:v>
                </c:pt>
                <c:pt idx="1">
                  <c:v>Standard compression</c:v>
                </c:pt>
                <c:pt idx="2">
                  <c:v>Advanced compression</c:v>
                </c:pt>
              </c:strCache>
            </c:strRef>
          </c:cat>
          <c:val>
            <c:numRef>
              <c:f>Sheet1!$B$2:$B$4</c:f>
              <c:numCache>
                <c:formatCode>_("$"* #,##0.00_);_("$"* \(#,##0.00\);_("$"* "-"??_);_(@_)</c:formatCode>
                <c:ptCount val="3"/>
                <c:pt idx="0">
                  <c:v>1000</c:v>
                </c:pt>
                <c:pt idx="1">
                  <c:v>250</c:v>
                </c:pt>
                <c:pt idx="2">
                  <c:v>75</c:v>
                </c:pt>
              </c:numCache>
            </c:numRef>
          </c:val>
          <c:extLst>
            <c:ext xmlns:c16="http://schemas.microsoft.com/office/drawing/2014/chart" uri="{C3380CC4-5D6E-409C-BE32-E72D297353CC}">
              <c16:uniqueId val="{00000000-4225-4561-8A1D-DFFB43943BC4}"/>
            </c:ext>
          </c:extLst>
        </c:ser>
        <c:dLbls>
          <c:showLegendKey val="0"/>
          <c:showVal val="0"/>
          <c:showCatName val="0"/>
          <c:showSerName val="0"/>
          <c:showPercent val="0"/>
          <c:showBubbleSize val="0"/>
        </c:dLbls>
        <c:gapWidth val="70"/>
        <c:axId val="508113823"/>
        <c:axId val="508120063"/>
      </c:barChart>
      <c:catAx>
        <c:axId val="50811382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8120063"/>
        <c:crosses val="autoZero"/>
        <c:auto val="1"/>
        <c:lblAlgn val="ctr"/>
        <c:lblOffset val="100"/>
        <c:noMultiLvlLbl val="0"/>
      </c:catAx>
      <c:valAx>
        <c:axId val="508120063"/>
        <c:scaling>
          <c:orientation val="minMax"/>
        </c:scaling>
        <c:delete val="1"/>
        <c:axPos val="l"/>
        <c:numFmt formatCode="_(&quot;$&quot;* #,##0.00_);_(&quot;$&quot;* \(#,##0.00\);_(&quot;$&quot;* &quot;-&quot;??_);_(@_)" sourceLinked="1"/>
        <c:majorTickMark val="out"/>
        <c:minorTickMark val="none"/>
        <c:tickLblPos val="nextTo"/>
        <c:crossAx val="508113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a:gsLst>
                <a:gs pos="60000">
                  <a:srgbClr val="F65567"/>
                </a:gs>
                <a:gs pos="0">
                  <a:srgbClr val="FF5C39"/>
                </a:gs>
              </a:gsLst>
              <a:lin ang="5400000" scaled="1"/>
            </a:gradFill>
            <a:ln>
              <a:noFill/>
            </a:ln>
            <a:effectLst/>
          </c:spPr>
          <c:invertIfNegative val="0"/>
          <c:dPt>
            <c:idx val="1"/>
            <c:invertIfNegative val="0"/>
            <c:bubble3D val="0"/>
            <c:spPr>
              <a:gradFill>
                <a:gsLst>
                  <a:gs pos="60000">
                    <a:srgbClr val="F65567"/>
                  </a:gs>
                  <a:gs pos="0">
                    <a:srgbClr val="FF5C39"/>
                  </a:gs>
                </a:gsLst>
                <a:lin ang="5400000" scaled="1"/>
              </a:gradFill>
              <a:ln>
                <a:noFill/>
              </a:ln>
              <a:effectLst/>
            </c:spPr>
            <c:extLst>
              <c:ext xmlns:c16="http://schemas.microsoft.com/office/drawing/2014/chart" uri="{C3380CC4-5D6E-409C-BE32-E72D297353CC}">
                <c16:uniqueId val="{00000004-4225-4561-8A1D-DFFB43943BC4}"/>
              </c:ext>
            </c:extLst>
          </c:dPt>
          <c:dPt>
            <c:idx val="2"/>
            <c:invertIfNegative val="0"/>
            <c:bubble3D val="0"/>
            <c:spPr>
              <a:gradFill>
                <a:gsLst>
                  <a:gs pos="60000">
                    <a:srgbClr val="F65567"/>
                  </a:gs>
                  <a:gs pos="0">
                    <a:srgbClr val="FF5C39"/>
                  </a:gs>
                </a:gsLst>
                <a:lin ang="5400000" scaled="1"/>
              </a:gradFill>
              <a:ln>
                <a:noFill/>
              </a:ln>
              <a:effectLst/>
            </c:spPr>
            <c:extLst>
              <c:ext xmlns:c16="http://schemas.microsoft.com/office/drawing/2014/chart" uri="{C3380CC4-5D6E-409C-BE32-E72D297353CC}">
                <c16:uniqueId val="{00000005-4225-4561-8A1D-DFFB43943BC4}"/>
              </c:ext>
            </c:extLst>
          </c:dPt>
          <c:dLbls>
            <c:dLbl>
              <c:idx val="0"/>
              <c:tx>
                <c:rich>
                  <a:bodyPr/>
                  <a:lstStyle/>
                  <a:p>
                    <a:fld id="{DA081DC0-0CB7-4718-8FEC-4E829AF2DC6D}" type="VALUE">
                      <a:rPr lang="en-US" smtClean="0">
                        <a:latin typeface="Segoe UI Variable Text Semibold" pitchFamily="2" charset="0"/>
                      </a:rPr>
                      <a:pPr/>
                      <a:t>[VALUE]</a:t>
                    </a:fld>
                    <a:r>
                      <a:rPr lang="en-US">
                        <a:latin typeface="Segoe UI Variable Text Semibold" pitchFamily="2" charset="0"/>
                      </a:rPr>
                      <a:t>/</a:t>
                    </a:r>
                    <a:r>
                      <a:rPr lang="en-US" err="1">
                        <a:latin typeface="Segoe UI Variable Text Semibold" pitchFamily="2" charset="0"/>
                      </a:rPr>
                      <a:t>mo</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3070259404927338"/>
                      <c:h val="0.17057669114614485"/>
                    </c:manualLayout>
                  </c15:layout>
                  <c15:dlblFieldTable/>
                  <c15:showDataLabelsRange val="0"/>
                </c:ext>
                <c:ext xmlns:c16="http://schemas.microsoft.com/office/drawing/2014/chart" uri="{C3380CC4-5D6E-409C-BE32-E72D297353CC}">
                  <c16:uniqueId val="{00000003-4225-4561-8A1D-DFFB43943BC4}"/>
                </c:ext>
              </c:extLst>
            </c:dLbl>
            <c:dLbl>
              <c:idx val="1"/>
              <c:tx>
                <c:rich>
                  <a:bodyPr/>
                  <a:lstStyle/>
                  <a:p>
                    <a:fld id="{952FE997-E992-4ADD-8F98-601FF949AAED}" type="VALUE">
                      <a:rPr lang="en-US" smtClean="0">
                        <a:latin typeface="Segoe UI Variable Text Semibold" pitchFamily="2" charset="0"/>
                      </a:rPr>
                      <a:pPr/>
                      <a:t>[VALUE]</a:t>
                    </a:fld>
                    <a:r>
                      <a:rPr lang="en-US">
                        <a:latin typeface="Segoe UI Variable Text Semibold" pitchFamily="2" charset="0"/>
                      </a:rPr>
                      <a:t>/</a:t>
                    </a:r>
                    <a:r>
                      <a:rPr lang="en-US" err="1">
                        <a:latin typeface="Segoe UI Variable Text Semibold" pitchFamily="2" charset="0"/>
                      </a:rPr>
                      <a:t>mo</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4855189114073831"/>
                      <c:h val="0.17057669114614485"/>
                    </c:manualLayout>
                  </c15:layout>
                  <c15:dlblFieldTable/>
                  <c15:showDataLabelsRange val="0"/>
                </c:ext>
                <c:ext xmlns:c16="http://schemas.microsoft.com/office/drawing/2014/chart" uri="{C3380CC4-5D6E-409C-BE32-E72D297353CC}">
                  <c16:uniqueId val="{00000004-4225-4561-8A1D-DFFB43943BC4}"/>
                </c:ext>
              </c:extLst>
            </c:dLbl>
            <c:dLbl>
              <c:idx val="2"/>
              <c:tx>
                <c:rich>
                  <a:bodyPr/>
                  <a:lstStyle/>
                  <a:p>
                    <a:fld id="{110FC657-009B-41BB-8595-B4DF0B26FCDB}" type="VALUE">
                      <a:rPr lang="en-US" smtClean="0">
                        <a:latin typeface="Segoe UI Variable Text Semibold" pitchFamily="2" charset="0"/>
                      </a:rPr>
                      <a:pPr/>
                      <a:t>[VALUE]</a:t>
                    </a:fld>
                    <a:r>
                      <a:rPr lang="en-US">
                        <a:latin typeface="Segoe UI Variable Text Semibold" pitchFamily="2" charset="0"/>
                      </a:rPr>
                      <a:t>/</a:t>
                    </a:r>
                    <a:r>
                      <a:rPr lang="en-US" err="1">
                        <a:latin typeface="Segoe UI Variable Text Semibold" pitchFamily="2" charset="0"/>
                      </a:rPr>
                      <a:t>mo</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225-4561-8A1D-DFFB43943BC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Variable Display Semib"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No compression</c:v>
                </c:pt>
                <c:pt idx="1">
                  <c:v>Standard compression</c:v>
                </c:pt>
                <c:pt idx="2">
                  <c:v>Advanced compression</c:v>
                </c:pt>
              </c:strCache>
            </c:strRef>
          </c:cat>
          <c:val>
            <c:numRef>
              <c:f>Sheet1!$B$2:$B$4</c:f>
              <c:numCache>
                <c:formatCode>_("$"* #,##0.00_);_("$"* \(#,##0.00\);_("$"* "-"??_);_(@_)</c:formatCode>
                <c:ptCount val="3"/>
                <c:pt idx="0">
                  <c:v>1000</c:v>
                </c:pt>
                <c:pt idx="1">
                  <c:v>250</c:v>
                </c:pt>
                <c:pt idx="2">
                  <c:v>75</c:v>
                </c:pt>
              </c:numCache>
            </c:numRef>
          </c:val>
          <c:extLst>
            <c:ext xmlns:c16="http://schemas.microsoft.com/office/drawing/2014/chart" uri="{C3380CC4-5D6E-409C-BE32-E72D297353CC}">
              <c16:uniqueId val="{00000000-4225-4561-8A1D-DFFB43943BC4}"/>
            </c:ext>
          </c:extLst>
        </c:ser>
        <c:dLbls>
          <c:showLegendKey val="0"/>
          <c:showVal val="0"/>
          <c:showCatName val="0"/>
          <c:showSerName val="0"/>
          <c:showPercent val="0"/>
          <c:showBubbleSize val="0"/>
        </c:dLbls>
        <c:gapWidth val="70"/>
        <c:axId val="508113823"/>
        <c:axId val="508120063"/>
      </c:barChart>
      <c:catAx>
        <c:axId val="50811382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8120063"/>
        <c:crosses val="autoZero"/>
        <c:auto val="1"/>
        <c:lblAlgn val="ctr"/>
        <c:lblOffset val="100"/>
        <c:noMultiLvlLbl val="0"/>
      </c:catAx>
      <c:valAx>
        <c:axId val="508120063"/>
        <c:scaling>
          <c:orientation val="minMax"/>
        </c:scaling>
        <c:delete val="1"/>
        <c:axPos val="l"/>
        <c:numFmt formatCode="_(&quot;$&quot;* #,##0.00_);_(&quot;$&quot;* \(#,##0.00\);_(&quot;$&quot;* &quot;-&quot;??_);_(@_)" sourceLinked="1"/>
        <c:majorTickMark val="out"/>
        <c:minorTickMark val="none"/>
        <c:tickLblPos val="nextTo"/>
        <c:crossAx val="508113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38100">
              <a:solidFill>
                <a:srgbClr val="091F2C"/>
              </a:solidFill>
            </a:ln>
          </c:spPr>
          <c:dPt>
            <c:idx val="0"/>
            <c:bubble3D val="0"/>
            <c:spPr>
              <a:gradFill flip="none" rotWithShape="1">
                <a:gsLst>
                  <a:gs pos="0">
                    <a:srgbClr val="0A6BBA"/>
                  </a:gs>
                  <a:gs pos="70000">
                    <a:srgbClr val="399A91"/>
                  </a:gs>
                </a:gsLst>
                <a:lin ang="16200000" scaled="1"/>
                <a:tileRect/>
              </a:gradFill>
              <a:ln w="38100">
                <a:solidFill>
                  <a:srgbClr val="091F2C"/>
                </a:solidFill>
              </a:ln>
              <a:effectLst/>
            </c:spPr>
            <c:extLst>
              <c:ext xmlns:c16="http://schemas.microsoft.com/office/drawing/2014/chart" uri="{C3380CC4-5D6E-409C-BE32-E72D297353CC}">
                <c16:uniqueId val="{00000001-44B7-4A0E-ADB7-FB40954FA385}"/>
              </c:ext>
            </c:extLst>
          </c:dPt>
          <c:dPt>
            <c:idx val="1"/>
            <c:bubble3D val="0"/>
            <c:spPr>
              <a:gradFill flip="none" rotWithShape="1">
                <a:gsLst>
                  <a:gs pos="0">
                    <a:srgbClr val="8661C5">
                      <a:alpha val="40000"/>
                    </a:srgbClr>
                  </a:gs>
                  <a:gs pos="70000">
                    <a:srgbClr val="0A6BBA">
                      <a:alpha val="40000"/>
                    </a:srgbClr>
                  </a:gs>
                </a:gsLst>
                <a:lin ang="0" scaled="1"/>
                <a:tileRect/>
              </a:gradFill>
              <a:ln w="38100">
                <a:solidFill>
                  <a:srgbClr val="091F2C"/>
                </a:solidFill>
              </a:ln>
              <a:effectLst/>
            </c:spPr>
            <c:extLst>
              <c:ext xmlns:c16="http://schemas.microsoft.com/office/drawing/2014/chart" uri="{C3380CC4-5D6E-409C-BE32-E72D297353CC}">
                <c16:uniqueId val="{00000003-44B7-4A0E-ADB7-FB40954FA385}"/>
              </c:ext>
            </c:extLst>
          </c:dPt>
          <c:dPt>
            <c:idx val="2"/>
            <c:bubble3D val="0"/>
            <c:spPr>
              <a:gradFill flip="none" rotWithShape="1">
                <a:gsLst>
                  <a:gs pos="30000">
                    <a:srgbClr val="C03BC4">
                      <a:alpha val="40000"/>
                    </a:srgbClr>
                  </a:gs>
                  <a:gs pos="100000">
                    <a:srgbClr val="8661C5">
                      <a:alpha val="40000"/>
                    </a:srgbClr>
                  </a:gs>
                </a:gsLst>
                <a:lin ang="5400000" scaled="1"/>
                <a:tileRect/>
              </a:gradFill>
              <a:ln w="38100">
                <a:solidFill>
                  <a:srgbClr val="091F2C"/>
                </a:solidFill>
              </a:ln>
              <a:effectLst/>
            </c:spPr>
            <c:extLst>
              <c:ext xmlns:c16="http://schemas.microsoft.com/office/drawing/2014/chart" uri="{C3380CC4-5D6E-409C-BE32-E72D297353CC}">
                <c16:uniqueId val="{00000005-44B7-4A0E-ADB7-FB40954FA385}"/>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44B7-4A0E-ADB7-FB40954FA38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a:gsLst>
                <a:gs pos="51000">
                  <a:srgbClr val="F65567">
                    <a:alpha val="40000"/>
                  </a:srgbClr>
                </a:gs>
                <a:gs pos="0">
                  <a:srgbClr val="AC35AF">
                    <a:alpha val="40000"/>
                  </a:srgbClr>
                </a:gs>
              </a:gsLst>
              <a:lin ang="19800000" scaled="0"/>
            </a:gradFill>
            <a:ln w="38100">
              <a:solidFill>
                <a:srgbClr val="091F2C"/>
              </a:solidFill>
            </a:ln>
          </c:spPr>
          <c:dPt>
            <c:idx val="0"/>
            <c:bubble3D val="0"/>
            <c:spPr>
              <a:gradFill flip="none" rotWithShape="1">
                <a:gsLst>
                  <a:gs pos="100000">
                    <a:srgbClr val="0A6BBA"/>
                  </a:gs>
                  <a:gs pos="30000">
                    <a:srgbClr val="399A91"/>
                  </a:gs>
                </a:gsLst>
                <a:lin ang="5400000" scaled="1"/>
                <a:tileRect/>
              </a:gradFill>
              <a:ln w="38100">
                <a:solidFill>
                  <a:srgbClr val="091F2C"/>
                </a:solidFill>
              </a:ln>
              <a:effectLst/>
            </c:spPr>
            <c:extLst>
              <c:ext xmlns:c16="http://schemas.microsoft.com/office/drawing/2014/chart" uri="{C3380CC4-5D6E-409C-BE32-E72D297353CC}">
                <c16:uniqueId val="{00000001-DEC1-4811-AF73-FA9EFD34F8CF}"/>
              </c:ext>
            </c:extLst>
          </c:dPt>
          <c:dPt>
            <c:idx val="1"/>
            <c:bubble3D val="0"/>
            <c:spPr>
              <a:gradFill>
                <a:gsLst>
                  <a:gs pos="70000">
                    <a:srgbClr val="0A6BBA">
                      <a:alpha val="40000"/>
                    </a:srgbClr>
                  </a:gs>
                  <a:gs pos="0">
                    <a:srgbClr val="8661C5">
                      <a:alpha val="40000"/>
                    </a:srgbClr>
                  </a:gs>
                </a:gsLst>
                <a:lin ang="19800000" scaled="0"/>
              </a:gradFill>
              <a:ln w="38100">
                <a:solidFill>
                  <a:srgbClr val="091F2C"/>
                </a:solidFill>
              </a:ln>
              <a:effectLst/>
            </c:spPr>
            <c:extLst>
              <c:ext xmlns:c16="http://schemas.microsoft.com/office/drawing/2014/chart" uri="{C3380CC4-5D6E-409C-BE32-E72D297353CC}">
                <c16:uniqueId val="{00000003-DEC1-4811-AF73-FA9EFD34F8CF}"/>
              </c:ext>
            </c:extLst>
          </c:dPt>
          <c:dPt>
            <c:idx val="2"/>
            <c:bubble3D val="0"/>
            <c:spPr>
              <a:gradFill flip="none" rotWithShape="1">
                <a:gsLst>
                  <a:gs pos="70000">
                    <a:srgbClr val="AC35AF">
                      <a:alpha val="40000"/>
                    </a:srgbClr>
                  </a:gs>
                  <a:gs pos="0">
                    <a:srgbClr val="8661C5">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5-DEC1-4811-AF73-FA9EFD34F8CF}"/>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DEC1-4811-AF73-FA9EFD34F8C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38100">
              <a:solidFill>
                <a:srgbClr val="091F2C"/>
              </a:solidFill>
            </a:ln>
          </c:spPr>
          <c:dPt>
            <c:idx val="0"/>
            <c:bubble3D val="0"/>
            <c:spPr>
              <a:gradFill flip="none" rotWithShape="1">
                <a:gsLst>
                  <a:gs pos="0">
                    <a:srgbClr val="0A6BBA">
                      <a:alpha val="40000"/>
                    </a:srgbClr>
                  </a:gs>
                  <a:gs pos="70000">
                    <a:srgbClr val="399A91">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1-1DAE-40D8-BBFF-C17714BE329B}"/>
              </c:ext>
            </c:extLst>
          </c:dPt>
          <c:dPt>
            <c:idx val="1"/>
            <c:bubble3D val="0"/>
            <c:spPr>
              <a:gradFill flip="none" rotWithShape="1">
                <a:gsLst>
                  <a:gs pos="0">
                    <a:srgbClr val="8661C5"/>
                  </a:gs>
                  <a:gs pos="70000">
                    <a:srgbClr val="0A6BBA"/>
                  </a:gs>
                </a:gsLst>
                <a:lin ang="0" scaled="1"/>
                <a:tileRect/>
              </a:gradFill>
              <a:ln w="38100">
                <a:solidFill>
                  <a:srgbClr val="091F2C"/>
                </a:solidFill>
              </a:ln>
              <a:effectLst/>
            </c:spPr>
            <c:extLst>
              <c:ext xmlns:c16="http://schemas.microsoft.com/office/drawing/2014/chart" uri="{C3380CC4-5D6E-409C-BE32-E72D297353CC}">
                <c16:uniqueId val="{00000003-1DAE-40D8-BBFF-C17714BE329B}"/>
              </c:ext>
            </c:extLst>
          </c:dPt>
          <c:dPt>
            <c:idx val="2"/>
            <c:bubble3D val="0"/>
            <c:spPr>
              <a:gradFill flip="none" rotWithShape="1">
                <a:gsLst>
                  <a:gs pos="30000">
                    <a:srgbClr val="C03BC4">
                      <a:alpha val="40000"/>
                    </a:srgbClr>
                  </a:gs>
                  <a:gs pos="100000">
                    <a:srgbClr val="8661C5">
                      <a:alpha val="40000"/>
                    </a:srgbClr>
                  </a:gs>
                </a:gsLst>
                <a:lin ang="5400000" scaled="1"/>
                <a:tileRect/>
              </a:gradFill>
              <a:ln w="38100">
                <a:solidFill>
                  <a:srgbClr val="091F2C"/>
                </a:solidFill>
              </a:ln>
              <a:effectLst/>
            </c:spPr>
            <c:extLst>
              <c:ext xmlns:c16="http://schemas.microsoft.com/office/drawing/2014/chart" uri="{C3380CC4-5D6E-409C-BE32-E72D297353CC}">
                <c16:uniqueId val="{00000005-1DAE-40D8-BBFF-C17714BE329B}"/>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1DAE-40D8-BBFF-C17714BE32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a:gsLst>
                <a:gs pos="51000">
                  <a:srgbClr val="F65567">
                    <a:alpha val="40000"/>
                  </a:srgbClr>
                </a:gs>
                <a:gs pos="0">
                  <a:srgbClr val="AC35AF">
                    <a:alpha val="40000"/>
                  </a:srgbClr>
                </a:gs>
              </a:gsLst>
              <a:lin ang="19800000" scaled="0"/>
            </a:gradFill>
            <a:ln w="38100">
              <a:solidFill>
                <a:srgbClr val="091F2C"/>
              </a:solidFill>
            </a:ln>
          </c:spPr>
          <c:dPt>
            <c:idx val="0"/>
            <c:bubble3D val="0"/>
            <c:spPr>
              <a:gradFill flip="none" rotWithShape="1">
                <a:gsLst>
                  <a:gs pos="100000">
                    <a:srgbClr val="0A6BBA">
                      <a:alpha val="40000"/>
                    </a:srgbClr>
                  </a:gs>
                  <a:gs pos="30000">
                    <a:srgbClr val="399A91">
                      <a:alpha val="40000"/>
                    </a:srgbClr>
                  </a:gs>
                </a:gsLst>
                <a:lin ang="5400000" scaled="1"/>
                <a:tileRect/>
              </a:gradFill>
              <a:ln w="38100">
                <a:solidFill>
                  <a:srgbClr val="091F2C"/>
                </a:solidFill>
              </a:ln>
              <a:effectLst/>
            </c:spPr>
            <c:extLst>
              <c:ext xmlns:c16="http://schemas.microsoft.com/office/drawing/2014/chart" uri="{C3380CC4-5D6E-409C-BE32-E72D297353CC}">
                <c16:uniqueId val="{00000001-246D-428B-B617-49CD255CE9E2}"/>
              </c:ext>
            </c:extLst>
          </c:dPt>
          <c:dPt>
            <c:idx val="1"/>
            <c:bubble3D val="0"/>
            <c:spPr>
              <a:gradFill>
                <a:gsLst>
                  <a:gs pos="70000">
                    <a:srgbClr val="0A6BBA"/>
                  </a:gs>
                  <a:gs pos="0">
                    <a:srgbClr val="8661C5"/>
                  </a:gs>
                </a:gsLst>
                <a:lin ang="19800000" scaled="0"/>
              </a:gradFill>
              <a:ln w="38100">
                <a:solidFill>
                  <a:srgbClr val="091F2C"/>
                </a:solidFill>
              </a:ln>
              <a:effectLst/>
            </c:spPr>
            <c:extLst>
              <c:ext xmlns:c16="http://schemas.microsoft.com/office/drawing/2014/chart" uri="{C3380CC4-5D6E-409C-BE32-E72D297353CC}">
                <c16:uniqueId val="{00000003-246D-428B-B617-49CD255CE9E2}"/>
              </c:ext>
            </c:extLst>
          </c:dPt>
          <c:dPt>
            <c:idx val="2"/>
            <c:bubble3D val="0"/>
            <c:spPr>
              <a:gradFill flip="none" rotWithShape="1">
                <a:gsLst>
                  <a:gs pos="70000">
                    <a:srgbClr val="AC35AF">
                      <a:alpha val="40000"/>
                    </a:srgbClr>
                  </a:gs>
                  <a:gs pos="0">
                    <a:srgbClr val="8661C5">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5-246D-428B-B617-49CD255CE9E2}"/>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246D-428B-B617-49CD255CE9E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38100">
              <a:solidFill>
                <a:srgbClr val="091F2C"/>
              </a:solidFill>
            </a:ln>
          </c:spPr>
          <c:dPt>
            <c:idx val="0"/>
            <c:bubble3D val="0"/>
            <c:spPr>
              <a:gradFill flip="none" rotWithShape="1">
                <a:gsLst>
                  <a:gs pos="0">
                    <a:srgbClr val="0A6BBA">
                      <a:alpha val="40000"/>
                    </a:srgbClr>
                  </a:gs>
                  <a:gs pos="70000">
                    <a:srgbClr val="399A91">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1-BF62-48BF-9878-CCF350FD74D1}"/>
              </c:ext>
            </c:extLst>
          </c:dPt>
          <c:dPt>
            <c:idx val="1"/>
            <c:bubble3D val="0"/>
            <c:spPr>
              <a:gradFill flip="none" rotWithShape="1">
                <a:gsLst>
                  <a:gs pos="0">
                    <a:srgbClr val="8661C5">
                      <a:alpha val="40000"/>
                    </a:srgbClr>
                  </a:gs>
                  <a:gs pos="70000">
                    <a:srgbClr val="0A6BBA">
                      <a:alpha val="40000"/>
                    </a:srgbClr>
                  </a:gs>
                </a:gsLst>
                <a:lin ang="0" scaled="1"/>
                <a:tileRect/>
              </a:gradFill>
              <a:ln w="38100">
                <a:solidFill>
                  <a:srgbClr val="091F2C"/>
                </a:solidFill>
              </a:ln>
              <a:effectLst/>
            </c:spPr>
            <c:extLst>
              <c:ext xmlns:c16="http://schemas.microsoft.com/office/drawing/2014/chart" uri="{C3380CC4-5D6E-409C-BE32-E72D297353CC}">
                <c16:uniqueId val="{00000003-BF62-48BF-9878-CCF350FD74D1}"/>
              </c:ext>
            </c:extLst>
          </c:dPt>
          <c:dPt>
            <c:idx val="2"/>
            <c:bubble3D val="0"/>
            <c:spPr>
              <a:gradFill flip="none" rotWithShape="1">
                <a:gsLst>
                  <a:gs pos="30000">
                    <a:srgbClr val="C03BC4"/>
                  </a:gs>
                  <a:gs pos="100000">
                    <a:srgbClr val="8661C5"/>
                  </a:gs>
                </a:gsLst>
                <a:lin ang="5400000" scaled="1"/>
                <a:tileRect/>
              </a:gradFill>
              <a:ln w="38100">
                <a:solidFill>
                  <a:srgbClr val="091F2C"/>
                </a:solidFill>
              </a:ln>
              <a:effectLst/>
            </c:spPr>
            <c:extLst>
              <c:ext xmlns:c16="http://schemas.microsoft.com/office/drawing/2014/chart" uri="{C3380CC4-5D6E-409C-BE32-E72D297353CC}">
                <c16:uniqueId val="{00000005-BF62-48BF-9878-CCF350FD74D1}"/>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BF62-48BF-9878-CCF350FD74D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a:gsLst>
                <a:gs pos="51000">
                  <a:srgbClr val="F65567">
                    <a:alpha val="40000"/>
                  </a:srgbClr>
                </a:gs>
                <a:gs pos="0">
                  <a:srgbClr val="AC35AF">
                    <a:alpha val="40000"/>
                  </a:srgbClr>
                </a:gs>
              </a:gsLst>
              <a:lin ang="19800000" scaled="0"/>
            </a:gradFill>
            <a:ln w="38100">
              <a:solidFill>
                <a:srgbClr val="091F2C"/>
              </a:solidFill>
            </a:ln>
          </c:spPr>
          <c:dPt>
            <c:idx val="0"/>
            <c:bubble3D val="0"/>
            <c:spPr>
              <a:gradFill flip="none" rotWithShape="1">
                <a:gsLst>
                  <a:gs pos="100000">
                    <a:srgbClr val="0A6BBA">
                      <a:alpha val="40000"/>
                    </a:srgbClr>
                  </a:gs>
                  <a:gs pos="30000">
                    <a:srgbClr val="399A91">
                      <a:alpha val="40000"/>
                    </a:srgbClr>
                  </a:gs>
                </a:gsLst>
                <a:lin ang="5400000" scaled="1"/>
                <a:tileRect/>
              </a:gradFill>
              <a:ln w="38100">
                <a:solidFill>
                  <a:srgbClr val="091F2C"/>
                </a:solidFill>
              </a:ln>
              <a:effectLst/>
            </c:spPr>
            <c:extLst>
              <c:ext xmlns:c16="http://schemas.microsoft.com/office/drawing/2014/chart" uri="{C3380CC4-5D6E-409C-BE32-E72D297353CC}">
                <c16:uniqueId val="{00000001-DE3B-428E-9B65-F55C645A5E1B}"/>
              </c:ext>
            </c:extLst>
          </c:dPt>
          <c:dPt>
            <c:idx val="1"/>
            <c:bubble3D val="0"/>
            <c:spPr>
              <a:gradFill>
                <a:gsLst>
                  <a:gs pos="70000">
                    <a:srgbClr val="0A6BBA">
                      <a:alpha val="40000"/>
                    </a:srgbClr>
                  </a:gs>
                  <a:gs pos="0">
                    <a:srgbClr val="8661C5">
                      <a:alpha val="40000"/>
                    </a:srgbClr>
                  </a:gs>
                </a:gsLst>
                <a:lin ang="19800000" scaled="0"/>
              </a:gradFill>
              <a:ln w="38100">
                <a:solidFill>
                  <a:srgbClr val="091F2C"/>
                </a:solidFill>
              </a:ln>
              <a:effectLst/>
            </c:spPr>
            <c:extLst>
              <c:ext xmlns:c16="http://schemas.microsoft.com/office/drawing/2014/chart" uri="{C3380CC4-5D6E-409C-BE32-E72D297353CC}">
                <c16:uniqueId val="{00000003-DE3B-428E-9B65-F55C645A5E1B}"/>
              </c:ext>
            </c:extLst>
          </c:dPt>
          <c:dPt>
            <c:idx val="2"/>
            <c:bubble3D val="0"/>
            <c:spPr>
              <a:gradFill flip="none" rotWithShape="1">
                <a:gsLst>
                  <a:gs pos="70000">
                    <a:srgbClr val="AC35AF"/>
                  </a:gs>
                  <a:gs pos="0">
                    <a:srgbClr val="8661C5"/>
                  </a:gs>
                </a:gsLst>
                <a:lin ang="16200000" scaled="1"/>
                <a:tileRect/>
              </a:gradFill>
              <a:ln w="38100">
                <a:solidFill>
                  <a:srgbClr val="091F2C"/>
                </a:solidFill>
              </a:ln>
              <a:effectLst/>
            </c:spPr>
            <c:extLst>
              <c:ext xmlns:c16="http://schemas.microsoft.com/office/drawing/2014/chart" uri="{C3380CC4-5D6E-409C-BE32-E72D297353CC}">
                <c16:uniqueId val="{00000005-DE3B-428E-9B65-F55C645A5E1B}"/>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DE3B-428E-9B65-F55C645A5E1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38100">
              <a:solidFill>
                <a:srgbClr val="091F2C"/>
              </a:solidFill>
            </a:ln>
          </c:spPr>
          <c:dPt>
            <c:idx val="0"/>
            <c:bubble3D val="0"/>
            <c:spPr>
              <a:gradFill flip="none" rotWithShape="1">
                <a:gsLst>
                  <a:gs pos="0">
                    <a:srgbClr val="0A6BBA">
                      <a:alpha val="40000"/>
                    </a:srgbClr>
                  </a:gs>
                  <a:gs pos="70000">
                    <a:srgbClr val="399A91">
                      <a:alpha val="40000"/>
                    </a:srgbClr>
                  </a:gs>
                </a:gsLst>
                <a:lin ang="16200000" scaled="1"/>
                <a:tileRect/>
              </a:gradFill>
              <a:ln w="38100">
                <a:solidFill>
                  <a:srgbClr val="091F2C"/>
                </a:solidFill>
              </a:ln>
              <a:effectLst/>
            </c:spPr>
            <c:extLst>
              <c:ext xmlns:c16="http://schemas.microsoft.com/office/drawing/2014/chart" uri="{C3380CC4-5D6E-409C-BE32-E72D297353CC}">
                <c16:uniqueId val="{00000001-177A-4FA7-87AD-F9C16D6683C7}"/>
              </c:ext>
            </c:extLst>
          </c:dPt>
          <c:dPt>
            <c:idx val="1"/>
            <c:bubble3D val="0"/>
            <c:spPr>
              <a:gradFill flip="none" rotWithShape="1">
                <a:gsLst>
                  <a:gs pos="0">
                    <a:srgbClr val="8661C5">
                      <a:alpha val="40000"/>
                    </a:srgbClr>
                  </a:gs>
                  <a:gs pos="70000">
                    <a:srgbClr val="0A6BBA">
                      <a:alpha val="40000"/>
                    </a:srgbClr>
                  </a:gs>
                </a:gsLst>
                <a:lin ang="0" scaled="1"/>
                <a:tileRect/>
              </a:gradFill>
              <a:ln w="38100">
                <a:solidFill>
                  <a:srgbClr val="091F2C"/>
                </a:solidFill>
              </a:ln>
              <a:effectLst/>
            </c:spPr>
            <c:extLst>
              <c:ext xmlns:c16="http://schemas.microsoft.com/office/drawing/2014/chart" uri="{C3380CC4-5D6E-409C-BE32-E72D297353CC}">
                <c16:uniqueId val="{00000003-177A-4FA7-87AD-F9C16D6683C7}"/>
              </c:ext>
            </c:extLst>
          </c:dPt>
          <c:dPt>
            <c:idx val="2"/>
            <c:bubble3D val="0"/>
            <c:spPr>
              <a:gradFill flip="none" rotWithShape="1">
                <a:gsLst>
                  <a:gs pos="30000">
                    <a:srgbClr val="C03BC4">
                      <a:alpha val="40000"/>
                    </a:srgbClr>
                  </a:gs>
                  <a:gs pos="100000">
                    <a:srgbClr val="8661C5">
                      <a:alpha val="40000"/>
                    </a:srgbClr>
                  </a:gs>
                </a:gsLst>
                <a:lin ang="5400000" scaled="1"/>
                <a:tileRect/>
              </a:gradFill>
              <a:ln w="38100">
                <a:solidFill>
                  <a:srgbClr val="091F2C"/>
                </a:solidFill>
              </a:ln>
              <a:effectLst/>
            </c:spPr>
            <c:extLst>
              <c:ext xmlns:c16="http://schemas.microsoft.com/office/drawing/2014/chart" uri="{C3380CC4-5D6E-409C-BE32-E72D297353CC}">
                <c16:uniqueId val="{00000005-177A-4FA7-87AD-F9C16D6683C7}"/>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177A-4FA7-87AD-F9C16D6683C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B_DEB0264B.xml><?xml version="1.0" encoding="utf-8"?>
<p188:cmLst xmlns:a="http://schemas.openxmlformats.org/drawingml/2006/main" xmlns:r="http://schemas.openxmlformats.org/officeDocument/2006/relationships" xmlns:p188="http://schemas.microsoft.com/office/powerpoint/2018/8/main">
  <p188:cm id="{AD52BAF5-2B40-42E1-A273-FACACB6213B8}" authorId="{5A1D65B3-FAD1-0BF0-9E33-52426D1DDF5C}" created="2025-05-16T01:15:31.550">
    <pc:sldMkLst xmlns:pc="http://schemas.microsoft.com/office/powerpoint/2013/main/command">
      <pc:docMk/>
      <pc:sldMk cId="3736086091" sldId="267"/>
    </pc:sldMkLst>
    <p188:txBody>
      <a:bodyPr/>
      <a:lstStyle/>
      <a:p>
        <a:r>
          <a:rPr lang="en-US"/>
          <a:t>Original</a:t>
        </a:r>
      </a:p>
    </p188:txBody>
  </p188:cm>
</p188:cmLst>
</file>

<file path=ppt/comments/modernComment_10C_B75B0EAA.xml><?xml version="1.0" encoding="utf-8"?>
<p188:cmLst xmlns:a="http://schemas.openxmlformats.org/drawingml/2006/main" xmlns:r="http://schemas.openxmlformats.org/officeDocument/2006/relationships" xmlns:p188="http://schemas.microsoft.com/office/powerpoint/2018/8/main">
  <p188:cm id="{50476A53-FCEB-4C6B-B6F3-488CF814263F}" authorId="{5A1D65B3-FAD1-0BF0-9E33-52426D1DDF5C}" created="2025-05-16T01:15:51.834">
    <pc:sldMkLst xmlns:pc="http://schemas.microsoft.com/office/powerpoint/2013/main/command">
      <pc:docMk/>
      <pc:sldMk cId="3076198058" sldId="268"/>
    </pc:sldMkLst>
    <p188:txBody>
      <a:bodyPr/>
      <a:lstStyle/>
      <a:p>
        <a:r>
          <a:rPr lang="en-US"/>
          <a:t>Someone added this (Angie?)...not sure.</a:t>
        </a:r>
      </a:p>
    </p188:txBody>
  </p188:cm>
</p188:cmLst>
</file>

<file path=ppt/comments/modernComment_117_322A6718.xml><?xml version="1.0" encoding="utf-8"?>
<p188:cmLst xmlns:a="http://schemas.openxmlformats.org/drawingml/2006/main" xmlns:r="http://schemas.openxmlformats.org/officeDocument/2006/relationships" xmlns:p188="http://schemas.microsoft.com/office/powerpoint/2018/8/main">
  <p188:cm id="{8C6D2B51-35E5-4D6E-8C84-86E81D013785}" authorId="{98AA16E9-6F42-0421-4A5D-410E64BE366D}" created="2025-05-13T02:00:52.941" startDate="2025-05-13T02:00:52.941" dueDate="2025-05-13T02:00:52.941" assignedTo="{B603280C-6AAF-B0FE-47DF-3425564CE7DE}" title="@Allison Sparrow I would add document-level security here and the previous slide (POSIX-style ACL systems, RBAC roles and filter security trimming)">
    <pc:sldMkLst xmlns:pc="http://schemas.microsoft.com/office/powerpoint/2013/main/command">
      <pc:docMk/>
      <pc:sldMk cId="841639704" sldId="279"/>
    </pc:sldMkLst>
    <p188:txBody>
      <a:bodyPr/>
      <a:lstStyle/>
      <a:p>
        <a:r>
          <a:rPr lang="en-US"/>
          <a:t>[@Allison Sparrow] I would add document-level security here and the previous slide (POSIX-style ACL systems, RBAC roles and filter security trimming)</a:t>
        </a:r>
      </a:p>
    </p188:txBody>
    <p188:extLst>
      <p:ext xmlns:p="http://schemas.openxmlformats.org/presentationml/2006/main" uri="{5BB2D875-25FF-4072-B9AC-8F64D62656EB}">
        <p228:taskDetails xmlns:p228="http://schemas.microsoft.com/office/powerpoint/2022/08/main">
          <p228:history>
            <p228:event time="2025-05-13T02:00:52.941" id="{951E5302-DBC0-45B0-9EFB-539EB9F8AE6D}">
              <p228:atrbtn authorId="{98AA16E9-6F42-0421-4A5D-410E64BE366D}"/>
              <p228:anchr>
                <p228:comment id="{8C6D2B51-35E5-4D6E-8C84-86E81D013785}"/>
              </p228:anchr>
              <p228:add/>
            </p228:event>
            <p228:event time="2025-05-13T02:00:52.941" id="{5F1D5208-3FEF-4984-85C7-E37B8BD4D38E}">
              <p228:atrbtn authorId="{98AA16E9-6F42-0421-4A5D-410E64BE366D}"/>
              <p228:anchr>
                <p228:comment id="{8C6D2B51-35E5-4D6E-8C84-86E81D013785}"/>
              </p228:anchr>
              <p228:asgn authorId="{B603280C-6AAF-B0FE-47DF-3425564CE7DE}"/>
            </p228:event>
            <p228:event time="2025-05-13T02:00:52.941" id="{E9983DD2-6815-402D-AAF8-A179BC0181A3}">
              <p228:atrbtn authorId="{98AA16E9-6F42-0421-4A5D-410E64BE366D}"/>
              <p228:anchr>
                <p228:comment id="{8C6D2B51-35E5-4D6E-8C84-86E81D013785}"/>
              </p228:anchr>
              <p228:title val="@Allison Sparrow I would add document-level security here and the previous slide (POSIX-style ACL systems, RBAC roles and filter security trimming)"/>
            </p228:event>
            <p228:event time="2025-05-13T02:00:52.941" id="{0615CBE9-E260-43A7-A9DE-A8387E27D6E5}">
              <p228:atrbtn authorId="{98AA16E9-6F42-0421-4A5D-410E64BE366D}"/>
              <p228:anchr>
                <p228:comment id="{8C6D2B51-35E5-4D6E-8C84-86E81D013785}"/>
              </p228:anchr>
              <p228:date stDt="2025-05-13T02:00:52.941" endDt="2025-05-13T02:00:52.941"/>
            </p228:event>
          </p228:history>
        </p228:taskDetails>
      </p:ext>
    </p188:extLst>
  </p188:cm>
</p188:cmLst>
</file>

<file path=ppt/comments/modernComment_11B_6ADA075E.xml><?xml version="1.0" encoding="utf-8"?>
<p188:cmLst xmlns:a="http://schemas.openxmlformats.org/drawingml/2006/main" xmlns:r="http://schemas.openxmlformats.org/officeDocument/2006/relationships" xmlns:p188="http://schemas.microsoft.com/office/powerpoint/2018/8/main">
  <p188:cm id="{FD3B00A0-5BF7-49F4-9919-6B0096D74373}" authorId="{FE761673-7999-1847-BBA4-C8160735B78D}" created="2025-04-28T17:19:52.254">
    <pc:sldMkLst xmlns:pc="http://schemas.microsoft.com/office/powerpoint/2013/main/command">
      <pc:docMk/>
      <pc:sldMk cId="2430910085" sldId="283"/>
    </pc:sldMkLst>
    <p188:txBody>
      <a:bodyPr/>
      <a:lstStyle/>
      <a:p>
        <a:r>
          <a:rPr lang="en-US"/>
          <a:t>[@Allison Sparrow]  we can add a new slide for RAI that speaks about transparency notes and guidelines</a:t>
        </a:r>
      </a:p>
    </p188:txBody>
  </p188:cm>
</p188:cmLst>
</file>

<file path=ppt/comments/modernComment_129_4A01EF7B.xml><?xml version="1.0" encoding="utf-8"?>
<p188:cmLst xmlns:a="http://schemas.openxmlformats.org/drawingml/2006/main" xmlns:r="http://schemas.openxmlformats.org/officeDocument/2006/relationships" xmlns:p188="http://schemas.microsoft.com/office/powerpoint/2018/8/main">
  <p188:cm id="{AC9E9110-5331-4B81-AA4F-B57130BEA612}" authorId="{B603280C-6AAF-B0FE-47DF-3425564CE7DE}" created="2025-02-04T20:40:17.834">
    <ac:txMkLst xmlns:ac="http://schemas.microsoft.com/office/drawing/2013/main/command">
      <pc:docMk xmlns:pc="http://schemas.microsoft.com/office/powerpoint/2013/main/command"/>
      <pc:sldMk xmlns:pc="http://schemas.microsoft.com/office/powerpoint/2013/main/command" cId="3058975805" sldId="2147483647"/>
      <ac:spMk id="22" creationId="{9B494A37-E01F-C3C3-6648-E3F7F88D9C3B}"/>
      <ac:txMk cp="0">
        <ac:context len="105" hash="623377139"/>
      </ac:txMk>
    </ac:txMkLst>
    <p188:replyLst>
      <p188:reply id="{E9A75393-B73E-4A04-9E85-0BEC8A317CB9}" authorId="{5A1D65B3-FAD1-0BF0-9E33-52426D1DDF5C}" created="2025-04-16T23:12:13.608">
        <p188:txBody>
          <a:bodyPr/>
          <a:lstStyle/>
          <a:p>
            <a:r>
              <a:rPr lang="en-US"/>
              <a:t>@Allison - is this done?</a:t>
            </a:r>
          </a:p>
        </p188:txBody>
      </p188:reply>
    </p188:replyLst>
    <p188:txBody>
      <a:bodyPr/>
      <a:lstStyle/>
      <a:p>
        <a:r>
          <a:rPr lang="en-US"/>
          <a:t>[@Farzad Sunavala] can you complete</a:t>
        </a:r>
      </a:p>
    </p188:txBody>
  </p188:cm>
  <p188:cm id="{E5D208A2-D701-425D-9B6A-1CB0DE161E6D}" authorId="{B603280C-6AAF-B0FE-47DF-3425564CE7DE}" status="resolved" created="2025-03-31T21:28:14.796">
    <pc:sldMkLst xmlns:pc="http://schemas.microsoft.com/office/powerpoint/2013/main/command">
      <pc:docMk/>
      <pc:sldMk cId="3058975805" sldId="2147483647"/>
    </pc:sldMkLst>
    <p188:txBody>
      <a:bodyPr/>
      <a:lstStyle/>
      <a:p>
        <a:r>
          <a:rPr lang="en-US"/>
          <a:t>Some of our slides have center aligned titles and some have left aligned. Can we define when we use which, or make them all left aligned?</a:t>
        </a:r>
      </a:p>
    </p188:txBody>
  </p188:cm>
</p188:cmLst>
</file>

<file path=ppt/comments/modernComment_12A_F809E9DB.xml><?xml version="1.0" encoding="utf-8"?>
<p188:cmLst xmlns:a="http://schemas.openxmlformats.org/drawingml/2006/main" xmlns:r="http://schemas.openxmlformats.org/officeDocument/2006/relationships" xmlns:p188="http://schemas.microsoft.com/office/powerpoint/2018/8/main">
  <p188:cm id="{E8FDD951-43BB-4149-81C0-A0F06BE51FC5}" authorId="{B603280C-6AAF-B0FE-47DF-3425564CE7DE}" status="resolved" created="2025-02-25T23:13:57.822">
    <ac:deMkLst xmlns:ac="http://schemas.microsoft.com/office/drawing/2013/main/command">
      <pc:docMk xmlns:pc="http://schemas.microsoft.com/office/powerpoint/2013/main/command"/>
      <pc:sldMk xmlns:pc="http://schemas.microsoft.com/office/powerpoint/2013/main/command" cId="2775176608" sldId="258"/>
      <ac:grpSpMk id="27" creationId="{E17067E1-B668-E859-2248-9E1AE5AF1886}"/>
    </ac:deMkLst>
    <p188:replyLst>
      <p188:reply id="{F8DF4D62-0815-4EA3-8111-63EC965FB20F}" authorId="{B603280C-6AAF-B0FE-47DF-3425564CE7DE}" created="2025-02-25T23:15:05.945">
        <p188:txBody>
          <a:bodyPr/>
          <a:lstStyle/>
          <a:p>
            <a:r>
              <a:rPr lang="en-US"/>
              <a:t>For one slide the title would be “Embedding types and compression techniques”</a:t>
            </a:r>
          </a:p>
        </p188:txBody>
      </p188:reply>
    </p188:replyLst>
    <p188:txBody>
      <a:bodyPr/>
      <a:lstStyle/>
      <a:p>
        <a:r>
          <a:rPr lang="en-US"/>
          <a:t>For this, I’d like to recreate the image representations for Dense, Binary quant, scalar (int8), variable dimensions and multivector embeddings. If we need two slides, Scalar quant and binary quant could be in their own slide</a:t>
        </a:r>
      </a:p>
    </p188:txBody>
  </p188:cm>
  <p188:cm id="{89028351-2C05-4AEA-9166-14FB7F160B00}" authorId="{B603280C-6AAF-B0FE-47DF-3425564CE7DE}" status="resolved" created="2025-03-31T19:40:07.132">
    <ac:deMkLst xmlns:ac="http://schemas.microsoft.com/office/drawing/2013/main/command">
      <pc:docMk xmlns:pc="http://schemas.microsoft.com/office/powerpoint/2013/main/command"/>
      <pc:sldMk xmlns:pc="http://schemas.microsoft.com/office/powerpoint/2013/main/command" cId="4161399259" sldId="298"/>
      <ac:spMk id="3" creationId="{3AA9C4EA-D87A-5F67-7324-4D3A1D6A9CA6}"/>
    </ac:deMkLst>
    <p188:replyLst>
      <p188:reply id="{56D15DE8-5C78-4F1E-B3D9-4C341BA78A1E}" authorId="{B603280C-6AAF-B0FE-47DF-3425564CE7DE}" created="2025-03-31T21:31:03.880">
        <p188:txBody>
          <a:bodyPr/>
          <a:lstStyle/>
          <a:p>
            <a:r>
              <a:rPr lang="en-US"/>
              <a:t>Could we put a color outline around  each grey 1 bit objects (1,0,0) for BQ. Then a different color for the 1 bit grey objects in Scalar?</a:t>
            </a:r>
          </a:p>
        </p188:txBody>
      </p188:reply>
    </p188:replyLst>
    <p188:txBody>
      <a:bodyPr/>
      <a:lstStyle/>
      <a:p>
        <a:r>
          <a:rPr lang="en-US"/>
          <a:t>i like this option</a:t>
        </a:r>
      </a:p>
    </p188:txBody>
  </p188:cm>
  <p188:cm id="{3673C0F2-CE86-4D58-AA4E-E58DF32C4A44}" authorId="{B603280C-6AAF-B0FE-47DF-3425564CE7DE}" created="2025-04-18T18:29:15.497">
    <pc:sldMkLst xmlns:pc="http://schemas.microsoft.com/office/powerpoint/2013/main/command">
      <pc:docMk/>
      <pc:sldMk cId="2775176608" sldId="297"/>
    </pc:sldMkLst>
    <p188:replyLst>
      <p188:reply id="{D3CE2EED-0BC0-4A90-9601-E9F459593174}" authorId="{5A1D65B3-FAD1-0BF0-9E33-52426D1DDF5C}" created="2025-04-19T21:13:19.341">
        <p188:txBody>
          <a:bodyPr/>
          <a:lstStyle/>
          <a:p>
            <a:r>
              <a:rPr lang="en-US"/>
              <a:t>[@Romain Carette (Stinson Communications Inc)] </a:t>
            </a:r>
          </a:p>
        </p188:txBody>
      </p188:reply>
    </p188:replyLst>
    <p188:txBody>
      <a:bodyPr/>
      <a:lstStyle/>
      <a:p>
        <a:r>
          <a:rPr lang="en-US"/>
          <a:t>Is it possible to choose colors that better align with the overal color theme of the deck? </a:t>
        </a:r>
      </a:p>
    </p188:txBody>
  </p188:cm>
</p188:cmLst>
</file>

<file path=ppt/comments/modernComment_12B_101B9A9C.xml><?xml version="1.0" encoding="utf-8"?>
<p188:cmLst xmlns:a="http://schemas.openxmlformats.org/drawingml/2006/main" xmlns:r="http://schemas.openxmlformats.org/officeDocument/2006/relationships" xmlns:p188="http://schemas.microsoft.com/office/powerpoint/2018/8/main">
  <p188:cm id="{F13560FA-AA84-C04A-93E8-A83C61D2F2AA}" authorId="{B603280C-6AAF-B0FE-47DF-3425564CE7DE}" created="2025-02-07T23:27:58.296">
    <ac:txMkLst xmlns:ac="http://schemas.microsoft.com/office/drawing/2013/main/command">
      <pc:docMk xmlns:pc="http://schemas.microsoft.com/office/powerpoint/2013/main/command"/>
      <pc:sldMk xmlns:pc="http://schemas.microsoft.com/office/powerpoint/2013/main/command" cId="3194483761" sldId="2147483644"/>
      <ac:spMk id="5" creationId="{B99A8499-84AB-B27D-48E8-89324BD9AC69}"/>
      <ac:txMk cp="0" len="3">
        <ac:context len="24" hash="1024580286"/>
      </ac:txMk>
    </ac:txMkLst>
    <p188:txBody>
      <a:bodyPr/>
      <a:lstStyle/>
      <a:p>
        <a:r>
          <a:rPr lang="en-US"/>
          <a:t>[@Farzad Sunavala] [@Ben Ufuk Tezcan]  anything else we want to say here</a:t>
        </a:r>
      </a:p>
    </p188:txBody>
  </p188:cm>
</p188:cmLst>
</file>

<file path=ppt/comments/modernComment_130_DC781268.xml><?xml version="1.0" encoding="utf-8"?>
<p188:cmLst xmlns:a="http://schemas.openxmlformats.org/drawingml/2006/main" xmlns:r="http://schemas.openxmlformats.org/officeDocument/2006/relationships" xmlns:p188="http://schemas.microsoft.com/office/powerpoint/2018/8/main">
  <p188:cm id="{E34761DD-BFAA-40AF-9DD1-58A851A02B77}" authorId="{201CA29D-D065-D46C-4D71-1AC81FFA7C1A}" created="2025-03-22T17:14:48.257">
    <pc:sldMkLst xmlns:pc="http://schemas.microsoft.com/office/powerpoint/2013/main/command">
      <pc:docMk/>
      <pc:sldMk cId="960270218" sldId="314"/>
    </pc:sldMkLst>
    <p188:replyLst>
      <p188:reply id="{FCE9F35F-4700-412D-817E-CD0C06263814}" authorId="{B603280C-6AAF-B0FE-47DF-3425564CE7DE}" created="2025-03-31T19:39:42.179">
        <p188:txBody>
          <a:bodyPr/>
          <a:lstStyle/>
          <a:p>
            <a:r>
              <a:rPr lang="en-US"/>
              <a:t>For design: can we turn this into a slide versus a graphic? and can we put it in the same color schemet? </a:t>
            </a:r>
          </a:p>
        </p188:txBody>
      </p188:reply>
      <p188:reply id="{AAABF2D8-48F0-40C7-8FE3-3D55F4C2C164}" authorId="{B603280C-6AAF-B0FE-47DF-3425564CE7DE}" created="2025-03-31T21:32:33.804">
        <p188:txBody>
          <a:bodyPr/>
          <a:lstStyle/>
          <a:p>
            <a:r>
              <a:rPr lang="en-US"/>
              <a:t>This should be same look/feel as the other chart slides - put benefits on the left side, chart on right etc. I don’t think we need that star/$/arrow in our slide</a:t>
            </a:r>
          </a:p>
        </p188:txBody>
      </p188:reply>
      <p188:reply id="{1FFB3F6C-390C-4773-97C6-E3137A35B1F1}" authorId="{5A1D65B3-FAD1-0BF0-9E33-52426D1DDF5C}" created="2025-04-16T23:14:08.229">
        <p188:txBody>
          <a:bodyPr/>
          <a:lstStyle/>
          <a:p>
            <a:r>
              <a:rPr lang="en-US"/>
              <a:t>[@Farzad Sunavala] Is there a link to the blog? Any changes to content?</a:t>
            </a:r>
          </a:p>
        </p188:txBody>
      </p188:reply>
      <p188:reply id="{13D1196F-5E6A-4895-94AF-279929037F23}" authorId="{201CA29D-D065-D46C-4D71-1AC81FFA7C1A}" created="2025-04-17T12:41:29.543">
        <p188:txBody>
          <a:bodyPr/>
          <a:lstStyle/>
          <a:p>
            <a:r>
              <a:rPr lang="en-US"/>
              <a:t>https://techcommunity.microsoft.com/blog/Azure-AI-Services-blog/azure-ai-search-cut-vector-costs-up-to-92-5-with-new-compression-techniques/4404866</a:t>
            </a:r>
          </a:p>
        </p188:txBody>
        <p188:extLst>
          <p:ext xmlns:p="http://schemas.openxmlformats.org/presentationml/2006/main" uri="{57CB4572-C831-44C2-8A1C-0ADB6CCDFE69}">
            <p223:reactions xmlns:p223="http://schemas.microsoft.com/office/powerpoint/2022/03/main">
              <p223:rxn type="👍">
                <p223:instance time="2025-04-19T21:18:47.416" authorId="{5A1D65B3-FAD1-0BF0-9E33-52426D1DDF5C}"/>
              </p223:rxn>
            </p223:reactions>
          </p:ext>
        </p188:extLst>
      </p188:reply>
    </p188:replyLst>
    <p188:txBody>
      <a:bodyPr/>
      <a:lstStyle/>
      <a:p>
        <a:r>
          <a:rPr lang="en-US"/>
          <a:t>[@Allison Sparrow] [@Jodi Swanson (Chilco Strategies Inc)] I added this slide as a placeholder for an upcoming blog. It would be good to show the latest update with a "HOW MUCH YOU CAN SAVE" VISUAL. </a:t>
        </a:r>
      </a:p>
    </p188:txBody>
  </p188:cm>
</p188:cmLst>
</file>

<file path=ppt/comments/modernComment_133_F6D59ABC.xml><?xml version="1.0" encoding="utf-8"?>
<p188:cmLst xmlns:a="http://schemas.openxmlformats.org/drawingml/2006/main" xmlns:r="http://schemas.openxmlformats.org/officeDocument/2006/relationships" xmlns:p188="http://schemas.microsoft.com/office/powerpoint/2018/8/main">
  <p188:cm id="{C2145400-2A5F-D74F-9487-C40BD33DF621}" authorId="{B603280C-6AAF-B0FE-47DF-3425564CE7DE}" status="resolved" created="2025-02-25T23:16:24.768">
    <pc:sldMkLst xmlns:pc="http://schemas.microsoft.com/office/powerpoint/2013/main/command">
      <pc:docMk/>
      <pc:sldMk cId="1981576954" sldId="269"/>
    </pc:sldMkLst>
    <p188:txBody>
      <a:bodyPr/>
      <a:lstStyle/>
      <a:p>
        <a:r>
          <a:rPr lang="en-US"/>
          <a:t>For design: create 3 place holder template slides, we will fill in content</a:t>
        </a:r>
      </a:p>
    </p188:txBody>
  </p188:cm>
  <p188:cm id="{F740E91A-FA27-40CE-ABC5-7573BD11AD04}" authorId="{B603280C-6AAF-B0FE-47DF-3425564CE7DE}" created="2025-04-18T18:33:22.877">
    <pc:sldMkLst xmlns:pc="http://schemas.microsoft.com/office/powerpoint/2013/main/command">
      <pc:docMk/>
      <pc:sldMk cId="1452198375" sldId="257"/>
    </pc:sldMkLst>
    <p188:replyLst>
      <p188:reply id="{2419FD42-FE24-441B-A47C-4D355971CD00}" authorId="{68D5532C-8410-1CEE-0131-FAE9FF16C1EC}" created="2025-04-21T15:57:41.137">
        <p188:txBody>
          <a:bodyPr/>
          <a:lstStyle/>
          <a:p>
            <a:r>
              <a:rPr lang="en-US"/>
              <a:t>I think we should have Agents / retrieval as a scenario. And I suggest to start with that
Search as a retrieval service (Agentic Retrieval) then Chat with your Data instead of Chat GPT and 3. enterprise knowledge management. </a:t>
            </a:r>
          </a:p>
        </p188:txBody>
      </p188:reply>
    </p188:replyLst>
    <p188:txBody>
      <a:bodyPr/>
      <a:lstStyle/>
      <a:p>
        <a:r>
          <a:rPr lang="en-US"/>
          <a:t>[@Farzad Sunavala] [@Ben Ufuk Tezcan]  what did we decide with this section?</a:t>
        </a:r>
      </a:p>
    </p188:txBody>
  </p188:cm>
</p188:cmLst>
</file>

<file path=ppt/comments/modernComment_167_D61FE76.xml><?xml version="1.0" encoding="utf-8"?>
<p188:cmLst xmlns:a="http://schemas.openxmlformats.org/drawingml/2006/main" xmlns:r="http://schemas.openxmlformats.org/officeDocument/2006/relationships" xmlns:p188="http://schemas.microsoft.com/office/powerpoint/2018/8/main">
  <p188:cm id="{6AE897F4-AEF6-4D3E-9A2E-29F09F0C9979}" authorId="{B603280C-6AAF-B0FE-47DF-3425564CE7DE}" created="2025-02-04T23:39:43.503">
    <ac:deMkLst xmlns:ac="http://schemas.microsoft.com/office/drawing/2013/main/command">
      <pc:docMk xmlns:pc="http://schemas.microsoft.com/office/powerpoint/2013/main/command"/>
      <pc:sldMk xmlns:pc="http://schemas.microsoft.com/office/powerpoint/2013/main/command" cId="224525942" sldId="359"/>
      <ac:spMk id="7" creationId="{22D13BEB-0608-8480-CB15-5C0EBE49A0E9}"/>
    </ac:deMkLst>
    <p188:replyLst>
      <p188:reply id="{9E69EA1B-1E60-49B6-BF09-78945481F3C8}" authorId="{201CA29D-D065-D46C-4D71-1AC81FFA7C1A}" created="2025-02-06T22:06:15.727">
        <p188:txBody>
          <a:bodyPr/>
          <a:lstStyle/>
          <a:p>
            <a:r>
              <a:rPr lang="en-US"/>
              <a:t>These are good - we shouldn’t overwhelm customers here. Perhaps Add OpenSource docs for langchain // llamindex / semantic kernel.</a:t>
            </a:r>
          </a:p>
        </p188:txBody>
      </p188:reply>
      <p188:reply id="{A1FC5FCB-D13C-45A6-A588-5FA0994871E6}" authorId="{68D5532C-8410-1CEE-0131-FAE9FF16C1EC}" created="2025-02-07T17:33:04.502">
        <p188:txBody>
          <a:bodyPr/>
          <a:lstStyle/>
          <a:p>
            <a:r>
              <a:rPr lang="en-US"/>
              <a:t>You can move github repos to getting started section. And change titles accordingly</a:t>
            </a:r>
          </a:p>
        </p188:txBody>
      </p188:reply>
    </p188:replyLst>
    <p188:txBody>
      <a:bodyPr/>
      <a:lstStyle/>
      <a:p>
        <a:r>
          <a:rPr lang="en-US"/>
          <a:t>[@Farzad Sunavala] [@Ben Ufuk Tezcan]  what other links should we add?</a:t>
        </a:r>
      </a:p>
    </p188:txBody>
  </p188:cm>
  <p188:cm id="{1243627E-5A7D-4AFF-A199-DB362CD20C7A}" authorId="{B603280C-6AAF-B0FE-47DF-3425564CE7DE}" status="resolved" created="2025-03-31T21:34:24.991">
    <ac:deMkLst xmlns:ac="http://schemas.microsoft.com/office/drawing/2013/main/command">
      <pc:docMk xmlns:pc="http://schemas.microsoft.com/office/powerpoint/2013/main/command"/>
      <pc:sldMk xmlns:pc="http://schemas.microsoft.com/office/powerpoint/2013/main/command" cId="224525942" sldId="359"/>
      <ac:spMk id="12" creationId="{00E7D98D-0673-D2A0-C93C-70E50698A706}"/>
    </ac:deMkLst>
    <p188:txBody>
      <a:bodyPr/>
      <a:lstStyle/>
      <a:p>
        <a:r>
          <a:rPr lang="en-US"/>
          <a:t>Can we make “get started” and “more resources” have a gradient outline not a fill?</a:t>
        </a:r>
      </a:p>
    </p188:txBody>
  </p188:cm>
  <p188:cm id="{A7BB32A2-9D6A-4EBD-8C9D-EB1E28D79555}" authorId="{5A1D65B3-FAD1-0BF0-9E33-52426D1DDF5C}" created="2025-04-16T23:29:52.979">
    <ac:txMkLst xmlns:ac="http://schemas.microsoft.com/office/drawing/2013/main/command">
      <pc:docMk xmlns:pc="http://schemas.microsoft.com/office/powerpoint/2013/main/command"/>
      <pc:sldMk xmlns:pc="http://schemas.microsoft.com/office/powerpoint/2013/main/command" cId="224525942" sldId="359"/>
      <ac:spMk id="21" creationId="{7D47281E-F6AD-FE6B-5C57-CF22CD9C8C22}"/>
      <ac:txMk cp="6" len="8">
        <ac:context len="15" hash="1809933229"/>
      </ac:txMk>
    </ac:txMkLst>
    <p188:pos x="2244858" y="256941"/>
    <p188:replyLst>
      <p188:reply id="{A91AF9A2-EF11-4EF0-B6EE-8299106C38EF}" authorId="{68D5532C-8410-1CEE-0131-FAE9FF16C1EC}" created="2025-04-21T16:10:55.513">
        <p188:txBody>
          <a:bodyPr/>
          <a:lstStyle/>
          <a:p>
            <a:r>
              <a:rPr lang="en-US"/>
              <a:t>https://github.com/Azure-Samples/azure-search-openai-demo/</a:t>
            </a:r>
          </a:p>
        </p188:txBody>
      </p188:reply>
      <p188:reply id="{51CBCF49-7799-4192-8299-DAC1F82228BE}" authorId="{68D5532C-8410-1CEE-0131-FAE9FF16C1EC}" created="2025-04-21T16:12:18.677">
        <p188:txBody>
          <a:bodyPr/>
          <a:lstStyle/>
          <a:p>
            <a:r>
              <a:rPr lang="en-US"/>
              <a:t>https://github.com/Azure-Samples/aisearch-openai-rag-audio</a:t>
            </a:r>
          </a:p>
        </p188:txBody>
      </p188:reply>
    </p188:replyLst>
    <p188:txBody>
      <a:bodyPr/>
      <a:lstStyle/>
      <a:p>
        <a:r>
          <a:rPr lang="en-US"/>
          <a:t>[@Ben Ufuk Tezcan] Can you provide a link? </a:t>
        </a:r>
      </a:p>
    </p188:txBody>
  </p188:cm>
</p188:cmLst>
</file>

<file path=ppt/comments/modernComment_7FFFF92C_671765A9.xml><?xml version="1.0" encoding="utf-8"?>
<p188:cmLst xmlns:a="http://schemas.openxmlformats.org/drawingml/2006/main" xmlns:r="http://schemas.openxmlformats.org/officeDocument/2006/relationships" xmlns:p188="http://schemas.microsoft.com/office/powerpoint/2018/8/main">
  <p188:cm id="{A36B00A9-4B79-4C34-977C-06B2AA210789}" authorId="{B603280C-6AAF-B0FE-47DF-3425564CE7DE}" status="resolved" created="2025-02-07T23:28:12.059">
    <ac:deMkLst xmlns:ac="http://schemas.microsoft.com/office/drawing/2013/main/command">
      <pc:docMk xmlns:pc="http://schemas.microsoft.com/office/powerpoint/2013/main/command"/>
      <pc:sldMk xmlns:pc="http://schemas.microsoft.com/office/powerpoint/2013/main/command" cId="1729586601" sldId="2147481900"/>
      <ac:spMk id="5" creationId="{5A40A486-F07A-8281-199E-0388F35D5BD1}"/>
    </ac:deMkLst>
    <p188:replyLst>
      <p188:reply id="{56B99B9C-7EDC-46FE-814C-A368C2FED24B}" authorId="{68D5532C-8410-1CEE-0131-FAE9FF16C1EC}" created="2025-02-10T18:08:43.512">
        <p188:txBody>
          <a:bodyPr/>
          <a:lstStyle/>
          <a:p>
            <a:r>
              <a:rPr lang="en-US"/>
              <a:t>We might change the design however this slide is important as we are pricing different than competitors. 
Also with new SKU migration feature in April/May this will become an important feature to promote.</a:t>
            </a:r>
          </a:p>
        </p188:txBody>
      </p188:reply>
    </p188:replyLst>
    <p188:txBody>
      <a:bodyPr/>
      <a:lstStyle/>
      <a:p>
        <a:r>
          <a:rPr lang="en-US"/>
          <a:t>[@Farzad Sunavala] [@Ben Ufuk Tezcan] do we want this slide</a:t>
        </a:r>
      </a:p>
    </p188:txBody>
  </p188:cm>
  <p188:cm id="{023AF693-D2C4-496C-8C86-1881B33FE2A5}" authorId="{B603280C-6AAF-B0FE-47DF-3425564CE7DE}" status="resolved" created="2025-03-31T21:33:41.990">
    <ac:deMkLst xmlns:ac="http://schemas.microsoft.com/office/drawing/2013/main/command">
      <pc:docMk xmlns:pc="http://schemas.microsoft.com/office/powerpoint/2013/main/command"/>
      <pc:sldMk xmlns:pc="http://schemas.microsoft.com/office/powerpoint/2013/main/command" cId="1729586601" sldId="2147481900"/>
      <ac:spMk id="5" creationId="{5A40A486-F07A-8281-199E-0388F35D5BD1}"/>
    </ac:deMkLst>
    <p188:txBody>
      <a:bodyPr/>
      <a:lstStyle/>
      <a:p>
        <a:r>
          <a:rPr lang="en-US"/>
          <a:t>Can we make this slide in an existing layout that we already have for the slides? E.g. copy on left, image on right, etc Can we remove the full gradient for the CTA</a:t>
        </a:r>
      </a:p>
    </p188:txBody>
  </p188:cm>
  <p188:cm id="{76CD1299-CA57-4B0E-B489-6747A1B50720}" authorId="{5A1D65B3-FAD1-0BF0-9E33-52426D1DDF5C}" created="2025-04-19T21:50:55.196">
    <pc:sldMkLst xmlns:pc="http://schemas.microsoft.com/office/powerpoint/2013/main/command">
      <pc:docMk/>
      <pc:sldMk cId="1729586601" sldId="2147481900"/>
    </pc:sldMkLst>
    <p188:txBody>
      <a:bodyPr/>
      <a:lstStyle/>
      <a:p>
        <a:r>
          <a:rPr lang="en-US"/>
          <a:t>[@Romain Carette (Stinson Communications Inc)] I worked on the layout but feel free to adjust. Also, the arrow bullets in the right column need different colors; I just copied them from the left column.</a:t>
        </a:r>
      </a:p>
    </p188:txBody>
  </p188:cm>
</p188:cmLst>
</file>

<file path=ppt/comments/modernComment_7FFFF930_34151352.xml><?xml version="1.0" encoding="utf-8"?>
<p188:cmLst xmlns:a="http://schemas.openxmlformats.org/drawingml/2006/main" xmlns:r="http://schemas.openxmlformats.org/officeDocument/2006/relationships" xmlns:p188="http://schemas.microsoft.com/office/powerpoint/2018/8/main">
  <p188:cm id="{AE3CB75B-D242-4633-A63D-A6492E909F47}" authorId="{5A1D65B3-FAD1-0BF0-9E33-52426D1DDF5C}" created="2025-05-16T01:16:18.758">
    <pc:sldMkLst xmlns:pc="http://schemas.microsoft.com/office/powerpoint/2013/main/command">
      <pc:docMk/>
      <pc:sldMk cId="873796434" sldId="2147481904"/>
    </pc:sldMkLst>
    <p188:txBody>
      <a:bodyPr/>
      <a:lstStyle/>
      <a:p>
        <a:r>
          <a:rPr lang="en-US"/>
          <a:t>Combined into “Increased performance with application insights” slide. </a:t>
        </a:r>
      </a:p>
    </p188:txBody>
  </p188:cm>
  <p188:cm id="{C3072D82-4CF8-40F0-8AB6-F8A390BDBE6C}" authorId="{5A1D65B3-FAD1-0BF0-9E33-52426D1DDF5C}" created="2025-05-16T01:17:21.273" startDate="2025-05-16T01:17:21.273" dueDate="2025-05-16T01:17:21.273" assignedTo="{B603280C-6AAF-B0FE-47DF-3425564CE7DE}" title="@Allison Sparrow I combined the prior two slides into this. Thoughts?">
    <pc:sldMkLst xmlns:pc="http://schemas.microsoft.com/office/powerpoint/2013/main/command">
      <pc:docMk/>
      <pc:sldMk cId="873796434" sldId="2147481904"/>
    </pc:sldMkLst>
    <p188:txBody>
      <a:bodyPr/>
      <a:lstStyle/>
      <a:p>
        <a:r>
          <a:rPr lang="en-US"/>
          <a:t>[@Allison Sparrow] I combined the prior two slides into this. Thoughts?</a:t>
        </a:r>
      </a:p>
    </p188:txBody>
    <p188:extLst>
      <p:ext xmlns:p="http://schemas.openxmlformats.org/presentationml/2006/main" uri="{5BB2D875-25FF-4072-B9AC-8F64D62656EB}">
        <p228:taskDetails xmlns:p228="http://schemas.microsoft.com/office/powerpoint/2022/08/main">
          <p228:history>
            <p228:event time="2025-05-16T01:17:21.273" id="{305EB91D-A475-4609-A235-870031DBA100}">
              <p228:atrbtn authorId="{5A1D65B3-FAD1-0BF0-9E33-52426D1DDF5C}"/>
              <p228:anchr>
                <p228:comment id="{C3072D82-4CF8-40F0-8AB6-F8A390BDBE6C}"/>
              </p228:anchr>
              <p228:add/>
            </p228:event>
            <p228:event time="2025-05-16T01:17:21.273" id="{F7CD5981-97C6-4DF9-9D2C-89A8CB1B655A}">
              <p228:atrbtn authorId="{5A1D65B3-FAD1-0BF0-9E33-52426D1DDF5C}"/>
              <p228:anchr>
                <p228:comment id="{C3072D82-4CF8-40F0-8AB6-F8A390BDBE6C}"/>
              </p228:anchr>
              <p228:asgn authorId="{B603280C-6AAF-B0FE-47DF-3425564CE7DE}"/>
            </p228:event>
            <p228:event time="2025-05-16T01:17:21.273" id="{7B37D8E0-B724-45AE-89D5-BD16753A0126}">
              <p228:atrbtn authorId="{5A1D65B3-FAD1-0BF0-9E33-52426D1DDF5C}"/>
              <p228:anchr>
                <p228:comment id="{C3072D82-4CF8-40F0-8AB6-F8A390BDBE6C}"/>
              </p228:anchr>
              <p228:title val="@Allison Sparrow I combined the prior two slides into this. Thoughts?"/>
            </p228:event>
            <p228:event time="2025-05-16T01:17:21.273" id="{2C60414D-50C8-49C6-98D2-204675B46C54}">
              <p228:atrbtn authorId="{5A1D65B3-FAD1-0BF0-9E33-52426D1DDF5C}"/>
              <p228:anchr>
                <p228:comment id="{C3072D82-4CF8-40F0-8AB6-F8A390BDBE6C}"/>
              </p228:anchr>
              <p228:date stDt="2025-05-16T01:17:21.273" endDt="2025-05-16T01:17:21.273"/>
            </p228:event>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Sans Text" pitchFamily="2"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Sans Text" pitchFamily="2" charset="0"/>
              </a:rPr>
              <a:t>5/17/2025 11:46 AM</a:t>
            </a:fld>
            <a:endParaRPr lang="en-US">
              <a:latin typeface="Segoe Sans Text" pitchFamily="2"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Sans Text" pitchFamily="2" charset="0"/>
              </a:rPr>
              <a:t>‹#›</a:t>
            </a:fld>
            <a:endParaRPr lang="en-US">
              <a:latin typeface="Segoe Sans Text" pitchFamily="2"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Sans Text" pitchFamily="2"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Segoe Sans Text" pitchFamily="2" charset="0"/>
                <a:cs typeface="Segoe Sans Text" pitchFamily="2" charset="0"/>
              </a:defRPr>
            </a:lvl1p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Sans Text" pitchFamily="2" charset="0"/>
              </a:defRPr>
            </a:lvl1pPr>
          </a:lstStyle>
          <a:p>
            <a:fld id="{386CE63F-9E7F-4C04-9D0D-FCA25A8E9E86}" type="datetime8">
              <a:rPr lang="en-US" smtClean="0"/>
              <a:pPr/>
              <a:t>5/17/2025 11:46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Sans Text" pitchFamily="2"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Sans Text" pitchFamily="2"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Sans Text" pitchFamily="2"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Sans Text" pitchFamily="2"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Sans Text" pitchFamily="2"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Sans Text" pitchFamily="2"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tgptsearch.azurewebsites.ne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azure/search/search-data-sources-gallery"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github.com/Azure/azure-sdk-for-j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devblogs.microsoft.com/semantic-kernel/announcing-semantic-kernel-integration-with-azure-cognitive-search/" TargetMode="External"/><Relationship Id="rId3" Type="http://schemas.openxmlformats.org/officeDocument/2006/relationships/hyperlink" Target="https://www.langchain.com/" TargetMode="External"/><Relationship Id="rId7" Type="http://schemas.openxmlformats.org/officeDocument/2006/relationships/hyperlink" Target="https://learn.microsoft.com/en-us/semantic-kernel/overview/"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cs.llamaindex.ai/en/stable/examples/vector_stores/AzureAISearchIndexDemo/" TargetMode="External"/><Relationship Id="rId5" Type="http://schemas.openxmlformats.org/officeDocument/2006/relationships/hyperlink" Target="https://www.llamaindex.ai/" TargetMode="External"/><Relationship Id="rId4" Type="http://schemas.openxmlformats.org/officeDocument/2006/relationships/hyperlink" Target="https://python.langchain.com/docs/integrations/vectorstores/azuresearc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zure-monitor/essentials/tutorial-metric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A45C5EE-CC90-C840-AAF8-84F98101312C}" type="datetime8">
              <a:rPr kumimoji="0" lang="en-CA"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2025-05-17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3663697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935E1-9EA0-C9FD-003F-AB23657009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1C17C-F521-7568-ABF2-7FF16C3B60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EFB089-E397-7919-40E5-E8C3C4D576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9AE5F7-2780-28C7-EE1C-939F6B3536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98017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61953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DA20C-DBC9-B60D-EFC1-FE9DDDF830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5EFDB-3F25-4ABC-CCE3-E8AA14F50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A6BDA3-30E2-52DA-CDF4-1200577FBB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315BFE-992B-4E7C-E57A-8BC2F636E0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4295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32F53-9DAE-06FE-22B8-93D7D299A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8EFF3-35B7-DE36-5417-F6D5D8AB1F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86A97C-6E27-C2CB-53A7-60E741575F52}"/>
              </a:ext>
            </a:extLst>
          </p:cNvPr>
          <p:cNvSpPr>
            <a:spLocks noGrp="1"/>
          </p:cNvSpPr>
          <p:nvPr>
            <p:ph type="body" idx="1"/>
          </p:nvPr>
        </p:nvSpPr>
        <p:spPr/>
        <p:txBody>
          <a:bodyPr/>
          <a:lstStyle/>
          <a:p>
            <a:pPr algn="l" rtl="0" fontAlgn="base"/>
            <a:endParaRPr lang="en-US" sz="1800" b="0" i="0">
              <a:solidFill>
                <a:srgbClr val="000000"/>
              </a:solidFill>
              <a:effectLst/>
              <a:highlight>
                <a:srgbClr val="FFFFFF"/>
              </a:highlight>
              <a:latin typeface="WordVisi_MSFontService"/>
            </a:endParaRPr>
          </a:p>
          <a:p>
            <a:pPr algn="l" rtl="0" fontAlgn="base"/>
            <a:r>
              <a:rPr lang="en-US" sz="1800" b="0" i="0">
                <a:solidFill>
                  <a:srgbClr val="000000"/>
                </a:solidFill>
                <a:effectLst/>
                <a:highlight>
                  <a:srgbClr val="FFFFFF"/>
                </a:highlight>
                <a:latin typeface="WordVisi_MSFontService"/>
              </a:rPr>
              <a:t>Vector databases are extremely popular in the </a:t>
            </a:r>
            <a:r>
              <a:rPr lang="en-US" sz="1800" b="0" i="0" err="1">
                <a:solidFill>
                  <a:srgbClr val="000000"/>
                </a:solidFill>
                <a:effectLst/>
                <a:highlight>
                  <a:srgbClr val="FFFFFF"/>
                </a:highlight>
                <a:latin typeface="WordVisi_MSFontService"/>
              </a:rPr>
              <a:t>GenAI</a:t>
            </a:r>
            <a:r>
              <a:rPr lang="en-US" sz="1800" b="0" i="0">
                <a:solidFill>
                  <a:srgbClr val="000000"/>
                </a:solidFill>
                <a:effectLst/>
                <a:highlight>
                  <a:srgbClr val="FFFFFF"/>
                </a:highlight>
                <a:latin typeface="WordVisi_MSFontService"/>
              </a:rPr>
              <a:t> market, and so for customers who want to understand whether we are a vector database – we tick all of those boxes and more. Vector search is only one strategy that can be implemented, you often need a variety of search practices for your use cases.</a:t>
            </a:r>
          </a:p>
          <a:p>
            <a:pPr algn="l" rtl="0" fontAlgn="base"/>
            <a:endParaRPr lang="en-US" sz="1800" b="0" i="0">
              <a:solidFill>
                <a:srgbClr val="000000"/>
              </a:solidFill>
              <a:effectLst/>
              <a:highlight>
                <a:srgbClr val="FFFFFF"/>
              </a:highlight>
              <a:latin typeface="WordVisi_MSFontService"/>
            </a:endParaRPr>
          </a:p>
          <a:p>
            <a:pPr algn="l" rtl="0" fontAlgn="base"/>
            <a:endParaRPr lang="en-US" sz="1800" b="0" i="0">
              <a:solidFill>
                <a:srgbClr val="000000"/>
              </a:solidFill>
              <a:effectLst/>
              <a:highlight>
                <a:srgbClr val="FFFFFF"/>
              </a:highlight>
              <a:latin typeface="WordVisi_MSFontService"/>
            </a:endParaRPr>
          </a:p>
          <a:p>
            <a:endParaRPr lang="en-US"/>
          </a:p>
          <a:p>
            <a:r>
              <a:rPr lang="en-US"/>
              <a:t>OSS, libraries</a:t>
            </a:r>
          </a:p>
          <a:p>
            <a:pPr lvl="1"/>
            <a:r>
              <a:rPr lang="en-US"/>
              <a:t>FAISS, </a:t>
            </a:r>
            <a:r>
              <a:rPr lang="en-US" err="1"/>
              <a:t>nmslib</a:t>
            </a:r>
            <a:r>
              <a:rPr lang="en-US"/>
              <a:t>, etc.</a:t>
            </a:r>
          </a:p>
          <a:p>
            <a:r>
              <a:rPr lang="en-US"/>
              <a:t>OSS, pure vector databases</a:t>
            </a:r>
          </a:p>
          <a:p>
            <a:pPr lvl="1"/>
            <a:r>
              <a:rPr lang="en-US" err="1"/>
              <a:t>Qdrant</a:t>
            </a:r>
            <a:r>
              <a:rPr lang="en-US"/>
              <a:t>, Milvus, </a:t>
            </a:r>
            <a:r>
              <a:rPr lang="en-US" err="1"/>
              <a:t>Weaviate</a:t>
            </a:r>
            <a:r>
              <a:rPr lang="en-US"/>
              <a:t>, </a:t>
            </a:r>
            <a:r>
              <a:rPr lang="en-US" err="1"/>
              <a:t>ChromaDB</a:t>
            </a:r>
            <a:r>
              <a:rPr lang="en-US"/>
              <a:t>, etc.</a:t>
            </a:r>
          </a:p>
          <a:p>
            <a:r>
              <a:rPr lang="en-US"/>
              <a:t>OSS, search engines</a:t>
            </a:r>
          </a:p>
          <a:p>
            <a:pPr lvl="1"/>
            <a:r>
              <a:rPr lang="en-US"/>
              <a:t>Elasticsearch, OpenSearch, Vespa</a:t>
            </a:r>
          </a:p>
          <a:p>
            <a:r>
              <a:rPr lang="en-US"/>
              <a:t>Cloud services, pure vectors</a:t>
            </a:r>
          </a:p>
          <a:p>
            <a:pPr lvl="1"/>
            <a:r>
              <a:rPr lang="en-US"/>
              <a:t>Pinecone, Vertex AI Search Engine</a:t>
            </a:r>
          </a:p>
          <a:p>
            <a:r>
              <a:rPr lang="en-US"/>
              <a:t>Cloud services, search engines</a:t>
            </a:r>
          </a:p>
          <a:p>
            <a:pPr lvl="1"/>
            <a:r>
              <a:rPr lang="en-US"/>
              <a:t>AWS OpenSearch, Azure AI Search</a:t>
            </a:r>
          </a:p>
          <a:p>
            <a:endParaRPr lang="en-US"/>
          </a:p>
        </p:txBody>
      </p:sp>
      <p:sp>
        <p:nvSpPr>
          <p:cNvPr id="4" name="Slide Number Placeholder 3">
            <a:extLst>
              <a:ext uri="{FF2B5EF4-FFF2-40B4-BE49-F238E27FC236}">
                <a16:creationId xmlns:a16="http://schemas.microsoft.com/office/drawing/2014/main" id="{7024E09C-AC6D-ECBE-2C5D-59C3BB61B8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E0D09-D30A-40CF-BEA9-771DFCB7639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8669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AF318-EEE8-75D2-B2D0-ED23010320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E35-6F4D-5B6F-01F9-F6129732D7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89EB4-B2A9-D2A8-7A12-5484491F802F}"/>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noProof="0">
                <a:solidFill>
                  <a:schemeClr val="tx1"/>
                </a:solidFill>
                <a:ea typeface="+mn-ea"/>
                <a:cs typeface="+mn-cs"/>
              </a:rPr>
              <a:t>Azure OpenAI is designed to enable developers and businesses to utilize cutting-edge AI models, such as GPT, for a wide range of applications, without the need for deep AI knowledge or significant investments in infrastructure.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noProof="0">
              <a:solidFill>
                <a:schemeClr val="tx1"/>
              </a:solidFill>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noProof="0">
                <a:solidFill>
                  <a:schemeClr val="tx1"/>
                </a:solidFill>
                <a:ea typeface="+mn-ea"/>
                <a:cs typeface="+mn-cs"/>
              </a:rPr>
              <a:t>By combining OpenAI's advanced AI technologies with Azure's robust cloud platform, users can create and scale innovative AI-driven solutions across different sectors efficiently. </a:t>
            </a:r>
            <a:br>
              <a:rPr lang="en-US" sz="882" kern="1200" noProof="0">
                <a:solidFill>
                  <a:schemeClr val="tx1"/>
                </a:solidFill>
                <a:ea typeface="+mn-ea"/>
                <a:cs typeface="+mn-cs"/>
              </a:rPr>
            </a:br>
            <a:br>
              <a:rPr lang="en-US" sz="882" kern="1200" noProof="0">
                <a:solidFill>
                  <a:schemeClr val="tx1"/>
                </a:solidFill>
                <a:ea typeface="+mn-ea"/>
                <a:cs typeface="+mn-cs"/>
              </a:rPr>
            </a:br>
            <a:r>
              <a:rPr lang="en-US" sz="882" kern="1200" noProof="0">
                <a:solidFill>
                  <a:schemeClr val="tx1"/>
                </a:solidFill>
                <a:ea typeface="+mn-ea"/>
                <a:cs typeface="+mn-cs"/>
              </a:rPr>
              <a:t>Tapping into OpenAI's powerful models like GPT and DALL-E 3, coupled with Azure's cloud platform, users can create innovative AI-driven solutions across various industries. With features such as Whisper, users can transcribe and translate audio across multiple languages with ease. Azure OpenAI also facilitates seamless integration with Azure services, enhancing AI capabilities within existing applications. Moreover, users can customize and fine-tune AI models to meet specific use cases while ensuring compliance and security standards for trustworthy deployments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noProof="0">
              <a:solidFill>
                <a:schemeClr val="tx1"/>
              </a:solidFill>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noProof="0">
                <a:solidFill>
                  <a:schemeClr val="tx1"/>
                </a:solidFill>
                <a:ea typeface="+mn-ea"/>
                <a:cs typeface="+mn-cs"/>
              </a:rPr>
              <a:t>Other benefits include:</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Access advanced AI models like GPT for diverse applications and tasks.</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Generate high-quality imagery with DALL-E 3 through textual descriptions and text-prompt</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Transcribe and translate audio with Whisper, converting 30-second segments into text across 57 languages</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Integrate seamlessly with Azure services, enhancing AI capabilities and workflows within existing applications.</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Customize and fine-tune AI models to suit specific use cases and requirements effectively.</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Ensure compliance and security standards, adhering to responsible AI practices and regulations for trustworthy deployments.</a:t>
            </a:r>
          </a:p>
          <a:p>
            <a:endParaRPr lang="en-US"/>
          </a:p>
        </p:txBody>
      </p:sp>
      <p:sp>
        <p:nvSpPr>
          <p:cNvPr id="4" name="Header Placeholder 3">
            <a:extLst>
              <a:ext uri="{FF2B5EF4-FFF2-40B4-BE49-F238E27FC236}">
                <a16:creationId xmlns:a16="http://schemas.microsoft.com/office/drawing/2014/main" id="{5D876E50-AAB5-5B58-0F8A-B9F4E5F501CC}"/>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234CBAF0-B281-E6B7-CFD7-35EE6914FD8A}"/>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A8F8698-9338-8D5C-EA7E-2F404DEA436A}"/>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00CA1377-B2A4-0FB1-24BE-E064E53B27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73963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6094A-6411-4033-534F-13F283D8F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27899-1F16-0C14-52AD-0C43F99F7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ACA563-95BE-4548-8E33-4D579D8C531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noProof="0">
                <a:solidFill>
                  <a:schemeClr val="tx1"/>
                </a:solidFill>
                <a:ea typeface="+mn-ea"/>
                <a:cs typeface="+mn-cs"/>
              </a:rPr>
              <a:t>Azure OpenAI is designed to enable developers and businesses to utilize cutting-edge AI models, such as GPT, for a wide range of applications, without the need for deep AI knowledge or significant investments in infrastructure.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noProof="0">
              <a:solidFill>
                <a:schemeClr val="tx1"/>
              </a:solidFill>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noProof="0">
                <a:solidFill>
                  <a:schemeClr val="tx1"/>
                </a:solidFill>
                <a:ea typeface="+mn-ea"/>
                <a:cs typeface="+mn-cs"/>
              </a:rPr>
              <a:t>By combining OpenAI's advanced AI technologies with Azure's robust cloud platform, users can create and scale innovative AI-driven solutions across different sectors efficiently. </a:t>
            </a:r>
            <a:br>
              <a:rPr lang="en-US" sz="882" kern="1200" noProof="0">
                <a:solidFill>
                  <a:schemeClr val="tx1"/>
                </a:solidFill>
                <a:ea typeface="+mn-ea"/>
                <a:cs typeface="+mn-cs"/>
              </a:rPr>
            </a:br>
            <a:br>
              <a:rPr lang="en-US" sz="882" kern="1200" noProof="0">
                <a:solidFill>
                  <a:schemeClr val="tx1"/>
                </a:solidFill>
                <a:ea typeface="+mn-ea"/>
                <a:cs typeface="+mn-cs"/>
              </a:rPr>
            </a:br>
            <a:r>
              <a:rPr lang="en-US" sz="882" kern="1200" noProof="0">
                <a:solidFill>
                  <a:schemeClr val="tx1"/>
                </a:solidFill>
                <a:ea typeface="+mn-ea"/>
                <a:cs typeface="+mn-cs"/>
              </a:rPr>
              <a:t>Tapping into OpenAI's powerful models like GPT and DALL-E 3, coupled with Azure's cloud platform, users can create innovative AI-driven solutions across various industries. With features such as Whisper, users can transcribe and translate audio across multiple languages with ease. Azure OpenAI also facilitates seamless integration with Azure services, enhancing AI capabilities within existing applications. Moreover, users can customize and fine-tune AI models to meet specific use cases while ensuring compliance and security standards for trustworthy deployments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noProof="0">
              <a:solidFill>
                <a:schemeClr val="tx1"/>
              </a:solidFill>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noProof="0">
                <a:solidFill>
                  <a:schemeClr val="tx1"/>
                </a:solidFill>
                <a:ea typeface="+mn-ea"/>
                <a:cs typeface="+mn-cs"/>
              </a:rPr>
              <a:t>Other benefits include:</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Access advanced AI models like GPT for diverse applications and tasks.</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Generate high-quality imagery with DALL-E 3 through textual descriptions and text-prompt</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Transcribe and translate audio with Whisper, converting 30-second segments into text across 57 languages</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Integrate seamlessly with Azure services, enhancing AI capabilities and workflows within existing applications.</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Customize and fine-tune AI models to suit specific use cases and requirements effectively.</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Ensure compliance and security standards, adhering to responsible AI practices and regulations for trustworthy deployments.</a:t>
            </a:r>
          </a:p>
          <a:p>
            <a:endParaRPr lang="en-US"/>
          </a:p>
        </p:txBody>
      </p:sp>
      <p:sp>
        <p:nvSpPr>
          <p:cNvPr id="4" name="Header Placeholder 3">
            <a:extLst>
              <a:ext uri="{FF2B5EF4-FFF2-40B4-BE49-F238E27FC236}">
                <a16:creationId xmlns:a16="http://schemas.microsoft.com/office/drawing/2014/main" id="{E8AFCD85-6702-F57F-CA89-657FE97788C7}"/>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E5D94CF7-BDA5-A4B3-473B-CBA2F4ADAB91}"/>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61A4E3F-5DB4-E096-3760-419CC0D7D985}"/>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AFB8D1CB-019D-89A9-9285-05A263C20CE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41144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OpenAI + AI Search</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6134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94EB8-33E1-26B2-B5F3-250F1F44D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8F03B-DDE6-95E1-8BD8-D28A7E8AB5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BDC551-37F8-0A19-5FEC-8CCB427CB2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E8FBCF-DA66-106C-5A50-E83E2D05D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5296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noProof="0">
                <a:solidFill>
                  <a:schemeClr val="tx1"/>
                </a:solidFill>
                <a:ea typeface="+mn-ea"/>
                <a:cs typeface="+mn-cs"/>
              </a:rPr>
              <a:t>Azure OpenAI is designed to enable developers and businesses to utilize cutting-edge AI models, such as GPT, for a wide range of applications, without the need for deep AI knowledge or significant investments in infrastructure.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noProof="0">
              <a:solidFill>
                <a:schemeClr val="tx1"/>
              </a:solidFill>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noProof="0">
                <a:solidFill>
                  <a:schemeClr val="tx1"/>
                </a:solidFill>
                <a:ea typeface="+mn-ea"/>
                <a:cs typeface="+mn-cs"/>
              </a:rPr>
              <a:t>By combining OpenAI's advanced AI technologies with Azure's robust cloud platform, users can create and scale innovative AI-driven solutions across different sectors efficiently. </a:t>
            </a:r>
            <a:br>
              <a:rPr lang="en-US" sz="882" kern="1200" noProof="0">
                <a:solidFill>
                  <a:schemeClr val="tx1"/>
                </a:solidFill>
                <a:ea typeface="+mn-ea"/>
                <a:cs typeface="+mn-cs"/>
              </a:rPr>
            </a:br>
            <a:br>
              <a:rPr lang="en-US" sz="882" kern="1200" noProof="0">
                <a:solidFill>
                  <a:schemeClr val="tx1"/>
                </a:solidFill>
                <a:ea typeface="+mn-ea"/>
                <a:cs typeface="+mn-cs"/>
              </a:rPr>
            </a:br>
            <a:r>
              <a:rPr lang="en-US" sz="882" kern="1200" noProof="0">
                <a:solidFill>
                  <a:schemeClr val="tx1"/>
                </a:solidFill>
                <a:ea typeface="+mn-ea"/>
                <a:cs typeface="+mn-cs"/>
              </a:rPr>
              <a:t>Tapping into OpenAI's powerful models like GPT and DALL-E 3, coupled with Azure's cloud platform, users can create innovative AI-driven solutions across various industries. With features such as Whisper, users can transcribe and translate audio across multiple languages with ease. Azure OpenAI also facilitates seamless integration with Azure services, enhancing AI capabilities within existing applications. Moreover, users can customize and fine-tune AI models to meet specific use cases while ensuring compliance and security standards for trustworthy deployments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noProof="0">
              <a:solidFill>
                <a:schemeClr val="tx1"/>
              </a:solidFill>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noProof="0">
                <a:solidFill>
                  <a:schemeClr val="tx1"/>
                </a:solidFill>
                <a:ea typeface="+mn-ea"/>
                <a:cs typeface="+mn-cs"/>
              </a:rPr>
              <a:t>Other benefits include:</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Access advanced AI models like GPT for diverse applications and tasks.</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Generate high-quality imagery with DALL-E 3 through textual descriptions and text-prompt</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Transcribe and translate audio with Whisper, converting 30-second segments into text across 57 languages</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Integrate seamlessly with Azure services, enhancing AI capabilities and workflows within existing applications.</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Customize and fine-tune AI models to suit specific use cases and requirements effectively.</a:t>
            </a:r>
          </a:p>
          <a:p>
            <a:pPr marL="285750" marR="0" lvl="0" indent="-285750" defTabSz="932742" rtl="0" eaLnBrk="1" fontAlgn="auto" latinLnBrk="0" hangingPunct="1">
              <a:spcBef>
                <a:spcPct val="0"/>
              </a:spcBef>
              <a:spcAft>
                <a:spcPts val="1000"/>
              </a:spcAft>
              <a:buClrTx/>
              <a:buSzTx/>
              <a:buFont typeface="Arial" panose="020B0604020202020204" pitchFamily="34" charset="0"/>
              <a:buChar char="•"/>
              <a:tabLst/>
              <a:defRPr/>
            </a:pPr>
            <a:r>
              <a:rPr kumimoji="0" lang="en-US" sz="900" b="0" u="none" strike="noStrike" kern="1200" cap="none" spc="-50" normalizeH="0" baseline="0" noProof="0">
                <a:ln w="3175">
                  <a:noFill/>
                </a:ln>
                <a:solidFill>
                  <a:schemeClr val="bg1"/>
                </a:solidFill>
                <a:effectLst/>
                <a:uLnTx/>
                <a:uFillTx/>
                <a:ea typeface="+mn-ea"/>
                <a:cs typeface="Segoe Sans Text" pitchFamily="2" charset="0"/>
              </a:rPr>
              <a:t>Ensure compliance and security standards, adhering to responsible AI practices and regulations for trustworthy deployments.</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50841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16771-86AB-BC60-338E-9579AE950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D52E9-5C0D-B083-C19C-3E6401302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159E6-9C8A-8B0A-9D7C-27FD83F740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BA40556-7D87-6E21-C62A-BF8A573EFC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82908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5000"/>
              </a:lnSpc>
              <a:spcAft>
                <a:spcPts val="810"/>
              </a:spcAft>
            </a:pPr>
            <a:endParaRPr lang="en-US" sz="1200">
              <a:solidFill>
                <a:srgbClr val="000000"/>
              </a:solidFill>
              <a:latin typeface="Calibri"/>
              <a:ea typeface="Calibri" panose="020F0502020204030204" pitchFamily="34" charset="0"/>
              <a:cs typeface="Calibri"/>
            </a:endParaRPr>
          </a:p>
          <a:p>
            <a:r>
              <a:rPr lang="en-US" sz="1200"/>
              <a:t>Today we are going to talk about how Azure AI Search helps you run superior, advanced RAG for better </a:t>
            </a:r>
            <a:r>
              <a:rPr lang="en-US" sz="1200" err="1"/>
              <a:t>GenAI</a:t>
            </a:r>
            <a:r>
              <a:rPr lang="en-US" sz="1200"/>
              <a:t> applications.</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Azure AI search provides customers with a feature rich vector database built on an enterprise ready foundation, so you can focus on exponential growth and scale. </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Its integrations offer an end-to-end data management pipeline for all types of data, a full-stack RAG solution available where and how you want to build.</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Your retrieval strategy matters. Our comprehensive search technology goes beyond vector search, we ensure you have the capabilities you need to retrieve accurate information for every question, regardless of your use case or data.</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235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CE3F8-215A-B694-830D-F6A9628DD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854FF-495A-8592-CF8A-2B9DFDB11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2D211-05F5-361A-B9A0-59CCF07B8B6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EB797B8-5565-6297-48E1-20AEF1751F0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a:extLst>
              <a:ext uri="{FF2B5EF4-FFF2-40B4-BE49-F238E27FC236}">
                <a16:creationId xmlns:a16="http://schemas.microsoft.com/office/drawing/2014/main" id="{3A1DC156-4E78-D72E-87FB-0284A3DFA4C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0510D0A-6820-1AD4-07AD-34DC09E0340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a:extLst>
              <a:ext uri="{FF2B5EF4-FFF2-40B4-BE49-F238E27FC236}">
                <a16:creationId xmlns:a16="http://schemas.microsoft.com/office/drawing/2014/main" id="{437F1A70-4671-5AC2-44DA-C62E1371B71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1977267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37122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F89F9-DF0F-48E5-E364-A26CF3B2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07BAB-469F-6D6F-59DC-D56D7B69F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D1CAA1-21F3-09B5-6848-B25630E69BF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CB46DE9-DACC-B9FC-3A2F-DCD1A31F3CD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a:extLst>
              <a:ext uri="{FF2B5EF4-FFF2-40B4-BE49-F238E27FC236}">
                <a16:creationId xmlns:a16="http://schemas.microsoft.com/office/drawing/2014/main" id="{E0D21883-BB09-9754-32DB-92A913A4CDC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A9F0DF1-20D3-1223-EC8C-6A478BDD1D3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a:extLst>
              <a:ext uri="{FF2B5EF4-FFF2-40B4-BE49-F238E27FC236}">
                <a16:creationId xmlns:a16="http://schemas.microsoft.com/office/drawing/2014/main" id="{395E4731-477B-B156-8150-E767C6E9C9D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1352055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08783-758D-2ACD-0E3D-62A0B6884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54076-9899-1CF5-F87F-3E497B5AB0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D89E29-A8DA-9C0C-8BC5-FC6EA83E3B3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E26ED5D-748F-8895-696B-213401154A1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a:extLst>
              <a:ext uri="{FF2B5EF4-FFF2-40B4-BE49-F238E27FC236}">
                <a16:creationId xmlns:a16="http://schemas.microsoft.com/office/drawing/2014/main" id="{A3334A63-6BBE-8781-C089-AEF77D3DDB3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675484D-25FC-8180-938D-7070529C2BA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a:extLst>
              <a:ext uri="{FF2B5EF4-FFF2-40B4-BE49-F238E27FC236}">
                <a16:creationId xmlns:a16="http://schemas.microsoft.com/office/drawing/2014/main" id="{17A7AF29-25F9-1096-5054-158BC558F10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1161395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7B04B-22A5-3D85-808B-7ADCBA077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B0882-566F-6867-278B-A8846E354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67BB1-8ABF-FB84-B1A5-3A4C0AF88F2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B281E5E-D727-E018-73EA-665078BA0AF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a:extLst>
              <a:ext uri="{FF2B5EF4-FFF2-40B4-BE49-F238E27FC236}">
                <a16:creationId xmlns:a16="http://schemas.microsoft.com/office/drawing/2014/main" id="{85CD7118-2E0F-1085-2E08-CBDC93AC839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8B7D21-85EA-7C87-5954-A9A1B42D1BF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a:extLst>
              <a:ext uri="{FF2B5EF4-FFF2-40B4-BE49-F238E27FC236}">
                <a16:creationId xmlns:a16="http://schemas.microsoft.com/office/drawing/2014/main" id="{BF6F6DE1-019D-F91A-B749-D1841EF278B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1803599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B589B-7C46-3B59-94F2-87CF68CB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85CD8-DEE5-4922-8D83-FA64D6264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EB596-D4F6-E18B-9863-223EAC1E82E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8A49101-B7EE-1A5A-246E-24E58040695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a:extLst>
              <a:ext uri="{FF2B5EF4-FFF2-40B4-BE49-F238E27FC236}">
                <a16:creationId xmlns:a16="http://schemas.microsoft.com/office/drawing/2014/main" id="{F4B30BF5-FD61-E493-F1A7-9825A695B64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6D6E6B-35BB-81F2-58E5-4DFCCD0B07A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a:extLst>
              <a:ext uri="{FF2B5EF4-FFF2-40B4-BE49-F238E27FC236}">
                <a16:creationId xmlns:a16="http://schemas.microsoft.com/office/drawing/2014/main" id="{275225C7-36CF-7CFA-A0AE-BDF11012986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2175152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5541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B4BEA-54AC-6422-EC01-E8E66E4CE6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ED6FA-358E-A524-BF7C-BE6E895F40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6BEB203-5284-2636-8DC9-FC10C1372A8C}"/>
              </a:ext>
            </a:extLst>
          </p:cNvPr>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u="none" strike="noStrike" kern="0" cap="none" spc="0" normalizeH="0" baseline="0" noProof="0">
                <a:ln>
                  <a:noFill/>
                </a:ln>
                <a:solidFill>
                  <a:srgbClr val="000000"/>
                </a:solidFill>
                <a:effectLst/>
                <a:uLnTx/>
                <a:uFillTx/>
                <a:latin typeface="Segoe UI Variable Text" pitchFamily="2" charset="0"/>
                <a:ea typeface="+mn-ea"/>
                <a:cs typeface="Segoe UI" pitchFamily="34" charset="0"/>
              </a:rPr>
              <a:t>Split text into passages </a:t>
            </a:r>
            <a:br>
              <a:rPr kumimoji="0" lang="en-US" sz="1200" u="none" strike="noStrike" kern="0" cap="none" spc="0" normalizeH="0" baseline="0" noProof="0">
                <a:ln>
                  <a:noFill/>
                </a:ln>
                <a:solidFill>
                  <a:srgbClr val="000000"/>
                </a:solidFill>
                <a:effectLst/>
                <a:uLnTx/>
                <a:uFillTx/>
                <a:latin typeface="Segoe UI Variable Text" pitchFamily="2" charset="0"/>
                <a:ea typeface="+mn-ea"/>
                <a:cs typeface="Segoe UI" pitchFamily="34" charset="0"/>
              </a:rPr>
            </a:br>
            <a:r>
              <a:rPr kumimoji="0" lang="en-US" sz="1200" u="none" strike="noStrike" kern="0" cap="none" spc="0" normalizeH="0" baseline="0" noProof="0">
                <a:ln>
                  <a:noFill/>
                </a:ln>
                <a:solidFill>
                  <a:srgbClr val="000000"/>
                </a:solidFill>
                <a:effectLst/>
                <a:uLnTx/>
                <a:uFillTx/>
                <a:latin typeface="Segoe UI Variable Text" pitchFamily="2" charset="0"/>
                <a:ea typeface="+mn-ea"/>
                <a:cs typeface="Segoe UI" pitchFamily="34" charset="0"/>
              </a:rPr>
              <a:t>(for text portions):</a:t>
            </a:r>
          </a:p>
          <a:p>
            <a:pPr marR="0" lvl="0" algn="l" defTabSz="932472" rtl="0" eaLnBrk="1" fontAlgn="base" latinLnBrk="0" hangingPunct="1">
              <a:lnSpc>
                <a:spcPct val="100000"/>
              </a:lnSpc>
              <a:spcBef>
                <a:spcPct val="0"/>
              </a:spcBef>
              <a:spcAft>
                <a:spcPts val="600"/>
              </a:spcAft>
              <a:buClrTx/>
              <a:buSzTx/>
              <a:tabLst/>
              <a:defRPr/>
            </a:pPr>
            <a:r>
              <a:rPr lang="en-US" sz="1200" kern="0">
                <a:solidFill>
                  <a:srgbClr val="000000"/>
                </a:solidFill>
                <a:latin typeface="Segoe UI Variable Text" pitchFamily="2" charset="0"/>
                <a:cs typeface="Segoe UI" pitchFamily="34" charset="0"/>
              </a:rPr>
              <a:t>-Fixed-size chunking (https://learn.microsoft.com/en-us/azure/search/cognitive-search-skill-textsplit) </a:t>
            </a:r>
          </a:p>
          <a:p>
            <a:pPr marR="0" lvl="0" algn="l" defTabSz="932472" rtl="0" eaLnBrk="1" fontAlgn="base" latinLnBrk="0" hangingPunct="1">
              <a:lnSpc>
                <a:spcPct val="100000"/>
              </a:lnSpc>
              <a:spcBef>
                <a:spcPct val="0"/>
              </a:spcBef>
              <a:spcAft>
                <a:spcPts val="600"/>
              </a:spcAft>
              <a:buClrTx/>
              <a:buSzTx/>
              <a:tabLst/>
              <a:defRPr/>
            </a:pPr>
            <a:r>
              <a:rPr lang="en-US" sz="1200" kern="0">
                <a:solidFill>
                  <a:srgbClr val="000000"/>
                </a:solidFill>
                <a:latin typeface="Segoe UI Variable Text" pitchFamily="2" charset="0"/>
                <a:cs typeface="Segoe UI" pitchFamily="34" charset="0"/>
              </a:rPr>
              <a:t>-Document layout output chunking (https://aka.ms/DocumentIntelligenceLayout-skill)</a:t>
            </a:r>
            <a:endParaRPr kumimoji="0" lang="en-US" sz="1200" u="none" strike="noStrike" kern="0" cap="none" spc="0" normalizeH="0" baseline="0" noProof="0">
              <a:ln>
                <a:noFill/>
              </a:ln>
              <a:solidFill>
                <a:srgbClr val="000000"/>
              </a:solidFill>
              <a:effectLst/>
              <a:uLnTx/>
              <a:uFillTx/>
              <a:latin typeface="Segoe UI Variable Text" pitchFamily="2" charset="0"/>
              <a:ea typeface="+mn-ea"/>
              <a:cs typeface="Segoe UI" pitchFamily="34" charset="0"/>
            </a:endParaRPr>
          </a:p>
          <a:p>
            <a:endParaRPr lang="en-US"/>
          </a:p>
          <a:p>
            <a:endParaRPr lang="en-US"/>
          </a:p>
        </p:txBody>
      </p:sp>
      <p:sp>
        <p:nvSpPr>
          <p:cNvPr id="4" name="Header Placeholder 3">
            <a:extLst>
              <a:ext uri="{FF2B5EF4-FFF2-40B4-BE49-F238E27FC236}">
                <a16:creationId xmlns:a16="http://schemas.microsoft.com/office/drawing/2014/main" id="{938797C8-33C1-7188-E352-120BB71FEED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a:extLst>
              <a:ext uri="{FF2B5EF4-FFF2-40B4-BE49-F238E27FC236}">
                <a16:creationId xmlns:a16="http://schemas.microsoft.com/office/drawing/2014/main" id="{C92D9A60-8AA9-2670-096B-AFA0E99099F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BEE0CE1-1A96-3B9B-7EA6-423230294E9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a:extLst>
              <a:ext uri="{FF2B5EF4-FFF2-40B4-BE49-F238E27FC236}">
                <a16:creationId xmlns:a16="http://schemas.microsoft.com/office/drawing/2014/main" id="{CFA5075B-1586-0659-7EDA-B70523AC0EF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954483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FA0D4-E898-CAEF-6800-A235CBADC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AEFBD-06E7-9DD2-87B0-76A99EF6B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994BC-936C-70B1-F559-099002989C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43CD3BC-7FA9-A84E-871B-00F693085A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28B326-C9AB-46DA-8316-77927B0E33A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62621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2224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10F55-8F3E-EB95-C1C5-7C1CF855A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495B0F-0CB3-3C3F-3CE7-9E182BA8D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9C2A7-0EBB-0ED3-7150-69D3C9450356}"/>
              </a:ext>
            </a:extLst>
          </p:cNvPr>
          <p:cNvSpPr>
            <a:spLocks noGrp="1"/>
          </p:cNvSpPr>
          <p:nvPr>
            <p:ph type="body" idx="1"/>
          </p:nvPr>
        </p:nvSpPr>
        <p:spPr/>
        <p:txBody>
          <a:bodyPr/>
          <a:lstStyle/>
          <a:p>
            <a:pPr>
              <a:lnSpc>
                <a:spcPct val="105000"/>
              </a:lnSpc>
              <a:spcAft>
                <a:spcPts val="810"/>
              </a:spcAft>
            </a:pPr>
            <a:endParaRPr lang="en-US" sz="1200">
              <a:solidFill>
                <a:srgbClr val="000000"/>
              </a:solidFill>
              <a:latin typeface="Calibri"/>
              <a:ea typeface="Calibri" panose="020F0502020204030204" pitchFamily="34" charset="0"/>
              <a:cs typeface="Calibri"/>
            </a:endParaRPr>
          </a:p>
          <a:p>
            <a:r>
              <a:rPr lang="en-US" sz="1200"/>
              <a:t>Today we are going to talk about how Azure AI Search helps you run superior, advanced RAG for better </a:t>
            </a:r>
            <a:r>
              <a:rPr lang="en-US" sz="1200" err="1"/>
              <a:t>GenAI</a:t>
            </a:r>
            <a:r>
              <a:rPr lang="en-US" sz="1200"/>
              <a:t> applications.</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Azure AI search provides customers with a feature rich vector database built on an enterprise ready foundation, so you can focus on exponential growth and scale. </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Its integrations offer an end-to-end data management pipeline for all types of data, a full-stack RAG solution available where and how you want to build.</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Your retrieval strategy matters. Our comprehensive search technology goes beyond vector search, we ensure you have the capabilities you need to retrieve accurate information for every question, regardless of your use case or data.</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p:txBody>
      </p:sp>
      <p:sp>
        <p:nvSpPr>
          <p:cNvPr id="4" name="Slide Number Placeholder 3">
            <a:extLst>
              <a:ext uri="{FF2B5EF4-FFF2-40B4-BE49-F238E27FC236}">
                <a16:creationId xmlns:a16="http://schemas.microsoft.com/office/drawing/2014/main" id="{6AEDF2D3-BE3F-6EC1-0D54-B27A09CF08DD}"/>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926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D7D33-314E-B357-D001-E6ED358F6D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19841-E5CF-CF65-3823-1E96B360F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1BB1C8-0E1E-DE1A-6B31-70CB8E4CF50C}"/>
              </a:ext>
            </a:extLst>
          </p:cNvPr>
          <p:cNvSpPr>
            <a:spLocks noGrp="1"/>
          </p:cNvSpPr>
          <p:nvPr>
            <p:ph type="body" idx="1"/>
          </p:nvPr>
        </p:nvSpPr>
        <p:spPr/>
        <p:txBody>
          <a:bodyPr/>
          <a:lstStyle/>
          <a:p>
            <a:pPr>
              <a:buNone/>
            </a:pPr>
            <a:endParaRPr lang="en-US"/>
          </a:p>
        </p:txBody>
      </p:sp>
      <p:sp>
        <p:nvSpPr>
          <p:cNvPr id="4" name="Slide Number Placeholder 3">
            <a:extLst>
              <a:ext uri="{FF2B5EF4-FFF2-40B4-BE49-F238E27FC236}">
                <a16:creationId xmlns:a16="http://schemas.microsoft.com/office/drawing/2014/main" id="{7E45E0B5-3C83-B216-66DE-D99020FF54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06396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0FE1-AD59-2F0F-C032-E69546586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96B282-EACA-7773-89D3-5F08A499AD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F1972-737B-614F-1695-7B5831FC4F03}"/>
              </a:ext>
            </a:extLst>
          </p:cNvPr>
          <p:cNvSpPr>
            <a:spLocks noGrp="1"/>
          </p:cNvSpPr>
          <p:nvPr>
            <p:ph type="body" idx="1"/>
          </p:nvPr>
        </p:nvSpPr>
        <p:spPr/>
        <p:txBody>
          <a:bodyPr/>
          <a:lstStyle/>
          <a:p>
            <a:r>
              <a:rPr lang="en-US">
                <a:solidFill>
                  <a:srgbClr val="000000"/>
                </a:solidFill>
                <a:highlight>
                  <a:srgbClr val="FFFFFF"/>
                </a:highlight>
              </a:rPr>
              <a:t>At every step of the way, Azure AI Search offers seamless integrations built to support GenAI deployments.</a:t>
            </a:r>
          </a:p>
          <a:p>
            <a:endParaRPr lang="en-US">
              <a:solidFill>
                <a:srgbClr val="000000"/>
              </a:solidFill>
              <a:highlight>
                <a:srgbClr val="FFFFFF"/>
              </a:highlight>
            </a:endParaRPr>
          </a:p>
          <a:p>
            <a:r>
              <a:rPr lang="en-US">
                <a:solidFill>
                  <a:srgbClr val="000000"/>
                </a:solidFill>
                <a:highlight>
                  <a:srgbClr val="FFFFFF"/>
                </a:highlight>
              </a:rPr>
              <a:t>Data:</a:t>
            </a:r>
          </a:p>
          <a:p>
            <a:r>
              <a:rPr lang="en-US">
                <a:solidFill>
                  <a:srgbClr val="000000"/>
                </a:solidFill>
                <a:highlight>
                  <a:srgbClr val="FFFFFF"/>
                </a:highlight>
              </a:rPr>
              <a:t>With indexers that connect to supported Azure data sources to automatically upload your data into your index</a:t>
            </a:r>
          </a:p>
          <a:p>
            <a:endParaRPr lang="en-US">
              <a:solidFill>
                <a:srgbClr val="000000"/>
              </a:solidFill>
              <a:highlight>
                <a:srgbClr val="FFFFFF"/>
              </a:highlight>
            </a:endParaRPr>
          </a:p>
          <a:p>
            <a:r>
              <a:rPr lang="en-US">
                <a:solidFill>
                  <a:srgbClr val="000000"/>
                </a:solidFill>
                <a:highlight>
                  <a:srgbClr val="FFFFFF"/>
                </a:highlight>
              </a:rPr>
              <a:t>For data like vectors, we also simplify the indexing pipeline by automatically performing chunking and vectorization upon ingestion, in one flow, eliminating extra steps and tools.</a:t>
            </a:r>
          </a:p>
          <a:p>
            <a:endParaRPr lang="en-US">
              <a:solidFill>
                <a:srgbClr val="000000"/>
              </a:solidFill>
              <a:highlight>
                <a:srgbClr val="FFFFFF"/>
              </a:highlight>
            </a:endParaRPr>
          </a:p>
          <a:p>
            <a:r>
              <a:rPr lang="en-US">
                <a:solidFill>
                  <a:srgbClr val="000000"/>
                </a:solidFill>
                <a:highlight>
                  <a:srgbClr val="FFFFFF"/>
                </a:highlight>
              </a:rPr>
              <a:t>Models:</a:t>
            </a:r>
          </a:p>
          <a:p>
            <a:r>
              <a:rPr lang="en-US">
                <a:solidFill>
                  <a:srgbClr val="000000"/>
                </a:solidFill>
                <a:highlight>
                  <a:srgbClr val="FFFFFF"/>
                </a:highlight>
              </a:rPr>
              <a:t>Run full-stack RAG using native LLM integrations with Azure OpenAI for the latest OpenAI models, and Azure Machine Learning to run RAG with your own custom models</a:t>
            </a:r>
          </a:p>
          <a:p>
            <a:endParaRPr lang="en-US">
              <a:solidFill>
                <a:srgbClr val="000000"/>
              </a:solidFill>
              <a:highlight>
                <a:srgbClr val="FFFFFF"/>
              </a:highlight>
            </a:endParaRPr>
          </a:p>
          <a:p>
            <a:r>
              <a:rPr lang="en-US">
                <a:solidFill>
                  <a:srgbClr val="000000"/>
                </a:solidFill>
                <a:highlight>
                  <a:srgbClr val="FFFFFF"/>
                </a:highlight>
              </a:rPr>
              <a:t>Orchestration:</a:t>
            </a:r>
          </a:p>
          <a:p>
            <a:r>
              <a:rPr lang="en-US">
                <a:solidFill>
                  <a:srgbClr val="000000"/>
                </a:solidFill>
                <a:highlight>
                  <a:srgbClr val="FFFFFF"/>
                </a:highlight>
              </a:rPr>
              <a:t>Build out your application using OSS frameworks or in platforms like Copilot Studio and Azure AI Studio – you choose how and where you want to build</a:t>
            </a:r>
            <a:endParaRPr lang="en-US"/>
          </a:p>
          <a:p>
            <a:endParaRPr lang="en-US" i="1">
              <a:solidFill>
                <a:srgbClr val="000000"/>
              </a:solidFill>
              <a:highlight>
                <a:srgbClr val="FFFFFF"/>
              </a:highlight>
              <a:latin typeface="WordVisi_MSFontService"/>
            </a:endParaRPr>
          </a:p>
          <a:p>
            <a:pPr algn="l"/>
            <a:r>
              <a:rPr lang="en-US" sz="1200" b="0" i="1">
                <a:solidFill>
                  <a:srgbClr val="000000"/>
                </a:solidFill>
                <a:effectLst/>
                <a:highlight>
                  <a:srgbClr val="FFFFFF"/>
                </a:highlight>
                <a:latin typeface="WordVisi_MSFontService"/>
              </a:rPr>
              <a:t>Out of the box indexing</a:t>
            </a:r>
            <a:r>
              <a:rPr lang="en-US" sz="1200" b="0" i="0">
                <a:solidFill>
                  <a:srgbClr val="000000"/>
                </a:solidFill>
                <a:effectLst/>
                <a:highlight>
                  <a:srgbClr val="FFFFFF"/>
                </a:highlight>
                <a:latin typeface="WordVisi_MSFontService"/>
              </a:rPr>
              <a:t> to accelerate data processing pipeline:</a:t>
            </a:r>
            <a:r>
              <a:rPr lang="en-US" sz="12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Use indexers that connect to supported Azure &amp; </a:t>
            </a:r>
            <a:r>
              <a:rPr lang="en-US" sz="1200" b="0" i="0" u="sng" strike="noStrike">
                <a:solidFill>
                  <a:srgbClr val="467886"/>
                </a:solidFill>
                <a:effectLst/>
                <a:highlight>
                  <a:srgbClr val="FFFFFF"/>
                </a:highlight>
                <a:latin typeface="WordVisi_MSFontService"/>
                <a:hlinkClick r:id="rId3"/>
              </a:rPr>
              <a:t>third-party</a:t>
            </a:r>
            <a:r>
              <a:rPr lang="en-US" sz="1200" b="0" i="0">
                <a:solidFill>
                  <a:srgbClr val="000000"/>
                </a:solidFill>
                <a:effectLst/>
                <a:highlight>
                  <a:srgbClr val="FFFFFF"/>
                </a:highlight>
                <a:latin typeface="WordVisi_MSFontService"/>
              </a:rPr>
              <a:t> data sources to automatically upload data into your index</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For supported data sources, automatically perform data chunking and vectorization upon ingestion, eliminating extra steps and tools required.</a:t>
            </a:r>
            <a:r>
              <a:rPr lang="en-US" sz="1200" b="0" i="0">
                <a:solidFill>
                  <a:srgbClr val="000000"/>
                </a:solidFill>
                <a:effectLst/>
                <a:highlight>
                  <a:srgbClr val="FFFFFF"/>
                </a:highlight>
                <a:latin typeface="WordVisiPilcrow_MSFontService"/>
              </a:rPr>
              <a:t> </a:t>
            </a:r>
          </a:p>
          <a:p>
            <a:pPr algn="l" rtl="0" fontAlgn="base">
              <a:buFont typeface="Arial" panose="020B0604020202020204" pitchFamily="34" charset="0"/>
              <a:buChar char="•"/>
            </a:pPr>
            <a:endParaRPr lang="en-US" sz="1200" b="0" i="0">
              <a:solidFill>
                <a:srgbClr val="000000"/>
              </a:solidFill>
              <a:effectLst/>
              <a:highlight>
                <a:srgbClr val="FFFFFF"/>
              </a:highlight>
              <a:latin typeface="Aptos" panose="020B0004020202020204" pitchFamily="34" charset="0"/>
            </a:endParaRPr>
          </a:p>
          <a:p>
            <a:pPr algn="l" rtl="0" fontAlgn="base"/>
            <a:r>
              <a:rPr lang="en-US" sz="1200" b="0" i="1">
                <a:solidFill>
                  <a:srgbClr val="000000"/>
                </a:solidFill>
                <a:effectLst/>
                <a:highlight>
                  <a:srgbClr val="FFFFFF"/>
                </a:highlight>
                <a:latin typeface="WordVisi_MSFontService"/>
              </a:rPr>
              <a:t>Develop your way</a:t>
            </a:r>
            <a:r>
              <a:rPr lang="en-US" sz="1200" b="0" i="0">
                <a:solidFill>
                  <a:srgbClr val="000000"/>
                </a:solidFill>
                <a:effectLst/>
                <a:highlight>
                  <a:srgbClr val="FFFFFF"/>
                </a:highlight>
                <a:latin typeface="WordVisi_MSFontService"/>
              </a:rPr>
              <a:t> and choose how and where you want to build:</a:t>
            </a:r>
            <a:r>
              <a:rPr lang="en-US" sz="1200" b="0" i="0">
                <a:solidFill>
                  <a:srgbClr val="000000"/>
                </a:solidFill>
                <a:effectLst/>
                <a:highlight>
                  <a:srgbClr val="FFFFFF"/>
                </a:highlight>
                <a:latin typeface="WordVisiPilcrow_MSFontService"/>
              </a:rPr>
              <a:t> </a:t>
            </a:r>
            <a:endParaRPr lang="en-US">
              <a:solidFill>
                <a:srgbClr val="000000"/>
              </a:solidFill>
              <a:effectLst/>
              <a:highlight>
                <a:srgbClr val="FFFFFF"/>
              </a:highlight>
              <a:latin typeface="Segoe UI Variable Text" pitchFamily="2"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Use Azure AI Search via SDKs, AI Studio, Copilot studio, or OSS frameworks – wherever you need to get your RAG up and running.</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SDK for </a:t>
            </a:r>
            <a:r>
              <a:rPr lang="en-US" sz="1200" b="0" i="0" u="sng" strike="noStrike">
                <a:solidFill>
                  <a:srgbClr val="467886"/>
                </a:solidFill>
                <a:effectLst/>
                <a:highlight>
                  <a:srgbClr val="FFFFFF"/>
                </a:highlight>
                <a:latin typeface="WordVisi_MSFontService"/>
                <a:hlinkClick r:id="rId4"/>
              </a:rPr>
              <a:t>JavaScript</a:t>
            </a:r>
            <a:r>
              <a:rPr lang="en-US" sz="1200" b="0" i="0">
                <a:solidFill>
                  <a:srgbClr val="000000"/>
                </a:solidFill>
                <a:effectLst/>
                <a:highlight>
                  <a:srgbClr val="FFFFFF"/>
                </a:highlight>
                <a:latin typeface="WordVisi_MSFontService"/>
              </a:rPr>
              <a:t> (with support for NodeJS and Typescript), Python, .NET, Java</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Accessible through OSS frameworks </a:t>
            </a:r>
            <a:r>
              <a:rPr lang="en-US" sz="1200" b="0" i="0" err="1">
                <a:solidFill>
                  <a:srgbClr val="000000"/>
                </a:solidFill>
                <a:effectLst/>
                <a:highlight>
                  <a:srgbClr val="FFFFFF"/>
                </a:highlight>
                <a:latin typeface="WordVisi_MSFontService"/>
              </a:rPr>
              <a:t>Langchain</a:t>
            </a:r>
            <a:r>
              <a:rPr lang="en-US" sz="1200" b="0" i="0">
                <a:solidFill>
                  <a:srgbClr val="000000"/>
                </a:solidFill>
                <a:effectLst/>
                <a:highlight>
                  <a:srgbClr val="FFFFFF"/>
                </a:highlight>
                <a:latin typeface="WordVisi_MSFontService"/>
              </a:rPr>
              <a:t>, Semantic kernel and </a:t>
            </a:r>
            <a:r>
              <a:rPr lang="en-US" sz="1200" b="0" i="0" err="1">
                <a:solidFill>
                  <a:srgbClr val="000000"/>
                </a:solidFill>
                <a:effectLst/>
                <a:highlight>
                  <a:srgbClr val="FFFFFF"/>
                </a:highlight>
                <a:latin typeface="WordVisi_MSFontService"/>
              </a:rPr>
              <a:t>Llamaindex</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Code samples and repos to get up and running quickly</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r>
              <a:rPr lang="en-US" sz="1200" b="0" i="0">
                <a:solidFill>
                  <a:srgbClr val="000000"/>
                </a:solidFill>
                <a:effectLst/>
                <a:highlight>
                  <a:srgbClr val="FFFFFF"/>
                </a:highlight>
                <a:latin typeface="WordVisiPilcrow_MSFontService"/>
              </a:rPr>
              <a:t> </a:t>
            </a:r>
            <a:endParaRPr lang="en-US">
              <a:solidFill>
                <a:srgbClr val="000000"/>
              </a:solidFill>
              <a:effectLst/>
              <a:highlight>
                <a:srgbClr val="FFFFFF"/>
              </a:highlight>
              <a:latin typeface="Segoe UI Variable Text" pitchFamily="2" charset="0"/>
            </a:endParaRPr>
          </a:p>
          <a:p>
            <a:pPr algn="l" rtl="0" fontAlgn="base"/>
            <a:r>
              <a:rPr lang="en-US" sz="1200" b="0" i="1">
                <a:solidFill>
                  <a:srgbClr val="000000"/>
                </a:solidFill>
                <a:effectLst/>
                <a:highlight>
                  <a:srgbClr val="FFFFFF"/>
                </a:highlight>
                <a:latin typeface="WordVisi_MSFontService"/>
              </a:rPr>
              <a:t>Run full-stack RAG</a:t>
            </a:r>
            <a:r>
              <a:rPr lang="en-US" sz="1200" b="0" i="0">
                <a:solidFill>
                  <a:srgbClr val="000000"/>
                </a:solidFill>
                <a:effectLst/>
                <a:highlight>
                  <a:srgbClr val="FFFFFF"/>
                </a:highlight>
                <a:latin typeface="WordVisi_MSFontService"/>
              </a:rPr>
              <a:t> with a native LLM integration with Azure OpenAI, or through Azure Machine Learning as a vector store: </a:t>
            </a:r>
            <a:r>
              <a:rPr lang="en-US" sz="1200" b="0" i="0">
                <a:solidFill>
                  <a:srgbClr val="000000"/>
                </a:solidFill>
                <a:effectLst/>
                <a:highlight>
                  <a:srgbClr val="FFFFFF"/>
                </a:highlight>
                <a:latin typeface="WordVisiPilcrow_MSFontService"/>
              </a:rPr>
              <a:t> </a:t>
            </a:r>
            <a:endParaRPr lang="en-US">
              <a:solidFill>
                <a:srgbClr val="000000"/>
              </a:solidFill>
              <a:effectLst/>
              <a:highlight>
                <a:srgbClr val="FFFFFF"/>
              </a:highlight>
              <a:latin typeface="Segoe UI Variable Text" pitchFamily="2"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native LLM integration for full-stack RAG solution out of the box</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Use Azure AI Search as a vector store for RAG within Azure Machine Learning</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endParaRPr lang="en-US"/>
          </a:p>
          <a:p>
            <a:endParaRPr lang="en-US"/>
          </a:p>
          <a:p>
            <a:endParaRPr lang="en-US"/>
          </a:p>
        </p:txBody>
      </p:sp>
      <p:sp>
        <p:nvSpPr>
          <p:cNvPr id="4" name="Slide Number Placeholder 3">
            <a:extLst>
              <a:ext uri="{FF2B5EF4-FFF2-40B4-BE49-F238E27FC236}">
                <a16:creationId xmlns:a16="http://schemas.microsoft.com/office/drawing/2014/main" id="{75C88DD7-5B56-D023-78C7-FBCE8781D4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06791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DCB4D-6FE4-D506-0054-F4D88392E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A1D27-CF77-18DD-8CA5-350058B163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1E17A54-ECD2-1BB1-9C73-E1D6C9CB0A6A}"/>
              </a:ext>
            </a:extLst>
          </p:cNvPr>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u="none" strike="noStrike" kern="0" cap="none" spc="0" normalizeH="0" baseline="0" noProof="0">
                <a:ln>
                  <a:noFill/>
                </a:ln>
                <a:solidFill>
                  <a:srgbClr val="000000"/>
                </a:solidFill>
                <a:effectLst/>
                <a:uLnTx/>
                <a:uFillTx/>
                <a:latin typeface="Segoe UI Variable Text" pitchFamily="2" charset="0"/>
                <a:ea typeface="+mn-ea"/>
                <a:cs typeface="Segoe UI" pitchFamily="34" charset="0"/>
              </a:rPr>
              <a:t>Split text into passages </a:t>
            </a:r>
            <a:br>
              <a:rPr kumimoji="0" lang="en-US" sz="1200" u="none" strike="noStrike" kern="0" cap="none" spc="0" normalizeH="0" baseline="0" noProof="0">
                <a:ln>
                  <a:noFill/>
                </a:ln>
                <a:solidFill>
                  <a:srgbClr val="000000"/>
                </a:solidFill>
                <a:effectLst/>
                <a:uLnTx/>
                <a:uFillTx/>
                <a:latin typeface="Segoe UI Variable Text" pitchFamily="2" charset="0"/>
                <a:ea typeface="+mn-ea"/>
                <a:cs typeface="Segoe UI" pitchFamily="34" charset="0"/>
              </a:rPr>
            </a:br>
            <a:r>
              <a:rPr kumimoji="0" lang="en-US" sz="1200" u="none" strike="noStrike" kern="0" cap="none" spc="0" normalizeH="0" baseline="0" noProof="0">
                <a:ln>
                  <a:noFill/>
                </a:ln>
                <a:solidFill>
                  <a:srgbClr val="000000"/>
                </a:solidFill>
                <a:effectLst/>
                <a:uLnTx/>
                <a:uFillTx/>
                <a:latin typeface="Segoe UI Variable Text" pitchFamily="2" charset="0"/>
                <a:ea typeface="+mn-ea"/>
                <a:cs typeface="Segoe UI" pitchFamily="34" charset="0"/>
              </a:rPr>
              <a:t>(for text portions):</a:t>
            </a:r>
          </a:p>
          <a:p>
            <a:pPr marR="0" lvl="0" algn="l" defTabSz="932472" rtl="0" eaLnBrk="1" fontAlgn="base" latinLnBrk="0" hangingPunct="1">
              <a:lnSpc>
                <a:spcPct val="100000"/>
              </a:lnSpc>
              <a:spcBef>
                <a:spcPct val="0"/>
              </a:spcBef>
              <a:spcAft>
                <a:spcPts val="600"/>
              </a:spcAft>
              <a:buClrTx/>
              <a:buSzTx/>
              <a:tabLst/>
              <a:defRPr/>
            </a:pPr>
            <a:r>
              <a:rPr lang="en-US" sz="1200" kern="0">
                <a:solidFill>
                  <a:srgbClr val="000000"/>
                </a:solidFill>
                <a:latin typeface="Segoe UI Variable Text" pitchFamily="2" charset="0"/>
                <a:cs typeface="Segoe UI" pitchFamily="34" charset="0"/>
              </a:rPr>
              <a:t>-Fixed-size chunking (https://learn.microsoft.com/en-us/azure/search/cognitive-search-skill-textsplit) </a:t>
            </a:r>
          </a:p>
          <a:p>
            <a:pPr marR="0" lvl="0" algn="l" defTabSz="932472" rtl="0" eaLnBrk="1" fontAlgn="base" latinLnBrk="0" hangingPunct="1">
              <a:lnSpc>
                <a:spcPct val="100000"/>
              </a:lnSpc>
              <a:spcBef>
                <a:spcPct val="0"/>
              </a:spcBef>
              <a:spcAft>
                <a:spcPts val="600"/>
              </a:spcAft>
              <a:buClrTx/>
              <a:buSzTx/>
              <a:tabLst/>
              <a:defRPr/>
            </a:pPr>
            <a:r>
              <a:rPr lang="en-US" sz="1200" kern="0">
                <a:solidFill>
                  <a:srgbClr val="000000"/>
                </a:solidFill>
                <a:latin typeface="Segoe UI Variable Text" pitchFamily="2" charset="0"/>
                <a:cs typeface="Segoe UI" pitchFamily="34" charset="0"/>
              </a:rPr>
              <a:t>-Document layout output chunking (https://aka.ms/DocumentIntelligenceLayout-skill)</a:t>
            </a:r>
            <a:endParaRPr kumimoji="0" lang="en-US" sz="1200" u="none" strike="noStrike" kern="0" cap="none" spc="0" normalizeH="0" baseline="0" noProof="0">
              <a:ln>
                <a:noFill/>
              </a:ln>
              <a:solidFill>
                <a:srgbClr val="000000"/>
              </a:solidFill>
              <a:effectLst/>
              <a:uLnTx/>
              <a:uFillTx/>
              <a:latin typeface="Segoe UI Variable Text" pitchFamily="2" charset="0"/>
              <a:ea typeface="+mn-ea"/>
              <a:cs typeface="Segoe UI" pitchFamily="34" charset="0"/>
            </a:endParaRPr>
          </a:p>
          <a:p>
            <a:endParaRPr lang="en-US"/>
          </a:p>
          <a:p>
            <a:endParaRPr lang="en-US"/>
          </a:p>
        </p:txBody>
      </p:sp>
      <p:sp>
        <p:nvSpPr>
          <p:cNvPr id="4" name="Header Placeholder 3">
            <a:extLst>
              <a:ext uri="{FF2B5EF4-FFF2-40B4-BE49-F238E27FC236}">
                <a16:creationId xmlns:a16="http://schemas.microsoft.com/office/drawing/2014/main" id="{92E7BE7A-DD3F-2D14-D3B4-31F62B1A655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a:extLst>
              <a:ext uri="{FF2B5EF4-FFF2-40B4-BE49-F238E27FC236}">
                <a16:creationId xmlns:a16="http://schemas.microsoft.com/office/drawing/2014/main" id="{16364606-A769-1C3C-254E-9D7071DB632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B88BC-DF25-144F-26FE-DA32D557A3C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a:extLst>
              <a:ext uri="{FF2B5EF4-FFF2-40B4-BE49-F238E27FC236}">
                <a16:creationId xmlns:a16="http://schemas.microsoft.com/office/drawing/2014/main" id="{04DF4A82-1745-22C8-782F-7997630A884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2490399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Enrich/extract: layout parsing/chunking with document intelligence, AI skills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2812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4EC7C-F34C-DF01-646A-DA9DCEDF3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B3AAB9-EC51-D1F6-D4D5-9EB956B91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24328-9C4A-DF18-44F9-16620D5CD903}"/>
              </a:ext>
            </a:extLst>
          </p:cNvPr>
          <p:cNvSpPr>
            <a:spLocks noGrp="1"/>
          </p:cNvSpPr>
          <p:nvPr>
            <p:ph type="body" idx="1"/>
          </p:nvPr>
        </p:nvSpPr>
        <p:spPr/>
        <p:txBody>
          <a:bodyPr/>
          <a:lstStyle/>
          <a:p>
            <a:pPr lvl="1"/>
            <a:r>
              <a:rPr lang="en-US">
                <a:hlinkClick r:id="rId3"/>
              </a:rPr>
              <a:t>LangChain</a:t>
            </a:r>
            <a:r>
              <a:rPr lang="en-US"/>
              <a:t>: </a:t>
            </a:r>
            <a:r>
              <a:rPr lang="en-US">
                <a:hlinkClick r:id="rId4"/>
              </a:rPr>
              <a:t>Azure AI Search | 🦜️🔗 LangChain</a:t>
            </a:r>
            <a:endParaRPr lang="en-US"/>
          </a:p>
          <a:p>
            <a:pPr lvl="1"/>
            <a:r>
              <a:rPr lang="en-US">
                <a:hlinkClick r:id="rId5"/>
              </a:rPr>
              <a:t>LlamaIndex</a:t>
            </a:r>
            <a:r>
              <a:rPr lang="en-US"/>
              <a:t>: </a:t>
            </a:r>
            <a:r>
              <a:rPr lang="en-US">
                <a:hlinkClick r:id="rId6"/>
              </a:rPr>
              <a:t>Azure AI Search - LlamaIndex</a:t>
            </a:r>
            <a:endParaRPr lang="en-US"/>
          </a:p>
          <a:p>
            <a:pPr lvl="1"/>
            <a:r>
              <a:rPr lang="en-US">
                <a:hlinkClick r:id="rId7"/>
              </a:rPr>
              <a:t>Semantic Kernel</a:t>
            </a:r>
            <a:r>
              <a:rPr lang="en-US"/>
              <a:t>: </a:t>
            </a:r>
            <a:r>
              <a:rPr lang="en-US">
                <a:hlinkClick r:id="rId8"/>
              </a:rPr>
              <a:t>Semantic Kernel integration with Azure AI Search</a:t>
            </a:r>
            <a:endParaRPr lang="en-US"/>
          </a:p>
          <a:p>
            <a:pPr lvl="1"/>
            <a:r>
              <a:rPr lang="en-US"/>
              <a:t>Haystack </a:t>
            </a:r>
            <a:r>
              <a:rPr lang="en-US" baseline="30000"/>
              <a:t>coming </a:t>
            </a:r>
            <a:endParaRPr lang="en-US"/>
          </a:p>
          <a:p>
            <a:endParaRPr lang="en-US"/>
          </a:p>
          <a:p>
            <a:endParaRPr lang="en-US"/>
          </a:p>
        </p:txBody>
      </p:sp>
      <p:sp>
        <p:nvSpPr>
          <p:cNvPr id="4" name="Slide Number Placeholder 3">
            <a:extLst>
              <a:ext uri="{FF2B5EF4-FFF2-40B4-BE49-F238E27FC236}">
                <a16:creationId xmlns:a16="http://schemas.microsoft.com/office/drawing/2014/main" id="{25BECECA-1B7E-F74F-F2A3-3137ABAC927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07555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9301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2E8E5-B4D5-5B90-8A74-5D04CE410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5EAA7-47D7-D327-AFB2-600D14F4A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6C767A-951E-0221-9D94-8071E7DE9A98}"/>
              </a:ext>
            </a:extLst>
          </p:cNvPr>
          <p:cNvSpPr>
            <a:spLocks noGrp="1"/>
          </p:cNvSpPr>
          <p:nvPr>
            <p:ph type="body" idx="1"/>
          </p:nvPr>
        </p:nvSpPr>
        <p:spPr/>
        <p:txBody>
          <a:bodyPr/>
          <a:lstStyle/>
          <a:p>
            <a:pPr algn="l" rtl="0" fontAlgn="base">
              <a:buFont typeface="Arial" panose="020B0604020202020204" pitchFamily="34" charset="0"/>
              <a:buNone/>
            </a:pPr>
            <a:r>
              <a:rPr lang="en-US" sz="1800" b="0" i="0">
                <a:solidFill>
                  <a:srgbClr val="FFFFFF"/>
                </a:solidFill>
                <a:effectLst/>
                <a:highlight>
                  <a:srgbClr val="FFFFFF"/>
                </a:highlight>
                <a:latin typeface="Aptos" panose="020B0004020202020204" pitchFamily="34" charset="0"/>
              </a:rPr>
              <a:t>Enterprise-readiness is a critical component to ensure scalability and protect production ready applications.</a:t>
            </a:r>
          </a:p>
          <a:p>
            <a:pPr algn="l" rtl="0" fontAlgn="base">
              <a:buFont typeface="Arial" panose="020B0604020202020204" pitchFamily="34" charset="0"/>
              <a:buNone/>
            </a:pPr>
            <a:endParaRPr lang="en-US" sz="1800" b="0" i="0">
              <a:solidFill>
                <a:srgbClr val="FFFFFF"/>
              </a:solidFill>
              <a:effectLst/>
              <a:highlight>
                <a:srgbClr val="FFFFFF"/>
              </a:highlight>
              <a:latin typeface="Aptos" panose="020B0004020202020204" pitchFamily="34" charset="0"/>
            </a:endParaRPr>
          </a:p>
          <a:p>
            <a:pPr algn="l" rtl="0" fontAlgn="base">
              <a:buFont typeface="Arial" panose="020B0604020202020204" pitchFamily="34" charset="0"/>
              <a:buNone/>
            </a:pPr>
            <a:r>
              <a:rPr lang="en-US" sz="2800" b="0" i="0">
                <a:solidFill>
                  <a:srgbClr val="000000"/>
                </a:solidFill>
                <a:effectLst/>
                <a:highlight>
                  <a:srgbClr val="FFFFFF"/>
                </a:highlight>
                <a:latin typeface="Aptos" panose="020B0004020202020204" pitchFamily="34" charset="0"/>
              </a:rPr>
              <a:t>Focus on exponential growth using an enterprise-ready vector database and platform with built-in security, compliance and responsible AI practices. </a:t>
            </a:r>
          </a:p>
          <a:p>
            <a:pPr algn="l" rtl="0" fontAlgn="base">
              <a:buFont typeface="Arial" panose="020B0604020202020204" pitchFamily="34" charset="0"/>
              <a:buNone/>
            </a:pPr>
            <a:endParaRPr lang="en-US" sz="1800" b="0" i="0">
              <a:solidFill>
                <a:srgbClr val="FFFFFF"/>
              </a:solidFill>
              <a:effectLst/>
              <a:highlight>
                <a:srgbClr val="FFFFFF"/>
              </a:highlight>
              <a:latin typeface="Aptos" panose="020B0004020202020204" pitchFamily="34" charset="0"/>
            </a:endParaRPr>
          </a:p>
          <a:p>
            <a:pPr marL="285750" indent="-285750"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Network security &amp; isolation: Build on one of the largest interconnected networks in the world and protect your service network from public access with your own private virtual network or IP firewall rules.</a:t>
            </a:r>
            <a:r>
              <a:rPr lang="en-US" sz="1800" b="0" i="0">
                <a:solidFill>
                  <a:srgbClr val="000000"/>
                </a:solidFill>
                <a:effectLst/>
                <a:highlight>
                  <a:srgbClr val="FFFFFF"/>
                </a:highlight>
                <a:latin typeface="Aptos" panose="020B0004020202020204" pitchFamily="34" charset="0"/>
              </a:rPr>
              <a:t> </a:t>
            </a:r>
          </a:p>
          <a:p>
            <a:pPr marL="285750" indent="-285750"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Identity Authentication: Secure service access and connections between services using built-in RBAC and managed identities</a:t>
            </a:r>
            <a:r>
              <a:rPr lang="en-US" sz="1800" b="0" i="0">
                <a:solidFill>
                  <a:srgbClr val="000000"/>
                </a:solidFill>
                <a:effectLst/>
                <a:highlight>
                  <a:srgbClr val="FFFFFF"/>
                </a:highlight>
                <a:latin typeface="Aptos" panose="020B0004020202020204" pitchFamily="34" charset="0"/>
              </a:rPr>
              <a:t> </a:t>
            </a:r>
          </a:p>
          <a:p>
            <a:pPr marL="285750" indent="-285750"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Data privacy: You own your data, and it will always remain in your control. It is never used to train models, it’s protected by privacy laws such as GDPR and ISO/IEC 27018, and you decide where it resides.</a:t>
            </a:r>
            <a:r>
              <a:rPr lang="en-US" sz="1800" b="0" i="0">
                <a:solidFill>
                  <a:srgbClr val="000000"/>
                </a:solidFill>
                <a:effectLst/>
                <a:highlight>
                  <a:srgbClr val="FFFFFF"/>
                </a:highlight>
                <a:latin typeface="Aptos" panose="020B0004020202020204" pitchFamily="34" charset="0"/>
              </a:rPr>
              <a:t> </a:t>
            </a:r>
          </a:p>
          <a:p>
            <a:pPr marL="285750" indent="-285750"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Data protection: Protect your data at rest, in transit and in use with advanced encryption built in, and the option to supplement with customer-managed keys (CMK)</a:t>
            </a:r>
            <a:r>
              <a:rPr lang="en-US" sz="1800" b="0" i="0">
                <a:solidFill>
                  <a:srgbClr val="000000"/>
                </a:solidFill>
                <a:effectLst/>
                <a:highlight>
                  <a:srgbClr val="FFFFFF"/>
                </a:highlight>
                <a:latin typeface="Aptos" panose="020B0004020202020204" pitchFamily="34" charset="0"/>
              </a:rPr>
              <a:t> </a:t>
            </a:r>
          </a:p>
          <a:p>
            <a:pPr marL="285750" indent="-285750"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Compliance: Streamline compliance with over 100 global offerings, the most comprehensive compliance coverage of any cloud service provider, spanning healthcare, government, IT, and financial services</a:t>
            </a:r>
            <a:r>
              <a:rPr lang="en-US" sz="1800" b="0" i="0">
                <a:solidFill>
                  <a:srgbClr val="000000"/>
                </a:solidFill>
                <a:effectLst/>
                <a:highlight>
                  <a:srgbClr val="FFFFFF"/>
                </a:highlight>
                <a:latin typeface="Aptos" panose="020B0004020202020204" pitchFamily="34" charset="0"/>
              </a:rPr>
              <a:t> </a:t>
            </a:r>
          </a:p>
          <a:p>
            <a:pPr marL="285750" marR="0" lvl="0" indent="-285750" algn="l" defTabSz="914367" rtl="0" eaLnBrk="1" fontAlgn="base" latinLnBrk="0" hangingPunct="1">
              <a:lnSpc>
                <a:spcPct val="90000"/>
              </a:lnSpc>
              <a:spcBef>
                <a:spcPts val="0"/>
              </a:spcBef>
              <a:spcAft>
                <a:spcPts val="333"/>
              </a:spcAft>
              <a:buClrTx/>
              <a:buSzTx/>
              <a:buFont typeface="Arial" panose="020B0604020202020204" pitchFamily="34" charset="0"/>
              <a:buChar char="•"/>
              <a:tabLst/>
              <a:defRPr/>
            </a:pPr>
            <a:r>
              <a:rPr lang="en-US" sz="1800" b="0" i="0">
                <a:solidFill>
                  <a:srgbClr val="FFFFFF"/>
                </a:solidFill>
                <a:effectLst/>
                <a:highlight>
                  <a:srgbClr val="FFFFFF"/>
                </a:highlight>
                <a:latin typeface="Aptos" panose="020B0004020202020204" pitchFamily="34" charset="0"/>
              </a:rPr>
              <a:t>Responsible AI:</a:t>
            </a:r>
            <a:r>
              <a:rPr lang="en-US" sz="1800" b="0" i="0">
                <a:solidFill>
                  <a:srgbClr val="000000"/>
                </a:solidFill>
                <a:effectLst/>
                <a:highlight>
                  <a:srgbClr val="FFFFFF"/>
                </a:highlight>
                <a:latin typeface="Aptos" panose="020B0004020202020204" pitchFamily="34" charset="0"/>
              </a:rPr>
              <a:t> </a:t>
            </a:r>
            <a:r>
              <a:rPr lang="en-US" sz="1800">
                <a:effectLst/>
                <a:latin typeface="Segoe UI" panose="020B0502040204020203" pitchFamily="34" charset="0"/>
              </a:rPr>
              <a:t>Integrated RAI guidelines into every new Non GenAI and GenAI feature</a:t>
            </a:r>
            <a:endParaRPr lang="en-US" sz="1800" b="0" i="0">
              <a:solidFill>
                <a:srgbClr val="000000"/>
              </a:solidFill>
              <a:effectLst/>
              <a:highlight>
                <a:srgbClr val="FFFFFF"/>
              </a:highlight>
              <a:latin typeface="Aptos" panose="020B0004020202020204" pitchFamily="34" charset="0"/>
            </a:endParaRPr>
          </a:p>
          <a:p>
            <a:pPr marL="285750" indent="-285750"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Build AI apps responsibly with built-in tools like Azure AI Content Safety for content moderation and the responsible AI dashboard in Azure Machine Learning platform.</a:t>
            </a:r>
            <a:endParaRPr lang="en-US" sz="1800" b="0" i="0">
              <a:solidFill>
                <a:srgbClr val="000000"/>
              </a:solidFill>
              <a:effectLst/>
              <a:highlight>
                <a:srgbClr val="FFFFFF"/>
              </a:highlight>
              <a:latin typeface="Aptos" panose="020B0004020202020204" pitchFamily="34" charset="0"/>
            </a:endParaRPr>
          </a:p>
          <a:p>
            <a:endParaRPr lang="en-US"/>
          </a:p>
        </p:txBody>
      </p:sp>
      <p:sp>
        <p:nvSpPr>
          <p:cNvPr id="4" name="Slide Number Placeholder 3">
            <a:extLst>
              <a:ext uri="{FF2B5EF4-FFF2-40B4-BE49-F238E27FC236}">
                <a16:creationId xmlns:a16="http://schemas.microsoft.com/office/drawing/2014/main" id="{BAF94627-0493-28A4-B40B-4CD9DB27F58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E0D09-D30A-40CF-BEA9-771DFCB7639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89806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9608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Learn more about metrics explorer by completing this </a:t>
            </a:r>
            <a:r>
              <a:rPr lang="en-US" sz="900">
                <a:hlinkClick r:id="rId3">
                  <a:extLst>
                    <a:ext uri="{A12FA001-AC4F-418D-AE19-62706E023703}">
                      <ahyp:hlinkClr xmlns:ahyp="http://schemas.microsoft.com/office/drawing/2018/hyperlinkcolor" val="tx"/>
                    </a:ext>
                  </a:extLst>
                </a:hlinkClick>
              </a:rPr>
              <a:t>tutorial on creating a metrics chart</a:t>
            </a:r>
            <a:r>
              <a:rPr lang="en-US" sz="900"/>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pPr/>
              <a:t>5/17/2025 11:46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046192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highlight>
                  <a:srgbClr val="FFFFFF"/>
                </a:highlight>
                <a:cs typeface="Segoe Sans Text" pitchFamily="2" charset="0"/>
              </a:rPr>
              <a:t>Azure AI provides robust tools to help you systematically assess and improve your generative AI app before deploying to production. </a:t>
            </a:r>
          </a:p>
          <a:p>
            <a:pPr algn="l"/>
            <a:endParaRPr lang="en-US" b="0" i="0">
              <a:solidFill>
                <a:srgbClr val="333333"/>
              </a:solidFill>
              <a:effectLst/>
              <a:highlight>
                <a:srgbClr val="FFFFFF"/>
              </a:highlight>
              <a:cs typeface="Segoe Sans Text" pitchFamily="2" charset="0"/>
            </a:endParaRPr>
          </a:p>
          <a:p>
            <a:pPr algn="l"/>
            <a:r>
              <a:rPr lang="en-US" b="0" i="0">
                <a:solidFill>
                  <a:srgbClr val="333333"/>
                </a:solidFill>
                <a:effectLst/>
                <a:highlight>
                  <a:srgbClr val="FFFFFF"/>
                </a:highlight>
                <a:cs typeface="Segoe Sans Text" pitchFamily="2" charset="0"/>
              </a:rPr>
              <a:t>We support pre-built metrics for quality such as </a:t>
            </a:r>
            <a:r>
              <a:rPr lang="en-US" b="0" i="0" err="1">
                <a:solidFill>
                  <a:srgbClr val="333333"/>
                </a:solidFill>
                <a:effectLst/>
                <a:highlight>
                  <a:srgbClr val="FFFFFF"/>
                </a:highlight>
                <a:cs typeface="Segoe Sans Text" pitchFamily="2" charset="0"/>
              </a:rPr>
              <a:t>groundedness</a:t>
            </a:r>
            <a:r>
              <a:rPr lang="en-US" b="0" i="0">
                <a:solidFill>
                  <a:srgbClr val="333333"/>
                </a:solidFill>
                <a:effectLst/>
                <a:highlight>
                  <a:srgbClr val="FFFFFF"/>
                </a:highlight>
                <a:cs typeface="Segoe Sans Text" pitchFamily="2" charset="0"/>
              </a:rPr>
              <a:t>, relevance, and fluency. And now we also support pre-built metrics for Risk and Safety, so you can measure how susceptible your app is to generating problematic content, such as hateful or violent content, as well as how susceptible it is to direct jailbreak attacks.</a:t>
            </a:r>
          </a:p>
          <a:p>
            <a:pPr algn="l"/>
            <a:endParaRPr lang="en-US" b="0" i="0">
              <a:solidFill>
                <a:srgbClr val="333333"/>
              </a:solidFill>
              <a:effectLst/>
              <a:highlight>
                <a:srgbClr val="FFFFFF"/>
              </a:highlight>
              <a:cs typeface="Segoe Sans Text" pitchFamily="2" charset="0"/>
            </a:endParaRPr>
          </a:p>
          <a:p>
            <a:pPr algn="l"/>
            <a:r>
              <a:rPr lang="en-US" b="0" i="0">
                <a:solidFill>
                  <a:srgbClr val="333333"/>
                </a:solidFill>
                <a:effectLst/>
                <a:highlight>
                  <a:srgbClr val="FFFFFF"/>
                </a:highlight>
                <a:cs typeface="Segoe Sans Text" pitchFamily="2" charset="0"/>
              </a:rPr>
              <a:t>We’re also making it easier for customers to define their own custom metrics to run more tailored evaluations for their use case.</a:t>
            </a:r>
          </a:p>
          <a:p>
            <a:pPr algn="l"/>
            <a:endParaRPr lang="en-US" b="0" i="0">
              <a:solidFill>
                <a:srgbClr val="333333"/>
              </a:solidFill>
              <a:effectLst/>
              <a:highlight>
                <a:srgbClr val="FFFFFF"/>
              </a:highlight>
              <a:cs typeface="Segoe Sans Text" pitchFamily="2" charset="0"/>
            </a:endParaRPr>
          </a:p>
          <a:p>
            <a:pPr algn="l"/>
            <a:r>
              <a:rPr lang="en-US" b="0" i="0">
                <a:solidFill>
                  <a:srgbClr val="161616"/>
                </a:solidFill>
                <a:effectLst/>
                <a:highlight>
                  <a:srgbClr val="FFFFFF"/>
                </a:highlight>
                <a:cs typeface="Segoe Sans Text" pitchFamily="2" charset="0"/>
              </a:rPr>
              <a:t>In the context of generative AI, traditional ML metrics are useful when we want to quantify the accuracy of generated outputs compared to expected answers. For instance, in tasks such as classification or short-form question-answering, where there's typically one correct or expected answer, F1 scores can be used to measure the precision and recall of generated outputs against the expected answers.</a:t>
            </a:r>
          </a:p>
          <a:p>
            <a:pPr algn="l"/>
            <a:endParaRPr lang="en-US" b="0" i="0">
              <a:solidFill>
                <a:srgbClr val="161616"/>
              </a:solidFill>
              <a:effectLst/>
              <a:highlight>
                <a:srgbClr val="FFFFFF"/>
              </a:highlight>
              <a:cs typeface="Segoe Sans Text" pitchFamily="2" charset="0"/>
            </a:endParaRPr>
          </a:p>
          <a:p>
            <a:pPr algn="l"/>
            <a:r>
              <a:rPr lang="en-US" b="0" i="0">
                <a:solidFill>
                  <a:srgbClr val="161616"/>
                </a:solidFill>
                <a:effectLst/>
                <a:highlight>
                  <a:srgbClr val="FFFFFF"/>
                </a:highlight>
                <a:cs typeface="Segoe Sans Text" pitchFamily="2" charset="0"/>
              </a:rPr>
              <a:t>AI-assisted evaluations can be beneficial in scenarios where ground truth and expected answers aren’t available, such as open-ended question answering or creative writing, where single correct answers don‘t exist. </a:t>
            </a:r>
            <a:endParaRPr lang="en-US" b="0" i="0">
              <a:solidFill>
                <a:srgbClr val="333333"/>
              </a:solidFill>
              <a:effectLst/>
              <a:highlight>
                <a:srgbClr val="FFFFFF"/>
              </a:highlight>
              <a:cs typeface="Segoe Sans Text" pitchFamily="2" charset="0"/>
            </a:endParaRPr>
          </a:p>
          <a:p>
            <a:pPr algn="l"/>
            <a:endParaRPr lang="en-US" b="0" i="0">
              <a:solidFill>
                <a:srgbClr val="333333"/>
              </a:solidFill>
              <a:effectLst/>
              <a:highlight>
                <a:srgbClr val="FFFFFF"/>
              </a:highligh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4011050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414063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https://www.youtube.com/live/08wtL1eB15g?feature=shared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31733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25615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2695B-7529-93BF-640A-ED6F061292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78B2B8-9903-68F6-C7E2-DF7747BA4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0E3B37-2A5A-FF1A-7D14-7DBBA048B4F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06F1895-5D64-D1BB-4D80-08A19D65A65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a:extLst>
              <a:ext uri="{FF2B5EF4-FFF2-40B4-BE49-F238E27FC236}">
                <a16:creationId xmlns:a16="http://schemas.microsoft.com/office/drawing/2014/main" id="{28515867-ECD9-2D01-211F-17DC31DD19F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9F830C-1F6D-72FA-594B-F84F5C8338F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a:extLst>
              <a:ext uri="{FF2B5EF4-FFF2-40B4-BE49-F238E27FC236}">
                <a16:creationId xmlns:a16="http://schemas.microsoft.com/office/drawing/2014/main" id="{66EC9463-E033-0E8A-7CAD-8FE287C6D74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911334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FD11D-0B41-D6DA-7EFD-A2192EA68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E15E2-A289-FBA6-9310-A0E572A4A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07C9E5-9D02-2592-09E5-D29AFECEEFE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6701F4F-8718-1BF1-D257-7E691E73905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a:extLst>
              <a:ext uri="{FF2B5EF4-FFF2-40B4-BE49-F238E27FC236}">
                <a16:creationId xmlns:a16="http://schemas.microsoft.com/office/drawing/2014/main" id="{C53AE5A3-4913-A6C5-BEBD-9D01126BB27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541F298-FCF2-A18C-6365-8F49C6FADB9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a:extLst>
              <a:ext uri="{FF2B5EF4-FFF2-40B4-BE49-F238E27FC236}">
                <a16:creationId xmlns:a16="http://schemas.microsoft.com/office/drawing/2014/main" id="{F8209949-022D-91F5-CE39-A8973547FD6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2885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7365E-B86C-9297-5ACA-DF9C0D515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255F5-347A-40E8-07CF-CC0BABA93E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7E397-5F49-EE5D-B4A1-CF9AE004DF7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D643D30-CE98-BCF2-367E-F9A28A97892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5" name="Footer Placeholder 4">
            <a:extLst>
              <a:ext uri="{FF2B5EF4-FFF2-40B4-BE49-F238E27FC236}">
                <a16:creationId xmlns:a16="http://schemas.microsoft.com/office/drawing/2014/main" id="{068589D1-3A92-9DB4-0D11-FE204C99A4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Text"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83FE51-1685-3D9F-6668-0D7EAE1F79C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11:46 AM</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
        <p:nvSpPr>
          <p:cNvPr id="7" name="Slide Number Placeholder 6">
            <a:extLst>
              <a:ext uri="{FF2B5EF4-FFF2-40B4-BE49-F238E27FC236}">
                <a16:creationId xmlns:a16="http://schemas.microsoft.com/office/drawing/2014/main" id="{627FA268-B4F6-DA45-2A11-35EB5EE35BA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Variable Text" pitchFamily="2" charset="0"/>
              <a:ea typeface="+mn-ea"/>
              <a:cs typeface="+mn-cs"/>
            </a:endParaRPr>
          </a:p>
        </p:txBody>
      </p:sp>
    </p:spTree>
    <p:extLst>
      <p:ext uri="{BB962C8B-B14F-4D97-AF65-F5344CB8AC3E}">
        <p14:creationId xmlns:p14="http://schemas.microsoft.com/office/powerpoint/2010/main" val="33686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00973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D09CF-39F1-2A3F-6D2D-DA16FF825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0881F-E497-6BFC-B7E5-EBEB27890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F40691-BD93-A4A4-E9F7-367349C1029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ACDD50-9D83-9EB1-59BB-BFFFA8BF670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58743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Blog post: https://techcommunity.microsoft.com/blog/azure-ai-services-blog/new-scale-options-in-azure-ai-search-change-your-pricing-tier-and-service-upgrad/4402617</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551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647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9AE79-F4C9-E50B-AEF6-670BC9FE8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33FDE3-79EB-333A-4400-C5CD81CA2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9E4B7-C5B6-6881-60F0-D76F146B190D}"/>
              </a:ext>
            </a:extLst>
          </p:cNvPr>
          <p:cNvSpPr>
            <a:spLocks noGrp="1"/>
          </p:cNvSpPr>
          <p:nvPr>
            <p:ph type="body" idx="1"/>
          </p:nvPr>
        </p:nvSpPr>
        <p:spPr/>
        <p:txBody>
          <a:bodyPr/>
          <a:lstStyle/>
          <a:p>
            <a:pPr>
              <a:buNone/>
            </a:pPr>
            <a:endParaRPr lang="en-US"/>
          </a:p>
        </p:txBody>
      </p:sp>
      <p:sp>
        <p:nvSpPr>
          <p:cNvPr id="4" name="Slide Number Placeholder 3">
            <a:extLst>
              <a:ext uri="{FF2B5EF4-FFF2-40B4-BE49-F238E27FC236}">
                <a16:creationId xmlns:a16="http://schemas.microsoft.com/office/drawing/2014/main" id="{11139F07-6B02-4596-25DC-1766370894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853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F3A2F-6E65-EC06-A834-FBF5681C0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B8A79D-295D-9660-C699-43B019D98B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C0E7DD-0ADC-1472-54EB-F0D95C65EF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5366AF-A3B3-94DB-F23B-17DA98E8748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BBE0D09-D30A-40CF-BEA9-771DFCB7639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48797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DFE7F-563F-3FD0-DAEA-4425E6D6C5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D3FD4-BC43-2F54-BE97-55BA0CB28B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93557-3996-373F-9DC8-7D29293497CF}"/>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A4BC10D5-1581-BF38-ED62-168B9EFD21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7540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8D904-91E3-F759-B2A0-396FA8F1F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36BA7-9219-4E92-F280-5F0FE44E13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82CBB8-16B0-30B0-17BA-8AB25A6DA2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E51889-870D-DCBF-953F-05E2807737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6170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4.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296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3342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72768610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9622169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7289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70183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2764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693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1393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6157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28082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screen">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9816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90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35060200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rPr>
              <a:t>ELT layout</a:t>
            </a:r>
          </a:p>
        </p:txBody>
      </p:sp>
    </p:spTree>
    <p:extLst>
      <p:ext uri="{BB962C8B-B14F-4D97-AF65-F5344CB8AC3E}">
        <p14:creationId xmlns:p14="http://schemas.microsoft.com/office/powerpoint/2010/main" val="2393213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5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rPr>
              <a:t>ELT layout</a:t>
            </a:r>
          </a:p>
        </p:txBody>
      </p:sp>
    </p:spTree>
    <p:extLst>
      <p:ext uri="{BB962C8B-B14F-4D97-AF65-F5344CB8AC3E}">
        <p14:creationId xmlns:p14="http://schemas.microsoft.com/office/powerpoint/2010/main" val="2489684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8584938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945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337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80109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9061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516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969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420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040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85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91351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9012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47240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76468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31561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6879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18559812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4507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011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80110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6002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6748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650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29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376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2977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21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26281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2793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4804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6399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Segoe UI Variable Text Semibold" pitchFamily="2" charset="0"/>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8172863"/>
      </p:ext>
    </p:extLst>
  </p:cSld>
  <p:clrMapOvr>
    <a:masterClrMapping/>
  </p:clrMapOvr>
  <p:transition>
    <p:fade/>
  </p:transition>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Segoe UI Variable Text Semibold" pitchFamily="2" charset="0"/>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Variable Text" pitchFamily="2"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8929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Segoe UI Variable Text Semibold" pitchFamily="2" charset="0"/>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Segoe UI Variable Text" pitchFamily="2" charset="0"/>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5183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Segoe UI Variable Text Semibold" pitchFamily="2" charset="0"/>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Segoe UI Variable Text" pitchFamily="2" charset="0"/>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199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Segoe UI Variable Text Semibold" pitchFamily="2" charset="0"/>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Variable Text" pitchFamily="2" charset="0"/>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MS logo white - EMF" descr="Microsoft logo white text version">
            <a:extLst>
              <a:ext uri="{FF2B5EF4-FFF2-40B4-BE49-F238E27FC236}">
                <a16:creationId xmlns:a16="http://schemas.microsoft.com/office/drawing/2014/main" id="{ED66A9B3-979E-1AD8-5969-FD9EFA57661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83945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Segoe UI Variable Text Semibold" pitchFamily="2" charset="0"/>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Variable Text" pitchFamily="2" charset="0"/>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62793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Segoe UI Variable Text Semibold" pitchFamily="2" charset="0"/>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Variable Text" pitchFamily="2"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582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Segoe UI Variable Text Semibold" pitchFamily="2" charset="0"/>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Variable Text" pitchFamily="2"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2106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Segoe UI Variable Text Semibold" pitchFamily="2" charset="0"/>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Segoe UI Variable Text" pitchFamily="2"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9636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lvl1pPr>
              <a:defRPr/>
            </a:lvl1p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Segoe UI Variable Text Semibold" pitchFamily="2" charset="0"/>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Segoe UI Variable Text Semibold" pitchFamily="2" charset="0"/>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Segoe UI Variable Text Semibold" pitchFamily="2" charset="0"/>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Segoe UI Variable Text Semibold" pitchFamily="2"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464315646"/>
      </p:ext>
    </p:extLst>
  </p:cSld>
  <p:clrMapOvr>
    <a:masterClrMapping/>
  </p:clrMapOvr>
  <p:transition>
    <p:fade/>
  </p:transition>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Variable Text" pitchFamily="2" charset="0"/>
              </a:rPr>
              <a:t>ELT layout</a:t>
            </a:r>
          </a:p>
        </p:txBody>
      </p:sp>
    </p:spTree>
    <p:extLst>
      <p:ext uri="{BB962C8B-B14F-4D97-AF65-F5344CB8AC3E}">
        <p14:creationId xmlns:p14="http://schemas.microsoft.com/office/powerpoint/2010/main" val="3757237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7818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Variable Text" pitchFamily="2" charset="0"/>
              </a:rPr>
              <a:t>ELT layout</a:t>
            </a:r>
          </a:p>
        </p:txBody>
      </p:sp>
    </p:spTree>
    <p:extLst>
      <p:ext uri="{BB962C8B-B14F-4D97-AF65-F5344CB8AC3E}">
        <p14:creationId xmlns:p14="http://schemas.microsoft.com/office/powerpoint/2010/main" val="2399808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Variable Text" pitchFamily="2"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Variable Text" pitchFamily="2"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18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Segoe UI Variable Text Semibold" pitchFamily="2" charset="0"/>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Segoe UI Variable Text Semibold" pitchFamily="2"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372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Only Dark">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63693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nk Dark">
    <p:bg>
      <p:bgPr>
        <a:solidFill>
          <a:srgbClr val="091F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5414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Feature Slides - 1">
    <p:bg>
      <p:bgPr>
        <a:solidFill>
          <a:srgbClr val="091F2C"/>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B7F4967D-4445-F1D2-8EFE-83EA87EF8468}"/>
              </a:ext>
            </a:extLst>
          </p:cNvPr>
          <p:cNvSpPr>
            <a:spLocks noGrp="1"/>
          </p:cNvSpPr>
          <p:nvPr>
            <p:ph type="title" hasCustomPrompt="1"/>
          </p:nvPr>
        </p:nvSpPr>
        <p:spPr>
          <a:xfrm>
            <a:off x="588262" y="844118"/>
            <a:ext cx="5363275" cy="1107996"/>
          </a:xfrm>
        </p:spPr>
        <p:txBody>
          <a:bodyPr anchor="t"/>
          <a:lstStyle>
            <a:lvl1pPr>
              <a:defRPr>
                <a:solidFill>
                  <a:schemeClr val="tx1"/>
                </a:solidFill>
                <a:latin typeface="Segoe UI Variable Text Semibold" pitchFamily="2" charset="0"/>
                <a:cs typeface="Segoe Sans Display Semibold" pitchFamily="2" charset="0"/>
              </a:defRPr>
            </a:lvl1pPr>
          </a:lstStyle>
          <a:p>
            <a:r>
              <a:rPr lang="en-US"/>
              <a:t>Click to edit Master </a:t>
            </a:r>
            <a:br>
              <a:rPr lang="en-US"/>
            </a:br>
            <a:r>
              <a:rPr lang="en-US"/>
              <a:t>title style</a:t>
            </a:r>
          </a:p>
        </p:txBody>
      </p:sp>
      <p:sp>
        <p:nvSpPr>
          <p:cNvPr id="28" name="Rectangle: Rounded Corners 87">
            <a:extLst>
              <a:ext uri="{FF2B5EF4-FFF2-40B4-BE49-F238E27FC236}">
                <a16:creationId xmlns:a16="http://schemas.microsoft.com/office/drawing/2014/main" id="{212EF98E-2DFA-1E50-057D-F1DFEB58A682}"/>
              </a:ext>
              <a:ext uri="{C183D7F6-B498-43B3-948B-1728B52AA6E4}">
                <adec:decorative xmlns:adec="http://schemas.microsoft.com/office/drawing/2017/decorative" val="1"/>
              </a:ext>
            </a:extLst>
          </p:cNvPr>
          <p:cNvSpPr/>
          <p:nvPr userDrawn="1"/>
        </p:nvSpPr>
        <p:spPr bwMode="auto">
          <a:xfrm>
            <a:off x="6242050" y="844118"/>
            <a:ext cx="5367339" cy="5166591"/>
          </a:xfrm>
          <a:prstGeom prst="roundRect">
            <a:avLst>
              <a:gd name="adj" fmla="val 339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34" name="Text Placeholder 33">
            <a:extLst>
              <a:ext uri="{FF2B5EF4-FFF2-40B4-BE49-F238E27FC236}">
                <a16:creationId xmlns:a16="http://schemas.microsoft.com/office/drawing/2014/main" id="{3866D330-2AE4-555E-7C09-9EB8EF2C0B44}"/>
              </a:ext>
            </a:extLst>
          </p:cNvPr>
          <p:cNvSpPr>
            <a:spLocks noGrp="1"/>
          </p:cNvSpPr>
          <p:nvPr>
            <p:ph type="body" sz="quarter" idx="14"/>
          </p:nvPr>
        </p:nvSpPr>
        <p:spPr>
          <a:xfrm>
            <a:off x="582610" y="2171699"/>
            <a:ext cx="5368927" cy="3839009"/>
          </a:xfrm>
        </p:spPr>
        <p:txBody>
          <a:bodyPr>
            <a:noAutofit/>
          </a:bodyPr>
          <a:lstStyle>
            <a:lvl1pPr>
              <a:buClr>
                <a:schemeClr val="tx1"/>
              </a:buClr>
              <a:buSzPct val="120000"/>
              <a:defRPr sz="1800"/>
            </a:lvl1pPr>
            <a:lvl2pPr>
              <a:buClr>
                <a:schemeClr val="tx1"/>
              </a:buClr>
              <a:buSzPct val="120000"/>
              <a:defRPr sz="1800"/>
            </a:lvl2pPr>
            <a:lvl3pPr>
              <a:buClr>
                <a:schemeClr val="tx1"/>
              </a:buClr>
              <a:buSzPct val="120000"/>
              <a:defRPr sz="1800"/>
            </a:lvl3pPr>
            <a:lvl4pPr>
              <a:buClr>
                <a:schemeClr val="tx1"/>
              </a:buClr>
              <a:buSzPct val="120000"/>
              <a:defRPr sz="1800"/>
            </a:lvl4pPr>
            <a:lvl5pPr>
              <a:buClr>
                <a:schemeClr val="tx1"/>
              </a:buClr>
              <a:buSzPct val="12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Picture Placeholder" descr="This photo is a 'placeholder' only. Drag or drop your photo here, or click and tap the center to insert a photo.">
            <a:extLst>
              <a:ext uri="{FF2B5EF4-FFF2-40B4-BE49-F238E27FC236}">
                <a16:creationId xmlns:a16="http://schemas.microsoft.com/office/drawing/2014/main" id="{22190139-BF94-A860-B52F-57A9792F6D14}"/>
              </a:ext>
            </a:extLst>
          </p:cNvPr>
          <p:cNvSpPr>
            <a:spLocks noGrp="1" noChangeAspect="1"/>
          </p:cNvSpPr>
          <p:nvPr>
            <p:ph type="pic" sz="quarter" idx="13" hasCustomPrompt="1"/>
          </p:nvPr>
        </p:nvSpPr>
        <p:spPr bwMode="ltGray">
          <a:xfrm>
            <a:off x="6387774" y="994372"/>
            <a:ext cx="5075890" cy="4866081"/>
          </a:xfrm>
          <a:prstGeom prst="roundRect">
            <a:avLst>
              <a:gd name="adj" fmla="val 3683"/>
            </a:avLst>
          </a:prstGeom>
          <a:gradFill>
            <a:gsLst>
              <a:gs pos="0">
                <a:schemeClr val="accent3"/>
              </a:gs>
              <a:gs pos="70000">
                <a:srgbClr val="C03BC4"/>
              </a:gs>
              <a:gs pos="100000">
                <a:srgbClr val="FF5C39"/>
              </a:gs>
              <a:gs pos="30000">
                <a:schemeClr val="accent1"/>
              </a:gs>
            </a:gsLst>
            <a:lin ang="18900000" scaled="1"/>
          </a:gradFill>
        </p:spPr>
        <p:txBody>
          <a:bodyPr lIns="0" tIns="0" rIns="0" bIns="1097280" anchor="ctr" anchorCtr="0">
            <a:noAutofit/>
          </a:bodyPr>
          <a:lstStyle>
            <a:lvl1pPr marL="0" indent="0" algn="ctr">
              <a:lnSpc>
                <a:spcPct val="100000"/>
              </a:lnSpc>
              <a:buNone/>
              <a:defRPr sz="900" b="1">
                <a:solidFill>
                  <a:schemeClr val="tx1"/>
                </a:solidFill>
                <a:latin typeface="Segoe UI Variable Text" pitchFamily="2" charset="0"/>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40" name="Text Placeholder 33">
            <a:extLst>
              <a:ext uri="{FF2B5EF4-FFF2-40B4-BE49-F238E27FC236}">
                <a16:creationId xmlns:a16="http://schemas.microsoft.com/office/drawing/2014/main" id="{7054EA32-A8CD-878D-30C0-D54227894641}"/>
              </a:ext>
            </a:extLst>
          </p:cNvPr>
          <p:cNvSpPr>
            <a:spLocks noGrp="1"/>
          </p:cNvSpPr>
          <p:nvPr>
            <p:ph type="body" sz="quarter" idx="16"/>
          </p:nvPr>
        </p:nvSpPr>
        <p:spPr>
          <a:xfrm>
            <a:off x="582610" y="6441202"/>
            <a:ext cx="7272000" cy="123111"/>
          </a:xfrm>
        </p:spPr>
        <p:txBody>
          <a:bodyPr anchor="b"/>
          <a:lstStyle>
            <a:lvl1pPr marL="0" indent="0">
              <a:buClr>
                <a:schemeClr val="tx1"/>
              </a:buClr>
              <a:buSzPct val="120000"/>
              <a:buNone/>
              <a:defRPr lang="en-US" sz="800" kern="0" dirty="0" smtClean="0">
                <a:solidFill>
                  <a:srgbClr val="657076"/>
                </a:solidFill>
                <a:latin typeface="Segoe UI Variable Text" pitchFamily="2" charset="0"/>
                <a:ea typeface="+mn-ea"/>
                <a:cs typeface="+mn-cs"/>
              </a:defRPr>
            </a:lvl1pPr>
            <a:lvl2pPr marL="228600" indent="0">
              <a:buClr>
                <a:schemeClr val="tx1"/>
              </a:buClr>
              <a:buSzPct val="120000"/>
              <a:buNone/>
              <a:defRPr lang="en-US" sz="800" kern="0" dirty="0" smtClean="0">
                <a:solidFill>
                  <a:srgbClr val="000000">
                    <a:lumMod val="65000"/>
                    <a:lumOff val="35000"/>
                  </a:srgbClr>
                </a:solidFill>
                <a:latin typeface="Segoe UI Variable Display" pitchFamily="2" charset="0"/>
                <a:ea typeface="+mn-ea"/>
                <a:cs typeface="+mn-cs"/>
              </a:defRPr>
            </a:lvl2pPr>
            <a:lvl3pPr marL="457200" indent="0">
              <a:buClr>
                <a:schemeClr val="tx1"/>
              </a:buClr>
              <a:buSzPct val="120000"/>
              <a:buNone/>
              <a:defRPr lang="en-US" sz="800" kern="0" dirty="0" smtClean="0">
                <a:solidFill>
                  <a:srgbClr val="000000">
                    <a:lumMod val="65000"/>
                    <a:lumOff val="35000"/>
                  </a:srgbClr>
                </a:solidFill>
                <a:latin typeface="Segoe UI Variable Display" pitchFamily="2" charset="0"/>
                <a:ea typeface="+mn-ea"/>
                <a:cs typeface="+mn-cs"/>
              </a:defRPr>
            </a:lvl3pPr>
            <a:lvl4pPr marL="661988" indent="0">
              <a:buClr>
                <a:schemeClr val="tx1"/>
              </a:buClr>
              <a:buSzPct val="120000"/>
              <a:buNone/>
              <a:defRPr lang="en-US" sz="800" kern="0" dirty="0" smtClean="0">
                <a:solidFill>
                  <a:srgbClr val="000000">
                    <a:lumMod val="65000"/>
                    <a:lumOff val="35000"/>
                  </a:srgbClr>
                </a:solidFill>
                <a:latin typeface="Segoe UI Variable Display" pitchFamily="2" charset="0"/>
                <a:ea typeface="+mn-ea"/>
                <a:cs typeface="+mn-cs"/>
              </a:defRPr>
            </a:lvl4pPr>
            <a:lvl5pPr marL="855663" indent="0">
              <a:buClr>
                <a:schemeClr val="tx1"/>
              </a:buClr>
              <a:buSzPct val="120000"/>
              <a:buNone/>
              <a:defRPr lang="en-US" sz="800" kern="0" dirty="0">
                <a:solidFill>
                  <a:srgbClr val="000000">
                    <a:lumMod val="65000"/>
                    <a:lumOff val="35000"/>
                  </a:srgbClr>
                </a:solidFill>
                <a:latin typeface="Segoe UI Variable Display" pitchFamily="2" charset="0"/>
                <a:ea typeface="+mn-ea"/>
                <a:cs typeface="+mn-cs"/>
              </a:defRPr>
            </a:lvl5pPr>
          </a:lstStyle>
          <a:p>
            <a:pPr lvl="0"/>
            <a:r>
              <a:rPr lang="en-US"/>
              <a:t>Click to edit Master text styles</a:t>
            </a:r>
          </a:p>
        </p:txBody>
      </p:sp>
      <p:sp>
        <p:nvSpPr>
          <p:cNvPr id="3" name="Text Placeholder 2">
            <a:extLst>
              <a:ext uri="{FF2B5EF4-FFF2-40B4-BE49-F238E27FC236}">
                <a16:creationId xmlns:a16="http://schemas.microsoft.com/office/drawing/2014/main" id="{03A3BCB3-07BA-305C-76D7-0AAD5885A917}"/>
              </a:ext>
            </a:extLst>
          </p:cNvPr>
          <p:cNvSpPr>
            <a:spLocks noGrp="1"/>
          </p:cNvSpPr>
          <p:nvPr>
            <p:ph type="body" sz="quarter" idx="17" hasCustomPrompt="1"/>
          </p:nvPr>
        </p:nvSpPr>
        <p:spPr>
          <a:xfrm>
            <a:off x="587537" y="624533"/>
            <a:ext cx="5364000" cy="215444"/>
          </a:xfrm>
        </p:spPr>
        <p:txBody>
          <a:bodyPr/>
          <a:lstStyle>
            <a:lvl1pPr marL="0" indent="0">
              <a:buNone/>
              <a:defRPr sz="1400">
                <a:solidFill>
                  <a:srgbClr val="657076"/>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64780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8">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Feature Slides - 2">
    <p:bg>
      <p:bgPr>
        <a:solidFill>
          <a:srgbClr val="091F2C"/>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B7F4967D-4445-F1D2-8EFE-83EA87EF8468}"/>
              </a:ext>
            </a:extLst>
          </p:cNvPr>
          <p:cNvSpPr>
            <a:spLocks noGrp="1"/>
          </p:cNvSpPr>
          <p:nvPr>
            <p:ph type="title" hasCustomPrompt="1"/>
          </p:nvPr>
        </p:nvSpPr>
        <p:spPr>
          <a:xfrm>
            <a:off x="588262" y="844118"/>
            <a:ext cx="4162803" cy="1107996"/>
          </a:xfrm>
        </p:spPr>
        <p:txBody>
          <a:bodyPr anchor="t"/>
          <a:lstStyle>
            <a:lvl1pPr>
              <a:defRPr>
                <a:solidFill>
                  <a:schemeClr val="tx1"/>
                </a:solidFill>
                <a:latin typeface="Segoe UI Variable Text Semibold" pitchFamily="2" charset="0"/>
                <a:cs typeface="Segoe Sans Display Semibold" pitchFamily="2" charset="0"/>
              </a:defRPr>
            </a:lvl1pPr>
          </a:lstStyle>
          <a:p>
            <a:r>
              <a:rPr lang="en-US"/>
              <a:t>Click to edit Master </a:t>
            </a:r>
            <a:br>
              <a:rPr lang="en-US"/>
            </a:br>
            <a:r>
              <a:rPr lang="en-US"/>
              <a:t>title style</a:t>
            </a:r>
          </a:p>
        </p:txBody>
      </p:sp>
      <p:sp>
        <p:nvSpPr>
          <p:cNvPr id="34" name="Text Placeholder 33">
            <a:extLst>
              <a:ext uri="{FF2B5EF4-FFF2-40B4-BE49-F238E27FC236}">
                <a16:creationId xmlns:a16="http://schemas.microsoft.com/office/drawing/2014/main" id="{3866D330-2AE4-555E-7C09-9EB8EF2C0B44}"/>
              </a:ext>
            </a:extLst>
          </p:cNvPr>
          <p:cNvSpPr>
            <a:spLocks noGrp="1"/>
          </p:cNvSpPr>
          <p:nvPr>
            <p:ph type="body" sz="quarter" idx="14"/>
          </p:nvPr>
        </p:nvSpPr>
        <p:spPr>
          <a:xfrm>
            <a:off x="582611" y="2171699"/>
            <a:ext cx="4167190" cy="1606594"/>
          </a:xfrm>
        </p:spPr>
        <p:txBody>
          <a:bodyPr/>
          <a:lstStyle>
            <a:lvl1pPr>
              <a:buClr>
                <a:schemeClr val="tx1"/>
              </a:buClr>
              <a:buSzPct val="120000"/>
              <a:defRPr sz="1800"/>
            </a:lvl1pPr>
            <a:lvl2pPr>
              <a:buClr>
                <a:schemeClr val="tx1"/>
              </a:buClr>
              <a:buSzPct val="120000"/>
              <a:defRPr sz="1800"/>
            </a:lvl2pPr>
            <a:lvl3pPr>
              <a:buClr>
                <a:schemeClr val="tx1"/>
              </a:buClr>
              <a:buSzPct val="120000"/>
              <a:defRPr sz="1800"/>
            </a:lvl3pPr>
            <a:lvl4pPr>
              <a:buClr>
                <a:schemeClr val="tx1"/>
              </a:buClr>
              <a:buSzPct val="120000"/>
              <a:defRPr sz="1800"/>
            </a:lvl4pPr>
            <a:lvl5pPr>
              <a:buClr>
                <a:schemeClr val="tx1"/>
              </a:buClr>
              <a:buSzPct val="12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33">
            <a:extLst>
              <a:ext uri="{FF2B5EF4-FFF2-40B4-BE49-F238E27FC236}">
                <a16:creationId xmlns:a16="http://schemas.microsoft.com/office/drawing/2014/main" id="{7054EA32-A8CD-878D-30C0-D54227894641}"/>
              </a:ext>
            </a:extLst>
          </p:cNvPr>
          <p:cNvSpPr>
            <a:spLocks noGrp="1"/>
          </p:cNvSpPr>
          <p:nvPr>
            <p:ph type="body" sz="quarter" idx="16"/>
          </p:nvPr>
        </p:nvSpPr>
        <p:spPr>
          <a:xfrm>
            <a:off x="582611" y="6441202"/>
            <a:ext cx="7272000" cy="123111"/>
          </a:xfrm>
        </p:spPr>
        <p:txBody>
          <a:bodyPr anchor="b"/>
          <a:lstStyle>
            <a:lvl1pPr marL="0" indent="0">
              <a:buClr>
                <a:schemeClr val="tx1"/>
              </a:buClr>
              <a:buSzPct val="120000"/>
              <a:buNone/>
              <a:defRPr lang="en-US" sz="800" kern="0" dirty="0" smtClean="0">
                <a:solidFill>
                  <a:srgbClr val="657076"/>
                </a:solidFill>
                <a:latin typeface="Segoe UI Variable Text" pitchFamily="2" charset="0"/>
                <a:ea typeface="+mn-ea"/>
                <a:cs typeface="+mn-cs"/>
              </a:defRPr>
            </a:lvl1pPr>
            <a:lvl2pPr marL="228600" indent="0">
              <a:buClr>
                <a:schemeClr val="tx1"/>
              </a:buClr>
              <a:buSzPct val="120000"/>
              <a:buNone/>
              <a:defRPr lang="en-US" sz="800" kern="0" dirty="0" smtClean="0">
                <a:solidFill>
                  <a:srgbClr val="000000">
                    <a:lumMod val="65000"/>
                    <a:lumOff val="35000"/>
                  </a:srgbClr>
                </a:solidFill>
                <a:latin typeface="Segoe UI Variable Display" pitchFamily="2" charset="0"/>
                <a:ea typeface="+mn-ea"/>
                <a:cs typeface="+mn-cs"/>
              </a:defRPr>
            </a:lvl2pPr>
            <a:lvl3pPr marL="457200" indent="0">
              <a:buClr>
                <a:schemeClr val="tx1"/>
              </a:buClr>
              <a:buSzPct val="120000"/>
              <a:buNone/>
              <a:defRPr lang="en-US" sz="800" kern="0" dirty="0" smtClean="0">
                <a:solidFill>
                  <a:srgbClr val="000000">
                    <a:lumMod val="65000"/>
                    <a:lumOff val="35000"/>
                  </a:srgbClr>
                </a:solidFill>
                <a:latin typeface="Segoe UI Variable Display" pitchFamily="2" charset="0"/>
                <a:ea typeface="+mn-ea"/>
                <a:cs typeface="+mn-cs"/>
              </a:defRPr>
            </a:lvl3pPr>
            <a:lvl4pPr marL="661988" indent="0">
              <a:buClr>
                <a:schemeClr val="tx1"/>
              </a:buClr>
              <a:buSzPct val="120000"/>
              <a:buNone/>
              <a:defRPr lang="en-US" sz="800" kern="0" dirty="0" smtClean="0">
                <a:solidFill>
                  <a:srgbClr val="000000">
                    <a:lumMod val="65000"/>
                    <a:lumOff val="35000"/>
                  </a:srgbClr>
                </a:solidFill>
                <a:latin typeface="Segoe UI Variable Display" pitchFamily="2" charset="0"/>
                <a:ea typeface="+mn-ea"/>
                <a:cs typeface="+mn-cs"/>
              </a:defRPr>
            </a:lvl4pPr>
            <a:lvl5pPr marL="855663" indent="0">
              <a:buClr>
                <a:schemeClr val="tx1"/>
              </a:buClr>
              <a:buSzPct val="120000"/>
              <a:buNone/>
              <a:defRPr lang="en-US" sz="800" kern="0" dirty="0">
                <a:solidFill>
                  <a:srgbClr val="000000">
                    <a:lumMod val="65000"/>
                    <a:lumOff val="35000"/>
                  </a:srgbClr>
                </a:solidFill>
                <a:latin typeface="Segoe UI Variable Display" pitchFamily="2" charset="0"/>
                <a:ea typeface="+mn-ea"/>
                <a:cs typeface="+mn-cs"/>
              </a:defRPr>
            </a:lvl5pPr>
          </a:lstStyle>
          <a:p>
            <a:pPr lvl="0"/>
            <a:r>
              <a:rPr lang="en-US"/>
              <a:t>Click to edit Master text styles</a:t>
            </a:r>
          </a:p>
        </p:txBody>
      </p:sp>
      <p:sp>
        <p:nvSpPr>
          <p:cNvPr id="2" name="Rectangle: Rounded Corners 87">
            <a:extLst>
              <a:ext uri="{FF2B5EF4-FFF2-40B4-BE49-F238E27FC236}">
                <a16:creationId xmlns:a16="http://schemas.microsoft.com/office/drawing/2014/main" id="{42916294-C347-333D-D840-F169EF6FD717}"/>
              </a:ext>
              <a:ext uri="{C183D7F6-B498-43B3-948B-1728B52AA6E4}">
                <adec:decorative xmlns:adec="http://schemas.microsoft.com/office/drawing/2017/decorative" val="1"/>
              </a:ext>
            </a:extLst>
          </p:cNvPr>
          <p:cNvSpPr/>
          <p:nvPr userDrawn="1"/>
        </p:nvSpPr>
        <p:spPr bwMode="auto">
          <a:xfrm>
            <a:off x="5008563" y="844118"/>
            <a:ext cx="6600826" cy="5166591"/>
          </a:xfrm>
          <a:prstGeom prst="roundRect">
            <a:avLst>
              <a:gd name="adj" fmla="val 333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4" name="Text Placeholder 2">
            <a:extLst>
              <a:ext uri="{FF2B5EF4-FFF2-40B4-BE49-F238E27FC236}">
                <a16:creationId xmlns:a16="http://schemas.microsoft.com/office/drawing/2014/main" id="{2D795D16-1774-05FF-0812-37A3E45AD098}"/>
              </a:ext>
            </a:extLst>
          </p:cNvPr>
          <p:cNvSpPr>
            <a:spLocks noGrp="1"/>
          </p:cNvSpPr>
          <p:nvPr>
            <p:ph type="body" sz="quarter" idx="17" hasCustomPrompt="1"/>
          </p:nvPr>
        </p:nvSpPr>
        <p:spPr>
          <a:xfrm>
            <a:off x="587537" y="624533"/>
            <a:ext cx="4161600" cy="215444"/>
          </a:xfrm>
        </p:spPr>
        <p:txBody>
          <a:bodyPr/>
          <a:lstStyle>
            <a:lvl1pPr marL="0" indent="0">
              <a:buNone/>
              <a:defRPr sz="1400">
                <a:solidFill>
                  <a:srgbClr val="657076"/>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92589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8">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bg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97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759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7298622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9084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26106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67095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2102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4145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149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6111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0233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3642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4500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1209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5123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31884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4644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53041801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623345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3297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60750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40458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768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612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6680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59185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screen">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22088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3415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53507417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637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image" Target="../media/image2.sv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image" Target="../media/image1.png"/><Relationship Id="rId2" Type="http://schemas.openxmlformats.org/officeDocument/2006/relationships/slideLayout" Target="../slideLayouts/slideLayout73.xml"/><Relationship Id="rId16" Type="http://schemas.openxmlformats.org/officeDocument/2006/relationships/theme" Target="../theme/theme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media/image2.sv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image" Target="../media/image1.png"/><Relationship Id="rId2" Type="http://schemas.openxmlformats.org/officeDocument/2006/relationships/slideLayout" Target="../slideLayouts/slideLayout88.xml"/><Relationship Id="rId16" Type="http://schemas.openxmlformats.org/officeDocument/2006/relationships/theme" Target="../theme/theme3.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image" Target="../media/image2.sv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image" Target="../media/image1.png"/><Relationship Id="rId2" Type="http://schemas.openxmlformats.org/officeDocument/2006/relationships/slideLayout" Target="../slideLayouts/slideLayout103.xml"/><Relationship Id="rId16" Type="http://schemas.openxmlformats.org/officeDocument/2006/relationships/theme" Target="../theme/theme4.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image" Target="../media/image2.sv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image" Target="../media/image1.png"/><Relationship Id="rId2" Type="http://schemas.openxmlformats.org/officeDocument/2006/relationships/slideLayout" Target="../slideLayouts/slideLayout118.xml"/><Relationship Id="rId16" Type="http://schemas.openxmlformats.org/officeDocument/2006/relationships/theme" Target="../theme/theme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image" Target="../media/image2.svg"/><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image" Target="../media/image1.png"/><Relationship Id="rId2" Type="http://schemas.openxmlformats.org/officeDocument/2006/relationships/slideLayout" Target="../slideLayouts/slideLayout133.xml"/><Relationship Id="rId16" Type="http://schemas.openxmlformats.org/officeDocument/2006/relationships/theme" Target="../theme/theme6.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image" Target="../media/image1.png"/><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theme" Target="../theme/theme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03"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90" r:id="rId50"/>
    <p:sldLayoutId id="2147485491" r:id="rId51"/>
    <p:sldLayoutId id="2147485516" r:id="rId52"/>
    <p:sldLayoutId id="2147485517" r:id="rId53"/>
    <p:sldLayoutId id="2147485525" r:id="rId54"/>
    <p:sldLayoutId id="2147485499" r:id="rId55"/>
    <p:sldLayoutId id="2147485518" r:id="rId56"/>
    <p:sldLayoutId id="2147485511" r:id="rId57"/>
    <p:sldLayoutId id="2147485519" r:id="rId58"/>
    <p:sldLayoutId id="2147485520" r:id="rId59"/>
    <p:sldLayoutId id="2147485521" r:id="rId60"/>
    <p:sldLayoutId id="2147485504" r:id="rId61"/>
    <p:sldLayoutId id="2147485505" r:id="rId62"/>
    <p:sldLayoutId id="2147485506" r:id="rId63"/>
    <p:sldLayoutId id="2147485507" r:id="rId64"/>
    <p:sldLayoutId id="2147485508" r:id="rId65"/>
    <p:sldLayoutId id="2147485509" r:id="rId66"/>
    <p:sldLayoutId id="2147485522" r:id="rId67"/>
    <p:sldLayoutId id="2147485493" r:id="rId68"/>
    <p:sldLayoutId id="2147485494" r:id="rId69"/>
    <p:sldLayoutId id="2147485495" r:id="rId70"/>
    <p:sldLayoutId id="2147485496" r:id="rId7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08759954"/>
      </p:ext>
    </p:extLst>
  </p:cSld>
  <p:clrMap bg1="lt1" tx1="dk1" bg2="lt2" tx2="dk2" accent1="accent1" accent2="accent2" accent3="accent3" accent4="accent4" accent5="accent5" accent6="accent6" hlink="hlink" folHlink="folHlink"/>
  <p:sldLayoutIdLst>
    <p:sldLayoutId id="2147485528" r:id="rId1"/>
    <p:sldLayoutId id="2147485529" r:id="rId2"/>
    <p:sldLayoutId id="2147485530" r:id="rId3"/>
    <p:sldLayoutId id="2147485531" r:id="rId4"/>
    <p:sldLayoutId id="2147485532" r:id="rId5"/>
    <p:sldLayoutId id="2147485533" r:id="rId6"/>
    <p:sldLayoutId id="2147485534" r:id="rId7"/>
    <p:sldLayoutId id="2147485535" r:id="rId8"/>
    <p:sldLayoutId id="2147485536" r:id="rId9"/>
    <p:sldLayoutId id="2147485537" r:id="rId10"/>
    <p:sldLayoutId id="2147485538" r:id="rId11"/>
    <p:sldLayoutId id="2147485539" r:id="rId12"/>
    <p:sldLayoutId id="2147485540" r:id="rId13"/>
    <p:sldLayoutId id="2147485541" r:id="rId14"/>
    <p:sldLayoutId id="2147485542"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09085742"/>
      </p:ext>
    </p:extLst>
  </p:cSld>
  <p:clrMap bg1="lt1" tx1="dk1" bg2="lt2" tx2="dk2" accent1="accent1" accent2="accent2" accent3="accent3" accent4="accent4" accent5="accent5" accent6="accent6" hlink="hlink" folHlink="folHlink"/>
  <p:sldLayoutIdLst>
    <p:sldLayoutId id="2147485589" r:id="rId1"/>
    <p:sldLayoutId id="2147485590" r:id="rId2"/>
    <p:sldLayoutId id="2147485591" r:id="rId3"/>
    <p:sldLayoutId id="2147485592" r:id="rId4"/>
    <p:sldLayoutId id="2147485593" r:id="rId5"/>
    <p:sldLayoutId id="2147485594" r:id="rId6"/>
    <p:sldLayoutId id="2147485595" r:id="rId7"/>
    <p:sldLayoutId id="2147485596" r:id="rId8"/>
    <p:sldLayoutId id="2147485597" r:id="rId9"/>
    <p:sldLayoutId id="2147485598" r:id="rId10"/>
    <p:sldLayoutId id="2147485599" r:id="rId11"/>
    <p:sldLayoutId id="2147485600" r:id="rId12"/>
    <p:sldLayoutId id="2147485601" r:id="rId13"/>
    <p:sldLayoutId id="2147485602" r:id="rId14"/>
    <p:sldLayoutId id="2147485603"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792816154"/>
      </p:ext>
    </p:extLst>
  </p:cSld>
  <p:clrMap bg1="lt1" tx1="dk1" bg2="lt2" tx2="dk2" accent1="accent1" accent2="accent2" accent3="accent3" accent4="accent4" accent5="accent5" accent6="accent6" hlink="hlink" folHlink="folHlink"/>
  <p:sldLayoutIdLst>
    <p:sldLayoutId id="2147485662" r:id="rId1"/>
    <p:sldLayoutId id="2147485663" r:id="rId2"/>
    <p:sldLayoutId id="2147485664" r:id="rId3"/>
    <p:sldLayoutId id="2147485665" r:id="rId4"/>
    <p:sldLayoutId id="2147485666" r:id="rId5"/>
    <p:sldLayoutId id="2147485667" r:id="rId6"/>
    <p:sldLayoutId id="2147485668" r:id="rId7"/>
    <p:sldLayoutId id="2147485669" r:id="rId8"/>
    <p:sldLayoutId id="2147485670" r:id="rId9"/>
    <p:sldLayoutId id="2147485671" r:id="rId10"/>
    <p:sldLayoutId id="2147485672" r:id="rId11"/>
    <p:sldLayoutId id="2147485673" r:id="rId12"/>
    <p:sldLayoutId id="2147485674" r:id="rId13"/>
    <p:sldLayoutId id="2147485675" r:id="rId14"/>
    <p:sldLayoutId id="2147485676"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Segoe UI" panose="020B0502040204020203"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Segoe UI" panose="020B0502040204020203"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Segoe UI" panose="020B0502040204020203"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Segoe UI" panose="020B05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39572206"/>
      </p:ext>
    </p:extLst>
  </p:cSld>
  <p:clrMap bg1="dk1" tx1="lt1" bg2="dk2" tx2="lt2" accent1="accent1" accent2="accent2" accent3="accent3" accent4="accent4" accent5="accent5" accent6="accent6" hlink="hlink" folHlink="folHlink"/>
  <p:sldLayoutIdLst>
    <p:sldLayoutId id="2147485735" r:id="rId1"/>
    <p:sldLayoutId id="2147485736" r:id="rId2"/>
    <p:sldLayoutId id="2147485737" r:id="rId3"/>
    <p:sldLayoutId id="2147485738" r:id="rId4"/>
    <p:sldLayoutId id="2147485739" r:id="rId5"/>
    <p:sldLayoutId id="2147485740" r:id="rId6"/>
    <p:sldLayoutId id="2147485741" r:id="rId7"/>
    <p:sldLayoutId id="2147485742" r:id="rId8"/>
    <p:sldLayoutId id="2147485743" r:id="rId9"/>
    <p:sldLayoutId id="2147485744" r:id="rId10"/>
    <p:sldLayoutId id="2147485745" r:id="rId11"/>
    <p:sldLayoutId id="2147485746" r:id="rId12"/>
    <p:sldLayoutId id="2147485747" r:id="rId13"/>
    <p:sldLayoutId id="2147485748" r:id="rId14"/>
    <p:sldLayoutId id="2147485749"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640110642"/>
      </p:ext>
    </p:extLst>
  </p:cSld>
  <p:clrMap bg1="dk1" tx1="lt1" bg2="dk2" tx2="lt2" accent1="accent1" accent2="accent2" accent3="accent3" accent4="accent4" accent5="accent5" accent6="accent6" hlink="hlink" folHlink="folHlink"/>
  <p:sldLayoutIdLst>
    <p:sldLayoutId id="2147485786" r:id="rId1"/>
    <p:sldLayoutId id="2147485787" r:id="rId2"/>
    <p:sldLayoutId id="2147485788" r:id="rId3"/>
    <p:sldLayoutId id="2147485789" r:id="rId4"/>
    <p:sldLayoutId id="2147485790" r:id="rId5"/>
    <p:sldLayoutId id="2147485791" r:id="rId6"/>
    <p:sldLayoutId id="2147485792" r:id="rId7"/>
    <p:sldLayoutId id="2147485793" r:id="rId8"/>
    <p:sldLayoutId id="2147485794" r:id="rId9"/>
    <p:sldLayoutId id="2147485795" r:id="rId10"/>
    <p:sldLayoutId id="2147485796" r:id="rId11"/>
    <p:sldLayoutId id="2147485797" r:id="rId12"/>
    <p:sldLayoutId id="2147485798" r:id="rId13"/>
    <p:sldLayoutId id="2147485799" r:id="rId14"/>
    <p:sldLayoutId id="2147485800"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Variable Text"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Variable Text" pitchFamily="2" charset="0"/>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95146115"/>
      </p:ext>
    </p:extLst>
  </p:cSld>
  <p:clrMap bg1="lt1" tx1="dk1" bg2="lt2" tx2="dk2" accent1="accent1" accent2="accent2" accent3="accent3" accent4="accent4" accent5="accent5" accent6="accent6" hlink="hlink" folHlink="folHlink"/>
  <p:sldLayoutIdLst>
    <p:sldLayoutId id="2147485837" r:id="rId1"/>
    <p:sldLayoutId id="2147485838" r:id="rId2"/>
    <p:sldLayoutId id="2147485839" r:id="rId3"/>
    <p:sldLayoutId id="2147485840" r:id="rId4"/>
    <p:sldLayoutId id="2147485841" r:id="rId5"/>
    <p:sldLayoutId id="2147485842" r:id="rId6"/>
    <p:sldLayoutId id="2147485843" r:id="rId7"/>
    <p:sldLayoutId id="2147485844" r:id="rId8"/>
    <p:sldLayoutId id="2147485845" r:id="rId9"/>
    <p:sldLayoutId id="2147485846" r:id="rId10"/>
    <p:sldLayoutId id="2147485847" r:id="rId11"/>
    <p:sldLayoutId id="2147485848" r:id="rId12"/>
    <p:sldLayoutId id="2147485849" r:id="rId13"/>
    <p:sldLayoutId id="2147485850" r:id="rId14"/>
    <p:sldLayoutId id="2147485851" r:id="rId15"/>
    <p:sldLayoutId id="2147485906" r:id="rId16"/>
    <p:sldLayoutId id="2147485907" r:id="rId17"/>
    <p:sldLayoutId id="2147485908" r:id="rId18"/>
    <p:sldLayoutId id="2147485909"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Segoe UI Variable Text Semibol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Variable Text"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Segoe UI Variable Text"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Segoe UI Variable Text"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Segoe UI Variable Text"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Segoe UI Variable Text"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ISearch-L300" TargetMode="External"/><Relationship Id="rId2" Type="http://schemas.openxmlformats.org/officeDocument/2006/relationships/hyperlink" Target="https://aka.ms/aisearch-L100" TargetMode="External"/><Relationship Id="rId1" Type="http://schemas.openxmlformats.org/officeDocument/2006/relationships/slideLayout" Target="../slideLayouts/slideLayout159.xml"/><Relationship Id="rId5" Type="http://schemas.openxmlformats.org/officeDocument/2006/relationships/hyperlink" Target="https://aka.ms/AISearch-L400" TargetMode="External"/><Relationship Id="rId4" Type="http://schemas.openxmlformats.org/officeDocument/2006/relationships/hyperlink" Target="https://aka.ms/AISearch-release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62.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65.svg"/><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image" Target="../media/image71.svg"/><Relationship Id="rId11" Type="http://schemas.openxmlformats.org/officeDocument/2006/relationships/image" Target="../media/image64.png"/><Relationship Id="rId5" Type="http://schemas.openxmlformats.org/officeDocument/2006/relationships/image" Target="../media/image70.png"/><Relationship Id="rId10" Type="http://schemas.openxmlformats.org/officeDocument/2006/relationships/chart" Target="../charts/chart10.xml"/><Relationship Id="rId4" Type="http://schemas.openxmlformats.org/officeDocument/2006/relationships/image" Target="../media/image69.svg"/><Relationship Id="rId9" Type="http://schemas.openxmlformats.org/officeDocument/2006/relationships/chart" Target="../charts/chart9.xml"/><Relationship Id="rId14" Type="http://schemas.openxmlformats.org/officeDocument/2006/relationships/image" Target="../media/image63.sv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png"/><Relationship Id="rId7" Type="http://schemas.openxmlformats.org/officeDocument/2006/relationships/image" Target="../media/image53.png"/><Relationship Id="rId12"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63.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chart" Target="../charts/chart11.xml"/><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6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chart" Target="../charts/char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2.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64.xml"/></Relationships>
</file>

<file path=ppt/slides/_rels/slide1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4.xml"/><Relationship Id="rId1" Type="http://schemas.openxmlformats.org/officeDocument/2006/relationships/slideLayout" Target="../slideLayouts/slideLayout164.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xml.rels><?xml version="1.0" encoding="UTF-8" standalone="yes"?>
<Relationships xmlns="http://schemas.openxmlformats.org/package/2006/relationships"><Relationship Id="rId3" Type="http://schemas.openxmlformats.org/officeDocument/2006/relationships/hyperlink" Target="https://app-backend-eypgput7faetw.azurewebsites.net/" TargetMode="External"/><Relationship Id="rId2" Type="http://schemas.openxmlformats.org/officeDocument/2006/relationships/notesSlide" Target="../notesSlides/notesSlide16.xml"/><Relationship Id="rId1" Type="http://schemas.openxmlformats.org/officeDocument/2006/relationships/slideLayout" Target="../slideLayouts/slideLayout162.xml"/><Relationship Id="rId4" Type="http://schemas.openxmlformats.org/officeDocument/2006/relationships/image" Target="../media/image7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2.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6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2.xml"/></Relationships>
</file>

<file path=ppt/slides/_rels/slide2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0.xml"/><Relationship Id="rId1" Type="http://schemas.openxmlformats.org/officeDocument/2006/relationships/slideLayout" Target="../slideLayouts/slideLayout165.xml"/></Relationships>
</file>

<file path=ppt/slides/_rels/slide27.xml.rels><?xml version="1.0" encoding="UTF-8" standalone="yes"?>
<Relationships xmlns="http://schemas.openxmlformats.org/package/2006/relationships"><Relationship Id="rId3" Type="http://schemas.openxmlformats.org/officeDocument/2006/relationships/hyperlink" Target="https://techcommunity.microsoft.com/t5/azure-ai-services-blog/azure-cognitive-search-outperforming-vector-search-with-hybrid/ba-p/3929167" TargetMode="External"/><Relationship Id="rId2" Type="http://schemas.openxmlformats.org/officeDocument/2006/relationships/notesSlide" Target="../notesSlides/notesSlide21.xml"/><Relationship Id="rId1" Type="http://schemas.openxmlformats.org/officeDocument/2006/relationships/slideLayout" Target="../slideLayouts/slideLayout162.xml"/><Relationship Id="rId4" Type="http://schemas.openxmlformats.org/officeDocument/2006/relationships/chart" Target="../charts/chart14.xml"/></Relationships>
</file>

<file path=ppt/slides/_rels/slide2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2.xml"/><Relationship Id="rId1" Type="http://schemas.openxmlformats.org/officeDocument/2006/relationships/slideLayout" Target="../slideLayouts/slideLayout165.xml"/></Relationships>
</file>

<file path=ppt/slides/_rels/slide2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3.xml"/><Relationship Id="rId1" Type="http://schemas.openxmlformats.org/officeDocument/2006/relationships/slideLayout" Target="../slideLayouts/slideLayout1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3.xml"/></Relationships>
</file>

<file path=ppt/slides/_rels/slide3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4.xml"/><Relationship Id="rId1" Type="http://schemas.openxmlformats.org/officeDocument/2006/relationships/slideLayout" Target="../slideLayouts/slideLayout16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3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chart" Target="../charts/chart18.xml"/><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6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chart" Target="../charts/char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2.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6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36.xml.rels><?xml version="1.0" encoding="UTF-8" standalone="yes"?>
<Relationships xmlns="http://schemas.openxmlformats.org/package/2006/relationships"><Relationship Id="rId3" Type="http://schemas.openxmlformats.org/officeDocument/2006/relationships/hyperlink" Target="https://learn.microsoft.com/en-us/azure/search/cognitive-search-skill-textsplit" TargetMode="External"/><Relationship Id="rId2" Type="http://schemas.openxmlformats.org/officeDocument/2006/relationships/notesSlide" Target="../notesSlides/notesSlide29.xml"/><Relationship Id="rId1" Type="http://schemas.openxmlformats.org/officeDocument/2006/relationships/slideLayout" Target="../slideLayouts/slideLayout162.xml"/><Relationship Id="rId5" Type="http://schemas.openxmlformats.org/officeDocument/2006/relationships/hyperlink" Target="https://aka.ms/AISearchMarkdownParsing" TargetMode="External"/><Relationship Id="rId4" Type="http://schemas.openxmlformats.org/officeDocument/2006/relationships/hyperlink" Target="https://aka.ms/DocumentIntelligenceLayout-skill"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chart" Target="../charts/chart20.xml"/><Relationship Id="rId7"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6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chart" Target="../charts/chart21.xml"/></Relationships>
</file>

<file path=ppt/slides/_rels/slide38.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63.xml"/></Relationships>
</file>

<file path=ppt/slides/_rels/slide3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 Type="http://schemas.openxmlformats.org/officeDocument/2006/relationships/image" Target="../media/image85.png"/><Relationship Id="rId21" Type="http://schemas.openxmlformats.org/officeDocument/2006/relationships/image" Target="../media/image102.png"/><Relationship Id="rId7" Type="http://schemas.openxmlformats.org/officeDocument/2006/relationships/image" Target="../media/image89.png"/><Relationship Id="rId12" Type="http://schemas.openxmlformats.org/officeDocument/2006/relationships/image" Target="../media/image93.jpeg"/><Relationship Id="rId17" Type="http://schemas.openxmlformats.org/officeDocument/2006/relationships/image" Target="../media/image98.png"/><Relationship Id="rId25" Type="http://schemas.openxmlformats.org/officeDocument/2006/relationships/image" Target="../media/image106.png"/><Relationship Id="rId2" Type="http://schemas.openxmlformats.org/officeDocument/2006/relationships/notesSlide" Target="../notesSlides/notesSlide31.xml"/><Relationship Id="rId16" Type="http://schemas.openxmlformats.org/officeDocument/2006/relationships/image" Target="../media/image97.svg"/><Relationship Id="rId20" Type="http://schemas.openxmlformats.org/officeDocument/2006/relationships/image" Target="../media/image101.svg"/><Relationship Id="rId1" Type="http://schemas.openxmlformats.org/officeDocument/2006/relationships/slideLayout" Target="../slideLayouts/slideLayout162.xml"/><Relationship Id="rId6" Type="http://schemas.openxmlformats.org/officeDocument/2006/relationships/image" Target="../media/image88.svg"/><Relationship Id="rId11" Type="http://schemas.openxmlformats.org/officeDocument/2006/relationships/image" Target="../media/image92.svg"/><Relationship Id="rId24" Type="http://schemas.openxmlformats.org/officeDocument/2006/relationships/image" Target="../media/image105.png"/><Relationship Id="rId5"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6.svg"/><Relationship Id="rId9" Type="http://schemas.openxmlformats.org/officeDocument/2006/relationships/image" Target="../media/image53.png"/><Relationship Id="rId14" Type="http://schemas.openxmlformats.org/officeDocument/2006/relationships/image" Target="../media/image95.svg"/><Relationship Id="rId22" Type="http://schemas.openxmlformats.org/officeDocument/2006/relationships/image" Target="../media/image103.png"/><Relationship Id="rId27"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6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162.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4.xml"/><Relationship Id="rId1" Type="http://schemas.openxmlformats.org/officeDocument/2006/relationships/slideLayout" Target="../slideLayouts/slideLayout162.xml"/><Relationship Id="rId6" Type="http://schemas.microsoft.com/office/2007/relationships/hdphoto" Target="../media/hdphoto1.wdp"/><Relationship Id="rId5" Type="http://schemas.openxmlformats.org/officeDocument/2006/relationships/image" Target="../media/image116.png"/><Relationship Id="rId4" Type="http://schemas.openxmlformats.org/officeDocument/2006/relationships/image" Target="../media/image115.sv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marketplace/models/azure-openai/gpt-4o/playground" TargetMode="External"/><Relationship Id="rId7" Type="http://schemas.openxmlformats.org/officeDocument/2006/relationships/hyperlink" Target="https://learn.microsoft.com/en-us/azure/ai-foundry/how-to/develop/semantic-kernel" TargetMode="External"/><Relationship Id="rId2" Type="http://schemas.openxmlformats.org/officeDocument/2006/relationships/notesSlide" Target="../notesSlides/notesSlide35.xml"/><Relationship Id="rId1" Type="http://schemas.openxmlformats.org/officeDocument/2006/relationships/slideLayout" Target="../slideLayouts/slideLayout162.xml"/><Relationship Id="rId6" Type="http://schemas.openxmlformats.org/officeDocument/2006/relationships/hyperlink" Target="https://learn.microsoft.com/en-us/azure/ai-foundry/how-to/develop/llama-index" TargetMode="External"/><Relationship Id="rId5" Type="http://schemas.openxmlformats.org/officeDocument/2006/relationships/hyperlink" Target="https://learn.microsoft.com/en-us/azure/ai-foundry/how-to/develop/langchain" TargetMode="External"/><Relationship Id="rId4" Type="http://schemas.openxmlformats.org/officeDocument/2006/relationships/hyperlink" Target="https://learn.microsoft.com/en-us/azure/search/search-what-is-azure-search"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5.xml.rels><?xml version="1.0" encoding="UTF-8" standalone="yes"?>
<Relationships xmlns="http://schemas.openxmlformats.org/package/2006/relationships"><Relationship Id="rId8" Type="http://schemas.openxmlformats.org/officeDocument/2006/relationships/chart" Target="../charts/chart22.xml"/><Relationship Id="rId13" Type="http://schemas.openxmlformats.org/officeDocument/2006/relationships/image" Target="../media/image63.svg"/><Relationship Id="rId3" Type="http://schemas.openxmlformats.org/officeDocument/2006/relationships/image" Target="../media/image69.svg"/><Relationship Id="rId7" Type="http://schemas.openxmlformats.org/officeDocument/2006/relationships/image" Target="../media/image73.svg"/><Relationship Id="rId12" Type="http://schemas.openxmlformats.org/officeDocument/2006/relationships/image" Target="../media/image62.png"/><Relationship Id="rId2" Type="http://schemas.openxmlformats.org/officeDocument/2006/relationships/image" Target="../media/image68.png"/><Relationship Id="rId1" Type="http://schemas.openxmlformats.org/officeDocument/2006/relationships/slideLayout" Target="../slideLayouts/slideLayout162.xml"/><Relationship Id="rId6" Type="http://schemas.openxmlformats.org/officeDocument/2006/relationships/image" Target="../media/image72.png"/><Relationship Id="rId11" Type="http://schemas.openxmlformats.org/officeDocument/2006/relationships/image" Target="../media/image65.svg"/><Relationship Id="rId5" Type="http://schemas.openxmlformats.org/officeDocument/2006/relationships/image" Target="../media/image71.svg"/><Relationship Id="rId10" Type="http://schemas.openxmlformats.org/officeDocument/2006/relationships/image" Target="../media/image64.png"/><Relationship Id="rId4" Type="http://schemas.openxmlformats.org/officeDocument/2006/relationships/image" Target="../media/image70.png"/><Relationship Id="rId9" Type="http://schemas.openxmlformats.org/officeDocument/2006/relationships/chart" Target="../charts/char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162.xml"/><Relationship Id="rId4" Type="http://schemas.openxmlformats.org/officeDocument/2006/relationships/image" Target="../media/image119.svg"/></Relationships>
</file>

<file path=ppt/slides/_rels/slide47.xml.rels><?xml version="1.0" encoding="UTF-8" standalone="yes"?>
<Relationships xmlns="http://schemas.openxmlformats.org/package/2006/relationships"><Relationship Id="rId2" Type="http://schemas.microsoft.com/office/2018/10/relationships/comments" Target="../comments/modernComment_117_322A6718.xml"/><Relationship Id="rId1" Type="http://schemas.openxmlformats.org/officeDocument/2006/relationships/slideLayout" Target="../slideLayouts/slideLayout163.xml"/></Relationships>
</file>

<file path=ppt/slides/_rels/slide48.xml.rels><?xml version="1.0" encoding="UTF-8" standalone="yes"?>
<Relationships xmlns="http://schemas.openxmlformats.org/package/2006/relationships"><Relationship Id="rId3" Type="http://schemas.microsoft.com/office/2018/10/relationships/comments" Target="../comments/modernComment_11B_6ADA075E.xml"/><Relationship Id="rId2" Type="http://schemas.openxmlformats.org/officeDocument/2006/relationships/notesSlide" Target="../notesSlides/notesSlide37.xml"/><Relationship Id="rId1" Type="http://schemas.openxmlformats.org/officeDocument/2006/relationships/slideLayout" Target="../slideLayouts/slideLayout16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6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8.png"/><Relationship Id="rId9" Type="http://schemas.openxmlformats.org/officeDocument/2006/relationships/image" Target="../media/image54.png"/></Relationships>
</file>

<file path=ppt/slides/_rels/slide50.xml.rels><?xml version="1.0" encoding="UTF-8" standalone="yes"?>
<Relationships xmlns="http://schemas.openxmlformats.org/package/2006/relationships"><Relationship Id="rId3" Type="http://schemas.openxmlformats.org/officeDocument/2006/relationships/hyperlink" Target="https://learn.microsoft.com/en-us/azure/azure-monitor/essentials/tutorial-metrics" TargetMode="External"/><Relationship Id="rId2" Type="http://schemas.microsoft.com/office/2018/10/relationships/comments" Target="../comments/modernComment_10B_DEB0264B.xml"/><Relationship Id="rId1" Type="http://schemas.openxmlformats.org/officeDocument/2006/relationships/slideLayout" Target="../slideLayouts/slideLayout164.xml"/><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hyperlink" Target="https://learn.microsoft.com/en-us/azure/azure-monitor/essentials/tutorial-metrics" TargetMode="External"/><Relationship Id="rId2" Type="http://schemas.microsoft.com/office/2018/10/relationships/comments" Target="../comments/modernComment_10C_B75B0EAA.xml"/><Relationship Id="rId1" Type="http://schemas.openxmlformats.org/officeDocument/2006/relationships/slideLayout" Target="../slideLayouts/slideLayout164.xml"/><Relationship Id="rId5" Type="http://schemas.openxmlformats.org/officeDocument/2006/relationships/image" Target="../media/image121.png"/><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microsoft.com/office/2018/10/relationships/comments" Target="../comments/modernComment_7FFFF930_34151352.xml"/><Relationship Id="rId2" Type="http://schemas.openxmlformats.org/officeDocument/2006/relationships/notesSlide" Target="../notesSlides/notesSlide38.xml"/><Relationship Id="rId1" Type="http://schemas.openxmlformats.org/officeDocument/2006/relationships/slideLayout" Target="../slideLayouts/slideLayout164.xml"/><Relationship Id="rId5" Type="http://schemas.openxmlformats.org/officeDocument/2006/relationships/image" Target="../media/image122.png"/><Relationship Id="rId4" Type="http://schemas.openxmlformats.org/officeDocument/2006/relationships/image" Target="../media/image12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2.xml"/></Relationships>
</file>

<file path=ppt/slides/_rels/slide54.xml.rels><?xml version="1.0" encoding="UTF-8" standalone="yes"?>
<Relationships xmlns="http://schemas.openxmlformats.org/package/2006/relationships"><Relationship Id="rId3" Type="http://schemas.openxmlformats.org/officeDocument/2006/relationships/hyperlink" Target="http://www.youtube.com/live/08wtL1eB15g?feature=shared" TargetMode="External"/><Relationship Id="rId2" Type="http://schemas.openxmlformats.org/officeDocument/2006/relationships/notesSlide" Target="../notesSlides/notesSlide40.xml"/><Relationship Id="rId1" Type="http://schemas.openxmlformats.org/officeDocument/2006/relationships/slideLayout" Target="../slideLayouts/slideLayout162.xml"/><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56.xml.rels><?xml version="1.0" encoding="UTF-8" standalone="yes"?>
<Relationships xmlns="http://schemas.openxmlformats.org/package/2006/relationships"><Relationship Id="rId2" Type="http://schemas.microsoft.com/office/2018/10/relationships/comments" Target="../comments/modernComment_129_4A01EF7B.xml"/><Relationship Id="rId1" Type="http://schemas.openxmlformats.org/officeDocument/2006/relationships/slideLayout" Target="../slideLayouts/slideLayout162.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12A_F809E9DB.xml"/><Relationship Id="rId2" Type="http://schemas.openxmlformats.org/officeDocument/2006/relationships/notesSlide" Target="../notesSlides/notesSlide41.xml"/><Relationship Id="rId1" Type="http://schemas.openxmlformats.org/officeDocument/2006/relationships/slideLayout" Target="../slideLayouts/slideLayout162.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12B_101B9A9C.xml"/><Relationship Id="rId2" Type="http://schemas.openxmlformats.org/officeDocument/2006/relationships/notesSlide" Target="../notesSlides/notesSlide42.xml"/><Relationship Id="rId1" Type="http://schemas.openxmlformats.org/officeDocument/2006/relationships/slideLayout" Target="../slideLayouts/slideLayout165.xml"/><Relationship Id="rId4" Type="http://schemas.openxmlformats.org/officeDocument/2006/relationships/chart" Target="../charts/char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61.svg"/><Relationship Id="rId2" Type="http://schemas.openxmlformats.org/officeDocument/2006/relationships/chart" Target="../charts/chart1.xml"/><Relationship Id="rId1" Type="http://schemas.openxmlformats.org/officeDocument/2006/relationships/slideLayout" Target="../slideLayouts/slideLayout162.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6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44.xml"/><Relationship Id="rId1" Type="http://schemas.openxmlformats.org/officeDocument/2006/relationships/slideLayout" Target="../slideLayouts/slideLayout165.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130_DC781268.xml"/><Relationship Id="rId2" Type="http://schemas.openxmlformats.org/officeDocument/2006/relationships/notesSlide" Target="../notesSlides/notesSlide45.xml"/><Relationship Id="rId1" Type="http://schemas.openxmlformats.org/officeDocument/2006/relationships/slideLayout" Target="../slideLayouts/slideLayout164.xml"/><Relationship Id="rId5" Type="http://schemas.openxmlformats.org/officeDocument/2006/relationships/chart" Target="../charts/chart26.xml"/><Relationship Id="rId4" Type="http://schemas.openxmlformats.org/officeDocument/2006/relationships/hyperlink" Target="https://techcommunity.microsoft.com/blog/Azure-AI-Services-blog/azure-ai-search-cut-vector-costs-up-to-92-5-with-new-compression-techniques/4404866"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techcommunity.microsoft.com/blog/Azure-AI-Services-blog/azure-ai-search-cut-vector-costs-up-to-92-5-with-new-compression-techniques/4404866" TargetMode="External"/><Relationship Id="rId2" Type="http://schemas.openxmlformats.org/officeDocument/2006/relationships/notesSlide" Target="../notesSlides/notesSlide46.xml"/><Relationship Id="rId1" Type="http://schemas.openxmlformats.org/officeDocument/2006/relationships/slideLayout" Target="../slideLayouts/slideLayout164.xml"/><Relationship Id="rId4" Type="http://schemas.openxmlformats.org/officeDocument/2006/relationships/chart" Target="../charts/chart27.xml"/></Relationships>
</file>

<file path=ppt/slides/_rels/slide63.xml.rels><?xml version="1.0" encoding="UTF-8" standalone="yes"?>
<Relationships xmlns="http://schemas.openxmlformats.org/package/2006/relationships"><Relationship Id="rId3" Type="http://schemas.microsoft.com/office/2018/10/relationships/comments" Target="../comments/modernComment_7FFFF92C_671765A9.xml"/><Relationship Id="rId2" Type="http://schemas.openxmlformats.org/officeDocument/2006/relationships/notesSlide" Target="../notesSlides/notesSlide47.xml"/><Relationship Id="rId1" Type="http://schemas.openxmlformats.org/officeDocument/2006/relationships/slideLayout" Target="../slideLayouts/slideLayout162.xml"/><Relationship Id="rId5" Type="http://schemas.openxmlformats.org/officeDocument/2006/relationships/hyperlink" Target="https://azure.microsoft.com/en-us/pricing/details/search/" TargetMode="External"/><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2" Type="http://schemas.microsoft.com/office/2018/10/relationships/comments" Target="../comments/modernComment_133_F6D59ABC.xml"/><Relationship Id="rId1" Type="http://schemas.openxmlformats.org/officeDocument/2006/relationships/slideLayout" Target="../slideLayouts/slideLayout163.xml"/></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Azure-Samples/chat-with-your-data-solution-accelerator" TargetMode="External"/><Relationship Id="rId3" Type="http://schemas.openxmlformats.org/officeDocument/2006/relationships/hyperlink" Target="https://app-backend-eypgput7faetw.azurewebsites.net/" TargetMode="External"/><Relationship Id="rId7" Type="http://schemas.openxmlformats.org/officeDocument/2006/relationships/hyperlink" Target="https://github.com/Azure-Samples/azure-search-openai-demo/" TargetMode="External"/><Relationship Id="rId2" Type="http://schemas.microsoft.com/office/2018/10/relationships/comments" Target="../comments/modernComment_167_D61FE76.xml"/><Relationship Id="rId1" Type="http://schemas.openxmlformats.org/officeDocument/2006/relationships/slideLayout" Target="../slideLayouts/slideLayout162.xml"/><Relationship Id="rId6" Type="http://schemas.openxmlformats.org/officeDocument/2006/relationships/hyperlink" Target="https://learn.microsoft.com/en-us/azure/search/search-get-started-portal-import-vectors?tabs=sample-data-storage%2Cmodel-aoai%2Cconnect-data-storage" TargetMode="External"/><Relationship Id="rId5" Type="http://schemas.openxmlformats.org/officeDocument/2006/relationships/hyperlink" Target="https://learn.microsoft.com/en-us/azure/search/search-try-for-free" TargetMode="External"/><Relationship Id="rId4" Type="http://schemas.openxmlformats.org/officeDocument/2006/relationships/hyperlink" Target="https://learn.microsoft.com/en-us/azure/developer/python/get-started-app-chat-template?tabs=github-codespaces" TargetMode="External"/><Relationship Id="rId9" Type="http://schemas.openxmlformats.org/officeDocument/2006/relationships/hyperlink" Target="https://github.com/Azure/azure-search-vector-samples/tree/main"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jelledruyts/azure-ai-search-lab" TargetMode="External"/><Relationship Id="rId2" Type="http://schemas.openxmlformats.org/officeDocument/2006/relationships/hyperlink" Target="https://learn.microsoft.com/en-us/azure/search/search-try-for-free" TargetMode="External"/><Relationship Id="rId1" Type="http://schemas.openxmlformats.org/officeDocument/2006/relationships/slideLayout" Target="../slideLayouts/slideLayout1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chart" Target="../charts/chart3.xml"/><Relationship Id="rId7"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6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61.svg"/><Relationship Id="rId2" Type="http://schemas.openxmlformats.org/officeDocument/2006/relationships/chart" Target="../charts/chart5.xml"/><Relationship Id="rId1" Type="http://schemas.openxmlformats.org/officeDocument/2006/relationships/slideLayout" Target="../slideLayouts/slideLayout162.xml"/><Relationship Id="rId6" Type="http://schemas.openxmlformats.org/officeDocument/2006/relationships/image" Target="../media/image60.png"/><Relationship Id="rId5" Type="http://schemas.openxmlformats.org/officeDocument/2006/relationships/image" Target="../media/image65.sv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chart" Target="../charts/chart7.xml"/><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6363C-EB2E-ED2A-4C52-08587DC20691}"/>
              </a:ext>
            </a:extLst>
          </p:cNvPr>
          <p:cNvSpPr>
            <a:spLocks noGrp="1"/>
          </p:cNvSpPr>
          <p:nvPr>
            <p:ph type="title"/>
          </p:nvPr>
        </p:nvSpPr>
        <p:spPr/>
        <p:txBody>
          <a:bodyPr/>
          <a:lstStyle/>
          <a:p>
            <a:r>
              <a:rPr lang="en-US">
                <a:solidFill>
                  <a:schemeClr val="tx1"/>
                </a:solidFill>
              </a:rPr>
              <a:t>How to use this deck</a:t>
            </a:r>
          </a:p>
        </p:txBody>
      </p:sp>
      <p:sp>
        <p:nvSpPr>
          <p:cNvPr id="5" name="Content Placeholder 4">
            <a:extLst>
              <a:ext uri="{FF2B5EF4-FFF2-40B4-BE49-F238E27FC236}">
                <a16:creationId xmlns:a16="http://schemas.microsoft.com/office/drawing/2014/main" id="{CED486DF-089D-CB11-EDFC-3E57B941013E}"/>
              </a:ext>
            </a:extLst>
          </p:cNvPr>
          <p:cNvSpPr>
            <a:spLocks noGrp="1"/>
          </p:cNvSpPr>
          <p:nvPr>
            <p:ph sz="quarter" idx="12"/>
          </p:nvPr>
        </p:nvSpPr>
        <p:spPr>
          <a:xfrm>
            <a:off x="584200" y="1435100"/>
            <a:ext cx="5211763" cy="3656386"/>
          </a:xfrm>
        </p:spPr>
        <p:txBody>
          <a:bodyPr/>
          <a:lstStyle/>
          <a:p>
            <a:pPr marL="0" indent="0">
              <a:buNone/>
            </a:pPr>
            <a:r>
              <a:rPr lang="en-US" sz="2000">
                <a:latin typeface="Segoe UI Variable Display Semib" pitchFamily="2" charset="0"/>
              </a:rPr>
              <a:t>L100: </a:t>
            </a:r>
            <a:r>
              <a:rPr lang="en-US" sz="2000">
                <a:latin typeface="Segoe UI Variable Display Semib" pitchFamily="2" charset="0"/>
                <a:hlinkClick r:id="rId2"/>
              </a:rPr>
              <a:t>aka.ms/AISearch-L100</a:t>
            </a:r>
            <a:endParaRPr lang="en-US" sz="2000">
              <a:latin typeface="Segoe UI Variable Display Semib" pitchFamily="2" charset="0"/>
            </a:endParaRPr>
          </a:p>
          <a:p>
            <a:r>
              <a:rPr lang="en-US" sz="1400"/>
              <a:t>What is it: introductory product deck for Azure AI Search</a:t>
            </a:r>
          </a:p>
          <a:p>
            <a:r>
              <a:rPr lang="en-US" sz="1400"/>
              <a:t>What it’s for: business-level introduction to product </a:t>
            </a:r>
          </a:p>
          <a:p>
            <a:r>
              <a:rPr lang="en-US" sz="1400"/>
              <a:t>How to use it: use this deck to introduce Azure AI Search and RAG to customers</a:t>
            </a:r>
          </a:p>
          <a:p>
            <a:r>
              <a:rPr lang="en-US" sz="1400"/>
              <a:t>Optional to include some slides from the one-sliders deck.</a:t>
            </a:r>
          </a:p>
          <a:p>
            <a:pPr marL="0" indent="0">
              <a:buNone/>
            </a:pPr>
            <a:br>
              <a:rPr lang="en-US" sz="2000">
                <a:latin typeface="Segoe UI Variable Display Semib" pitchFamily="2" charset="0"/>
              </a:rPr>
            </a:br>
            <a:r>
              <a:rPr lang="en-US" sz="2000">
                <a:latin typeface="Segoe UI Variable Display Semib" pitchFamily="2" charset="0"/>
              </a:rPr>
              <a:t>L300: </a:t>
            </a:r>
            <a:r>
              <a:rPr lang="en-US" sz="2000">
                <a:latin typeface="Segoe UI Variable Display Semib" pitchFamily="2" charset="0"/>
                <a:hlinkClick r:id="rId3"/>
              </a:rPr>
              <a:t>aka.ms/AISearch-L300</a:t>
            </a:r>
            <a:endParaRPr lang="en-US" sz="2000">
              <a:latin typeface="Segoe UI Variable Display Semib" pitchFamily="2" charset="0"/>
            </a:endParaRPr>
          </a:p>
          <a:p>
            <a:r>
              <a:rPr lang="en-US" sz="1400"/>
              <a:t>What is it: complete deck and introductory technical overview for AI Search </a:t>
            </a:r>
          </a:p>
          <a:p>
            <a:r>
              <a:rPr lang="en-US" sz="1400"/>
              <a:t>What it’s for: Present end to end to tech decision makers and managers</a:t>
            </a:r>
          </a:p>
          <a:p>
            <a:r>
              <a:rPr lang="en-US" sz="1400"/>
              <a:t>How to use it: Present end to end. Optional to include some slides from the L400 or one-sliders deck.</a:t>
            </a:r>
          </a:p>
        </p:txBody>
      </p:sp>
      <p:sp>
        <p:nvSpPr>
          <p:cNvPr id="6" name="Content Placeholder 5">
            <a:extLst>
              <a:ext uri="{FF2B5EF4-FFF2-40B4-BE49-F238E27FC236}">
                <a16:creationId xmlns:a16="http://schemas.microsoft.com/office/drawing/2014/main" id="{76001E56-3F04-2568-8C72-36AA820F8039}"/>
              </a:ext>
            </a:extLst>
          </p:cNvPr>
          <p:cNvSpPr>
            <a:spLocks noGrp="1"/>
          </p:cNvSpPr>
          <p:nvPr>
            <p:ph sz="quarter" idx="13"/>
          </p:nvPr>
        </p:nvSpPr>
        <p:spPr>
          <a:xfrm>
            <a:off x="6389688" y="1435100"/>
            <a:ext cx="5219700" cy="4653582"/>
          </a:xfrm>
        </p:spPr>
        <p:txBody>
          <a:bodyPr/>
          <a:lstStyle/>
          <a:p>
            <a:pPr marL="0" indent="0">
              <a:buNone/>
            </a:pPr>
            <a:r>
              <a:rPr lang="en-US" sz="2000">
                <a:latin typeface="Segoe UI Variable Display Semib" pitchFamily="2" charset="0"/>
              </a:rPr>
              <a:t>One-slider announcements deck: </a:t>
            </a:r>
            <a:r>
              <a:rPr lang="en-US" sz="2000">
                <a:latin typeface="Segoe UI Variable Display Semib" pitchFamily="2" charset="0"/>
                <a:hlinkClick r:id="rId4"/>
              </a:rPr>
              <a:t>aka.ms/</a:t>
            </a:r>
            <a:r>
              <a:rPr lang="en-US" sz="2000" err="1">
                <a:latin typeface="Segoe UI Variable Display Semib" pitchFamily="2" charset="0"/>
                <a:hlinkClick r:id="rId4"/>
              </a:rPr>
              <a:t>AISearch</a:t>
            </a:r>
            <a:r>
              <a:rPr lang="en-US" sz="2000">
                <a:latin typeface="Segoe UI Variable Display Semib" pitchFamily="2" charset="0"/>
                <a:hlinkClick r:id="rId4"/>
              </a:rPr>
              <a:t>-releases</a:t>
            </a:r>
            <a:endParaRPr lang="en-US" sz="2000">
              <a:latin typeface="Segoe UI Variable Display Semib" pitchFamily="2" charset="0"/>
            </a:endParaRPr>
          </a:p>
          <a:p>
            <a:r>
              <a:rPr lang="en-US" sz="1400"/>
              <a:t>What is it: Repository of the latest product announcements, each summarized into one slide</a:t>
            </a:r>
          </a:p>
          <a:p>
            <a:r>
              <a:rPr lang="en-US" sz="1400"/>
              <a:t>What it’s for: To highlight a recent AI Search announcement with customer</a:t>
            </a:r>
          </a:p>
          <a:p>
            <a:r>
              <a:rPr lang="en-US" sz="1400"/>
              <a:t>How to use it: Copy specific slides from this deck, paste into your L100 or L300 deck version.</a:t>
            </a:r>
          </a:p>
          <a:p>
            <a:pPr marL="0" indent="0">
              <a:buNone/>
            </a:pPr>
            <a:br>
              <a:rPr lang="en-US" sz="2000">
                <a:latin typeface="Segoe UI Variable Display Semib" pitchFamily="2" charset="0"/>
              </a:rPr>
            </a:br>
            <a:r>
              <a:rPr lang="en-US" sz="2000">
                <a:latin typeface="Segoe UI Variable Display Semib" pitchFamily="2" charset="0"/>
              </a:rPr>
              <a:t>L400: </a:t>
            </a:r>
            <a:r>
              <a:rPr lang="en-US" sz="2000">
                <a:latin typeface="Segoe UI Variable Display Semib" pitchFamily="2" charset="0"/>
                <a:hlinkClick r:id="rId5">
                  <a:extLst>
                    <a:ext uri="{A12FA001-AC4F-418D-AE19-62706E023703}">
                      <ahyp:hlinkClr xmlns:ahyp="http://schemas.microsoft.com/office/drawing/2018/hyperlinkcolor" val="tx"/>
                    </a:ext>
                  </a:extLst>
                </a:hlinkClick>
              </a:rPr>
              <a:t>aka.ms/400</a:t>
            </a:r>
            <a:endParaRPr lang="en-US" sz="2000">
              <a:latin typeface="Segoe UI Variable Display Semib" pitchFamily="2" charset="0"/>
            </a:endParaRPr>
          </a:p>
          <a:p>
            <a:r>
              <a:rPr lang="en-US" sz="1400"/>
              <a:t>What is it: Large repository of specific features and code samples for Azure AI Search.</a:t>
            </a:r>
          </a:p>
          <a:p>
            <a:r>
              <a:rPr lang="en-US" sz="1400"/>
              <a:t>What it’s for: Deep dive into a specific capability, provide code for customers to try for themselves</a:t>
            </a:r>
          </a:p>
          <a:p>
            <a:r>
              <a:rPr lang="en-US" sz="1400"/>
              <a:t>How to use it: copy specific slides from this deck, paste into your L300 version.</a:t>
            </a:r>
          </a:p>
          <a:p>
            <a:endParaRPr lang="en-US"/>
          </a:p>
        </p:txBody>
      </p:sp>
    </p:spTree>
    <p:extLst>
      <p:ext uri="{BB962C8B-B14F-4D97-AF65-F5344CB8AC3E}">
        <p14:creationId xmlns:p14="http://schemas.microsoft.com/office/powerpoint/2010/main" val="38391916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04AB6-88E1-B1A0-A5D7-30E189FC3A0D}"/>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9F45F1AA-A8C5-D348-4956-2EFDE0442CEC}"/>
              </a:ext>
            </a:extLst>
          </p:cNvPr>
          <p:cNvSpPr>
            <a:spLocks noGrp="1"/>
          </p:cNvSpPr>
          <p:nvPr>
            <p:ph type="title"/>
          </p:nvPr>
        </p:nvSpPr>
        <p:spPr>
          <a:xfrm>
            <a:off x="588263" y="457200"/>
            <a:ext cx="4154515" cy="553998"/>
          </a:xfrm>
        </p:spPr>
        <p:txBody>
          <a:bodyPr/>
          <a:lstStyle/>
          <a:p>
            <a:r>
              <a:rPr lang="en-US"/>
              <a:t>RAG Framework</a:t>
            </a:r>
            <a:endParaRPr lang="en-CA"/>
          </a:p>
        </p:txBody>
      </p:sp>
      <p:grpSp>
        <p:nvGrpSpPr>
          <p:cNvPr id="9" name="Group 8">
            <a:extLst>
              <a:ext uri="{FF2B5EF4-FFF2-40B4-BE49-F238E27FC236}">
                <a16:creationId xmlns:a16="http://schemas.microsoft.com/office/drawing/2014/main" id="{F7F55135-303C-6841-5B96-DBD784702912}"/>
              </a:ext>
            </a:extLst>
          </p:cNvPr>
          <p:cNvGrpSpPr/>
          <p:nvPr/>
        </p:nvGrpSpPr>
        <p:grpSpPr>
          <a:xfrm>
            <a:off x="8972441" y="292100"/>
            <a:ext cx="2655183" cy="216000"/>
            <a:chOff x="8972441" y="292100"/>
            <a:chExt cx="2655183" cy="216000"/>
          </a:xfrm>
        </p:grpSpPr>
        <p:sp>
          <p:nvSpPr>
            <p:cNvPr id="12" name="Text Placeholder 2">
              <a:extLst>
                <a:ext uri="{FF2B5EF4-FFF2-40B4-BE49-F238E27FC236}">
                  <a16:creationId xmlns:a16="http://schemas.microsoft.com/office/drawing/2014/main" id="{31A69464-5B18-B9D8-0027-411B51064FE8}"/>
                </a:ext>
              </a:extLst>
            </p:cNvPr>
            <p:cNvSpPr txBox="1">
              <a:spLocks noChangeAspect="1"/>
            </p:cNvSpPr>
            <p:nvPr/>
          </p:nvSpPr>
          <p:spPr>
            <a:xfrm>
              <a:off x="8972441"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5" name="Text Placeholder 2">
              <a:extLst>
                <a:ext uri="{FF2B5EF4-FFF2-40B4-BE49-F238E27FC236}">
                  <a16:creationId xmlns:a16="http://schemas.microsoft.com/office/drawing/2014/main" id="{5E52C088-7E2B-ACB3-7CCC-1A2F60AD2C8B}"/>
                </a:ext>
              </a:extLst>
            </p:cNvPr>
            <p:cNvSpPr txBox="1">
              <a:spLocks noChangeAspect="1"/>
            </p:cNvSpPr>
            <p:nvPr/>
          </p:nvSpPr>
          <p:spPr>
            <a:xfrm>
              <a:off x="1006803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9" name="Text Placeholder 2">
              <a:extLst>
                <a:ext uri="{FF2B5EF4-FFF2-40B4-BE49-F238E27FC236}">
                  <a16:creationId xmlns:a16="http://schemas.microsoft.com/office/drawing/2014/main" id="{4943F381-49CE-6B16-7EC4-538418EBC880}"/>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1" name="Text Placeholder 2">
              <a:extLst>
                <a:ext uri="{FF2B5EF4-FFF2-40B4-BE49-F238E27FC236}">
                  <a16:creationId xmlns:a16="http://schemas.microsoft.com/office/drawing/2014/main" id="{B327B0EA-E383-ADEC-255D-9BB07CE55D65}"/>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3" name="Text Placeholder 2">
              <a:extLst>
                <a:ext uri="{FF2B5EF4-FFF2-40B4-BE49-F238E27FC236}">
                  <a16:creationId xmlns:a16="http://schemas.microsoft.com/office/drawing/2014/main" id="{4F5964A1-492E-609F-9A8F-1C0401BB98F3}"/>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5" name="Text Placeholder 2">
              <a:extLst>
                <a:ext uri="{FF2B5EF4-FFF2-40B4-BE49-F238E27FC236}">
                  <a16:creationId xmlns:a16="http://schemas.microsoft.com/office/drawing/2014/main" id="{6930D4C1-1536-0A49-51C8-077DAC535AAA}"/>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6" name="Text Placeholder 2">
              <a:extLst>
                <a:ext uri="{FF2B5EF4-FFF2-40B4-BE49-F238E27FC236}">
                  <a16:creationId xmlns:a16="http://schemas.microsoft.com/office/drawing/2014/main" id="{B5BC60BC-CED7-870F-D651-FA75F3CC732A}"/>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30" name="TextBox 29">
              <a:extLst>
                <a:ext uri="{FF2B5EF4-FFF2-40B4-BE49-F238E27FC236}">
                  <a16:creationId xmlns:a16="http://schemas.microsoft.com/office/drawing/2014/main" id="{524E991A-CB64-3A95-7F6E-4308478CD08A}"/>
                </a:ext>
              </a:extLst>
            </p:cNvPr>
            <p:cNvSpPr txBox="1"/>
            <p:nvPr/>
          </p:nvSpPr>
          <p:spPr>
            <a:xfrm>
              <a:off x="9188441" y="315461"/>
              <a:ext cx="70537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Overview</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73" name="TextBox 72">
            <a:extLst>
              <a:ext uri="{FF2B5EF4-FFF2-40B4-BE49-F238E27FC236}">
                <a16:creationId xmlns:a16="http://schemas.microsoft.com/office/drawing/2014/main" id="{55C5FDB4-BFFD-2C95-E43A-5D4B237A1438}"/>
              </a:ext>
            </a:extLst>
          </p:cNvPr>
          <p:cNvSpPr txBox="1"/>
          <p:nvPr/>
        </p:nvSpPr>
        <p:spPr>
          <a:xfrm>
            <a:off x="847486" y="1730582"/>
            <a:ext cx="3964652" cy="338554"/>
          </a:xfrm>
          <a:prstGeom prst="rect">
            <a:avLst/>
          </a:prstGeom>
          <a:noFill/>
        </p:spPr>
        <p:txBody>
          <a:bodyPr wrap="square" tIns="0" bIns="0" anchor="ctr">
            <a:spAutoFit/>
          </a:body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B3BB"/>
                    </a:gs>
                    <a:gs pos="50000">
                      <a:srgbClr val="FFA38B"/>
                    </a:gs>
                  </a:gsLst>
                  <a:path path="circle">
                    <a:fillToRect l="100000" t="100000"/>
                  </a:path>
                </a:gradFill>
                <a:effectLst/>
                <a:uLnTx/>
                <a:uFillTx/>
                <a:latin typeface="Segoe UI Variable Text Semibold" pitchFamily="2" charset="0"/>
                <a:ea typeface="+mn-ea"/>
                <a:cs typeface="Segoe UI" pitchFamily="34" charset="0"/>
              </a:rPr>
              <a:t>Enterprise-ready foundation</a:t>
            </a:r>
          </a:p>
        </p:txBody>
      </p:sp>
      <p:sp>
        <p:nvSpPr>
          <p:cNvPr id="74" name="!!QueryRec">
            <a:extLst>
              <a:ext uri="{FF2B5EF4-FFF2-40B4-BE49-F238E27FC236}">
                <a16:creationId xmlns:a16="http://schemas.microsoft.com/office/drawing/2014/main" id="{DD3183F7-2C4D-98E1-D5DC-1D095552C9C2}"/>
              </a:ext>
              <a:ext uri="{C183D7F6-B498-43B3-948B-1728B52AA6E4}">
                <adec:decorative xmlns:adec="http://schemas.microsoft.com/office/drawing/2017/decorative" val="1"/>
              </a:ext>
            </a:extLst>
          </p:cNvPr>
          <p:cNvSpPr/>
          <p:nvPr/>
        </p:nvSpPr>
        <p:spPr bwMode="auto">
          <a:xfrm>
            <a:off x="580502" y="1448335"/>
            <a:ext cx="4996201" cy="3763745"/>
          </a:xfrm>
          <a:prstGeom prst="roundRect">
            <a:avLst>
              <a:gd name="adj" fmla="val 383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75" name="TextBox 74">
            <a:extLst>
              <a:ext uri="{FF2B5EF4-FFF2-40B4-BE49-F238E27FC236}">
                <a16:creationId xmlns:a16="http://schemas.microsoft.com/office/drawing/2014/main" id="{62E172A6-621F-1623-2085-DACD4CD973F1}"/>
              </a:ext>
            </a:extLst>
          </p:cNvPr>
          <p:cNvSpPr txBox="1">
            <a:spLocks/>
          </p:cNvSpPr>
          <p:nvPr/>
        </p:nvSpPr>
        <p:spPr>
          <a:xfrm>
            <a:off x="1670515" y="2539161"/>
            <a:ext cx="3494097" cy="246221"/>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Security &amp; compliance</a:t>
            </a:r>
          </a:p>
        </p:txBody>
      </p:sp>
      <p:sp>
        <p:nvSpPr>
          <p:cNvPr id="76" name="TextBox 75">
            <a:extLst>
              <a:ext uri="{FF2B5EF4-FFF2-40B4-BE49-F238E27FC236}">
                <a16:creationId xmlns:a16="http://schemas.microsoft.com/office/drawing/2014/main" id="{0D6A19DD-0837-0BCC-1970-367DEB7BFED8}"/>
              </a:ext>
            </a:extLst>
          </p:cNvPr>
          <p:cNvSpPr txBox="1">
            <a:spLocks/>
          </p:cNvSpPr>
          <p:nvPr/>
        </p:nvSpPr>
        <p:spPr>
          <a:xfrm>
            <a:off x="1670515" y="3438276"/>
            <a:ext cx="3494097" cy="246221"/>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Performance &amp; monitoring</a:t>
            </a:r>
          </a:p>
        </p:txBody>
      </p:sp>
      <p:sp>
        <p:nvSpPr>
          <p:cNvPr id="77" name="TextBox 76">
            <a:extLst>
              <a:ext uri="{FF2B5EF4-FFF2-40B4-BE49-F238E27FC236}">
                <a16:creationId xmlns:a16="http://schemas.microsoft.com/office/drawing/2014/main" id="{C5955A43-5868-7265-2771-41616086AC38}"/>
              </a:ext>
            </a:extLst>
          </p:cNvPr>
          <p:cNvSpPr txBox="1">
            <a:spLocks/>
          </p:cNvSpPr>
          <p:nvPr/>
        </p:nvSpPr>
        <p:spPr>
          <a:xfrm>
            <a:off x="1670515" y="4337390"/>
            <a:ext cx="3242307" cy="246221"/>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Scale &amp; cost optimization</a:t>
            </a:r>
          </a:p>
        </p:txBody>
      </p:sp>
      <p:grpSp>
        <p:nvGrpSpPr>
          <p:cNvPr id="33" name="Group 32">
            <a:extLst>
              <a:ext uri="{FF2B5EF4-FFF2-40B4-BE49-F238E27FC236}">
                <a16:creationId xmlns:a16="http://schemas.microsoft.com/office/drawing/2014/main" id="{D435643C-2000-0448-D636-506639C90442}"/>
              </a:ext>
            </a:extLst>
          </p:cNvPr>
          <p:cNvGrpSpPr/>
          <p:nvPr/>
        </p:nvGrpSpPr>
        <p:grpSpPr>
          <a:xfrm>
            <a:off x="908005" y="3258808"/>
            <a:ext cx="605156" cy="605156"/>
            <a:chOff x="908005" y="3258808"/>
            <a:chExt cx="605156" cy="605156"/>
          </a:xfrm>
        </p:grpSpPr>
        <p:sp>
          <p:nvSpPr>
            <p:cNvPr id="83" name="Oval 82">
              <a:extLst>
                <a:ext uri="{FF2B5EF4-FFF2-40B4-BE49-F238E27FC236}">
                  <a16:creationId xmlns:a16="http://schemas.microsoft.com/office/drawing/2014/main" id="{9211A0AC-1531-B3BC-6A12-AFD2E92753F1}"/>
                </a:ext>
              </a:extLst>
            </p:cNvPr>
            <p:cNvSpPr/>
            <p:nvPr/>
          </p:nvSpPr>
          <p:spPr bwMode="auto">
            <a:xfrm>
              <a:off x="908005" y="3258808"/>
              <a:ext cx="605156" cy="605156"/>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mn-ea"/>
                <a:cs typeface="Segoe UI" pitchFamily="34" charset="0"/>
              </a:endParaRPr>
            </a:p>
          </p:txBody>
        </p:sp>
        <p:pic>
          <p:nvPicPr>
            <p:cNvPr id="17" name="Graphic 16">
              <a:extLst>
                <a:ext uri="{FF2B5EF4-FFF2-40B4-BE49-F238E27FC236}">
                  <a16:creationId xmlns:a16="http://schemas.microsoft.com/office/drawing/2014/main" id="{977B3FF2-2F08-7D43-20E5-43CBA8EB3C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236" y="3394039"/>
              <a:ext cx="334694" cy="334694"/>
            </a:xfrm>
            <a:prstGeom prst="rect">
              <a:avLst/>
            </a:prstGeom>
          </p:spPr>
        </p:pic>
      </p:grpSp>
      <p:grpSp>
        <p:nvGrpSpPr>
          <p:cNvPr id="32" name="Group 31">
            <a:extLst>
              <a:ext uri="{FF2B5EF4-FFF2-40B4-BE49-F238E27FC236}">
                <a16:creationId xmlns:a16="http://schemas.microsoft.com/office/drawing/2014/main" id="{BE42F374-0547-91E3-1746-F6901146DF03}"/>
              </a:ext>
            </a:extLst>
          </p:cNvPr>
          <p:cNvGrpSpPr/>
          <p:nvPr/>
        </p:nvGrpSpPr>
        <p:grpSpPr>
          <a:xfrm>
            <a:off x="908005" y="2359694"/>
            <a:ext cx="605156" cy="605156"/>
            <a:chOff x="908005" y="2359694"/>
            <a:chExt cx="605156" cy="605156"/>
          </a:xfrm>
        </p:grpSpPr>
        <p:sp>
          <p:nvSpPr>
            <p:cNvPr id="89" name="Oval 88">
              <a:extLst>
                <a:ext uri="{FF2B5EF4-FFF2-40B4-BE49-F238E27FC236}">
                  <a16:creationId xmlns:a16="http://schemas.microsoft.com/office/drawing/2014/main" id="{06D4EB49-7699-0A2D-6E46-99B062363EF0}"/>
                </a:ext>
              </a:extLst>
            </p:cNvPr>
            <p:cNvSpPr/>
            <p:nvPr/>
          </p:nvSpPr>
          <p:spPr bwMode="auto">
            <a:xfrm>
              <a:off x="908005" y="2359694"/>
              <a:ext cx="605156" cy="605156"/>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mn-ea"/>
                <a:cs typeface="Segoe UI" pitchFamily="34" charset="0"/>
              </a:endParaRPr>
            </a:p>
          </p:txBody>
        </p:sp>
        <p:pic>
          <p:nvPicPr>
            <p:cNvPr id="28" name="Graphic 27">
              <a:extLst>
                <a:ext uri="{FF2B5EF4-FFF2-40B4-BE49-F238E27FC236}">
                  <a16:creationId xmlns:a16="http://schemas.microsoft.com/office/drawing/2014/main" id="{207E4D5D-F1B7-8791-2A97-E0889C4172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3236" y="2494925"/>
              <a:ext cx="334694" cy="334694"/>
            </a:xfrm>
            <a:prstGeom prst="rect">
              <a:avLst/>
            </a:prstGeom>
          </p:spPr>
        </p:pic>
      </p:grpSp>
      <p:grpSp>
        <p:nvGrpSpPr>
          <p:cNvPr id="34" name="Group 33">
            <a:extLst>
              <a:ext uri="{FF2B5EF4-FFF2-40B4-BE49-F238E27FC236}">
                <a16:creationId xmlns:a16="http://schemas.microsoft.com/office/drawing/2014/main" id="{9E6B2BC4-4851-B129-EFD0-52BA12CAD149}"/>
              </a:ext>
            </a:extLst>
          </p:cNvPr>
          <p:cNvGrpSpPr/>
          <p:nvPr/>
        </p:nvGrpSpPr>
        <p:grpSpPr>
          <a:xfrm>
            <a:off x="908005" y="4157922"/>
            <a:ext cx="605156" cy="605156"/>
            <a:chOff x="908005" y="4157922"/>
            <a:chExt cx="605156" cy="605156"/>
          </a:xfrm>
        </p:grpSpPr>
        <p:sp>
          <p:nvSpPr>
            <p:cNvPr id="86" name="Oval 85">
              <a:extLst>
                <a:ext uri="{FF2B5EF4-FFF2-40B4-BE49-F238E27FC236}">
                  <a16:creationId xmlns:a16="http://schemas.microsoft.com/office/drawing/2014/main" id="{8744435E-9560-DDAF-ADA0-E2E544E8A88B}"/>
                </a:ext>
              </a:extLst>
            </p:cNvPr>
            <p:cNvSpPr/>
            <p:nvPr/>
          </p:nvSpPr>
          <p:spPr bwMode="auto">
            <a:xfrm>
              <a:off x="908005" y="4157922"/>
              <a:ext cx="605156" cy="605156"/>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mn-ea"/>
                <a:cs typeface="Segoe UI" pitchFamily="34" charset="0"/>
              </a:endParaRPr>
            </a:p>
          </p:txBody>
        </p:sp>
        <p:pic>
          <p:nvPicPr>
            <p:cNvPr id="31" name="Graphic 30">
              <a:extLst>
                <a:ext uri="{FF2B5EF4-FFF2-40B4-BE49-F238E27FC236}">
                  <a16:creationId xmlns:a16="http://schemas.microsoft.com/office/drawing/2014/main" id="{CAA5CA46-91A9-3F0D-7A23-DFB2E32019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3236" y="4293153"/>
              <a:ext cx="334694" cy="334694"/>
            </a:xfrm>
            <a:prstGeom prst="rect">
              <a:avLst/>
            </a:prstGeom>
          </p:spPr>
        </p:pic>
      </p:grpSp>
      <p:graphicFrame>
        <p:nvGraphicFramePr>
          <p:cNvPr id="18" name="Chart 17">
            <a:extLst>
              <a:ext uri="{FF2B5EF4-FFF2-40B4-BE49-F238E27FC236}">
                <a16:creationId xmlns:a16="http://schemas.microsoft.com/office/drawing/2014/main" id="{E70DE3CE-BBEA-55D3-CE43-919E265F3691}"/>
              </a:ext>
            </a:extLst>
          </p:cNvPr>
          <p:cNvGraphicFramePr/>
          <p:nvPr/>
        </p:nvGraphicFramePr>
        <p:xfrm>
          <a:off x="7334716" y="1840356"/>
          <a:ext cx="3177063" cy="317706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4" name="Chart 23">
            <a:extLst>
              <a:ext uri="{FF2B5EF4-FFF2-40B4-BE49-F238E27FC236}">
                <a16:creationId xmlns:a16="http://schemas.microsoft.com/office/drawing/2014/main" id="{A06C0C4B-EA5E-E49F-E956-DE628872CA4A}"/>
              </a:ext>
            </a:extLst>
          </p:cNvPr>
          <p:cNvGraphicFramePr/>
          <p:nvPr/>
        </p:nvGraphicFramePr>
        <p:xfrm>
          <a:off x="7703291" y="2208931"/>
          <a:ext cx="2439913" cy="2439913"/>
        </p:xfrm>
        <a:graphic>
          <a:graphicData uri="http://schemas.openxmlformats.org/drawingml/2006/chart">
            <c:chart xmlns:c="http://schemas.openxmlformats.org/drawingml/2006/chart" xmlns:r="http://schemas.openxmlformats.org/officeDocument/2006/relationships" r:id="rId10"/>
          </a:graphicData>
        </a:graphic>
      </p:graphicFrame>
      <p:pic>
        <p:nvPicPr>
          <p:cNvPr id="29" name="Graphic 28">
            <a:extLst>
              <a:ext uri="{FF2B5EF4-FFF2-40B4-BE49-F238E27FC236}">
                <a16:creationId xmlns:a16="http://schemas.microsoft.com/office/drawing/2014/main" id="{3EB57DC1-0FDF-C345-6316-A6FF5316C6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48707" y="2904856"/>
            <a:ext cx="367749" cy="367749"/>
          </a:xfrm>
          <a:prstGeom prst="rect">
            <a:avLst/>
          </a:prstGeom>
          <a:effectLst/>
        </p:spPr>
      </p:pic>
      <p:pic>
        <p:nvPicPr>
          <p:cNvPr id="35" name="Graphic 34">
            <a:extLst>
              <a:ext uri="{FF2B5EF4-FFF2-40B4-BE49-F238E27FC236}">
                <a16:creationId xmlns:a16="http://schemas.microsoft.com/office/drawing/2014/main" id="{6FDFB5AD-C719-0DF4-696D-D4165DFF7E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39374" y="3861427"/>
            <a:ext cx="367748" cy="367748"/>
          </a:xfrm>
          <a:prstGeom prst="rect">
            <a:avLst/>
          </a:prstGeom>
        </p:spPr>
      </p:pic>
      <p:sp>
        <p:nvSpPr>
          <p:cNvPr id="36" name="Rectangle: Rounded Corners 87">
            <a:extLst>
              <a:ext uri="{FF2B5EF4-FFF2-40B4-BE49-F238E27FC236}">
                <a16:creationId xmlns:a16="http://schemas.microsoft.com/office/drawing/2014/main" id="{625E4D27-72CC-EE40-94F6-122C177D8C7B}"/>
              </a:ext>
              <a:ext uri="{C183D7F6-B498-43B3-948B-1728B52AA6E4}">
                <adec:decorative xmlns:adec="http://schemas.microsoft.com/office/drawing/2017/decorative" val="1"/>
              </a:ext>
            </a:extLst>
          </p:cNvPr>
          <p:cNvSpPr/>
          <p:nvPr/>
        </p:nvSpPr>
        <p:spPr bwMode="auto">
          <a:xfrm>
            <a:off x="7161348" y="1622677"/>
            <a:ext cx="3522571" cy="3523799"/>
          </a:xfrm>
          <a:prstGeom prst="ellips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37" name="!!ArcQueryPipeline">
            <a:extLst>
              <a:ext uri="{FF2B5EF4-FFF2-40B4-BE49-F238E27FC236}">
                <a16:creationId xmlns:a16="http://schemas.microsoft.com/office/drawing/2014/main" id="{CABC80BA-6F3F-4A11-6BBA-51C103EEB1E2}"/>
              </a:ext>
            </a:extLst>
          </p:cNvPr>
          <p:cNvSpPr/>
          <p:nvPr/>
        </p:nvSpPr>
        <p:spPr>
          <a:xfrm>
            <a:off x="7161348" y="1623906"/>
            <a:ext cx="3522571" cy="3522570"/>
          </a:xfrm>
          <a:prstGeom prst="arc">
            <a:avLst>
              <a:gd name="adj1" fmla="val 20301075"/>
              <a:gd name="adj2" fmla="val 0"/>
            </a:avLst>
          </a:prstGeom>
          <a:noFill/>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38" name="!!ArcDataPreprocessing">
            <a:extLst>
              <a:ext uri="{FF2B5EF4-FFF2-40B4-BE49-F238E27FC236}">
                <a16:creationId xmlns:a16="http://schemas.microsoft.com/office/drawing/2014/main" id="{75D3C64C-39A1-0A0C-C80C-5F82F29CB6BB}"/>
              </a:ext>
            </a:extLst>
          </p:cNvPr>
          <p:cNvSpPr/>
          <p:nvPr/>
        </p:nvSpPr>
        <p:spPr>
          <a:xfrm>
            <a:off x="7161348" y="1622677"/>
            <a:ext cx="3522571" cy="3522570"/>
          </a:xfrm>
          <a:prstGeom prst="arc">
            <a:avLst>
              <a:gd name="adj1" fmla="val 4728941"/>
              <a:gd name="adj2" fmla="val 6042658"/>
            </a:avLst>
          </a:prstGeom>
          <a:noFill/>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39" name="!!ArcAgent">
            <a:extLst>
              <a:ext uri="{FF2B5EF4-FFF2-40B4-BE49-F238E27FC236}">
                <a16:creationId xmlns:a16="http://schemas.microsoft.com/office/drawing/2014/main" id="{60834CC1-04E7-391E-F9BF-8D52E9873275}"/>
              </a:ext>
            </a:extLst>
          </p:cNvPr>
          <p:cNvSpPr/>
          <p:nvPr/>
        </p:nvSpPr>
        <p:spPr>
          <a:xfrm>
            <a:off x="7161348" y="1621449"/>
            <a:ext cx="3522571" cy="3522570"/>
          </a:xfrm>
          <a:prstGeom prst="arc">
            <a:avLst>
              <a:gd name="adj1" fmla="val 10895557"/>
              <a:gd name="adj2" fmla="val 12161727"/>
            </a:avLst>
          </a:prstGeom>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40" name="TextBox 39">
            <a:extLst>
              <a:ext uri="{FF2B5EF4-FFF2-40B4-BE49-F238E27FC236}">
                <a16:creationId xmlns:a16="http://schemas.microsoft.com/office/drawing/2014/main" id="{4155FF84-744A-1B46-DD89-0168827BC6A8}"/>
              </a:ext>
            </a:extLst>
          </p:cNvPr>
          <p:cNvSpPr txBox="1"/>
          <p:nvPr/>
        </p:nvSpPr>
        <p:spPr>
          <a:xfrm>
            <a:off x="7786825" y="5256982"/>
            <a:ext cx="2272845" cy="399102"/>
          </a:xfrm>
          <a:prstGeom prst="rect">
            <a:avLst/>
          </a:prstGeom>
          <a:solidFill>
            <a:srgbClr val="091F2C"/>
          </a:solidFill>
        </p:spPr>
        <p:txBody>
          <a:bodyPr wrap="square" tIns="72000" bIns="72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Data preprocessing</a:t>
            </a:r>
          </a:p>
        </p:txBody>
      </p:sp>
      <p:sp>
        <p:nvSpPr>
          <p:cNvPr id="41" name="TextBox 40">
            <a:extLst>
              <a:ext uri="{FF2B5EF4-FFF2-40B4-BE49-F238E27FC236}">
                <a16:creationId xmlns:a16="http://schemas.microsoft.com/office/drawing/2014/main" id="{3CFABBAD-CDEA-A8BE-AB6B-7D95652BCB98}"/>
              </a:ext>
            </a:extLst>
          </p:cNvPr>
          <p:cNvSpPr txBox="1"/>
          <p:nvPr/>
        </p:nvSpPr>
        <p:spPr>
          <a:xfrm>
            <a:off x="5605483" y="2681144"/>
            <a:ext cx="1382419" cy="685464"/>
          </a:xfrm>
          <a:prstGeom prst="rect">
            <a:avLst/>
          </a:prstGeom>
          <a:solidFill>
            <a:srgbClr val="091F2C"/>
          </a:solidFill>
        </p:spPr>
        <p:txBody>
          <a:bodyPr wrap="square" tIns="72000" bIns="108000" anchor="ctr" anchorCtr="0">
            <a:noAutofit/>
          </a:bodyPr>
          <a:lstStyle/>
          <a:p>
            <a:pPr marL="0" marR="0" lvl="0" indent="0" algn="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Agent orchestration</a:t>
            </a:r>
          </a:p>
        </p:txBody>
      </p:sp>
      <p:sp>
        <p:nvSpPr>
          <p:cNvPr id="42" name="TextBox 41">
            <a:extLst>
              <a:ext uri="{FF2B5EF4-FFF2-40B4-BE49-F238E27FC236}">
                <a16:creationId xmlns:a16="http://schemas.microsoft.com/office/drawing/2014/main" id="{6BD9B63B-2764-5763-83D9-6D052C0B5C37}"/>
              </a:ext>
            </a:extLst>
          </p:cNvPr>
          <p:cNvSpPr txBox="1"/>
          <p:nvPr/>
        </p:nvSpPr>
        <p:spPr>
          <a:xfrm>
            <a:off x="10855990" y="2717553"/>
            <a:ext cx="920664" cy="612645"/>
          </a:xfrm>
          <a:prstGeom prst="rect">
            <a:avLst/>
          </a:prstGeom>
          <a:solidFill>
            <a:srgbClr val="091F2C"/>
          </a:solidFill>
        </p:spPr>
        <p:txBody>
          <a:bodyPr wrap="square" tIns="72000" bIns="108000" anchor="ctr" anchorCtr="0">
            <a:spAutoFit/>
          </a:bodyPr>
          <a:lstStyle>
            <a:defPPr>
              <a:defRPr lang="en-US"/>
            </a:defPPr>
            <a:lvl1pPr algn="r" defTabSz="564085" fontAlgn="base">
              <a:spcBef>
                <a:spcPct val="0"/>
              </a:spcBef>
              <a:spcAft>
                <a:spcPct val="0"/>
              </a:spcAft>
              <a:defRPr sz="1400">
                <a:solidFill>
                  <a:schemeClr val="tx1">
                    <a:alpha val="30000"/>
                  </a:schemeClr>
                </a:solidFill>
                <a:latin typeface="Segoe UI Variable Display Semibold" pitchFamily="2" charset="0"/>
                <a:cs typeface="Segoe UI" pitchFamily="34" charset="0"/>
              </a:defRPr>
            </a:lvl1p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Query</a:t>
            </a:r>
            <a:b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b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pipeline</a:t>
            </a:r>
          </a:p>
        </p:txBody>
      </p:sp>
      <p:sp>
        <p:nvSpPr>
          <p:cNvPr id="43" name="!!agent">
            <a:extLst>
              <a:ext uri="{FF2B5EF4-FFF2-40B4-BE49-F238E27FC236}">
                <a16:creationId xmlns:a16="http://schemas.microsoft.com/office/drawing/2014/main" id="{D83C566F-0D88-9E4F-8D99-A765954A7270}"/>
              </a:ext>
              <a:ext uri="{C183D7F6-B498-43B3-948B-1728B52AA6E4}">
                <adec:decorative xmlns:adec="http://schemas.microsoft.com/office/drawing/2017/decorative" val="1"/>
              </a:ext>
            </a:extLst>
          </p:cNvPr>
          <p:cNvSpPr>
            <a:spLocks noChangeAspect="1"/>
          </p:cNvSpPr>
          <p:nvPr/>
        </p:nvSpPr>
        <p:spPr>
          <a:xfrm>
            <a:off x="8293811" y="2951219"/>
            <a:ext cx="259152" cy="280137"/>
          </a:xfrm>
          <a:custGeom>
            <a:avLst/>
            <a:gdLst>
              <a:gd name="connsiteX0" fmla="*/ 318461 w 1071287"/>
              <a:gd name="connsiteY0" fmla="*/ 217133 h 1158042"/>
              <a:gd name="connsiteX1" fmla="*/ 536173 w 1071287"/>
              <a:gd name="connsiteY1" fmla="*/ 0 h 1158042"/>
              <a:gd name="connsiteX2" fmla="*/ 753305 w 1071287"/>
              <a:gd name="connsiteY2" fmla="*/ 217133 h 1158042"/>
              <a:gd name="connsiteX3" fmla="*/ 579599 w 1071287"/>
              <a:gd name="connsiteY3" fmla="*/ 430212 h 1158042"/>
              <a:gd name="connsiteX4" fmla="*/ 579599 w 1071287"/>
              <a:gd name="connsiteY4" fmla="*/ 550069 h 1158042"/>
              <a:gd name="connsiteX5" fmla="*/ 767781 w 1071287"/>
              <a:gd name="connsiteY5" fmla="*/ 550069 h 1158042"/>
              <a:gd name="connsiteX6" fmla="*/ 898060 w 1071287"/>
              <a:gd name="connsiteY6" fmla="*/ 680349 h 1158042"/>
              <a:gd name="connsiteX7" fmla="*/ 898060 w 1071287"/>
              <a:gd name="connsiteY7" fmla="*/ 680349 h 1158042"/>
              <a:gd name="connsiteX8" fmla="*/ 898060 w 1071287"/>
              <a:gd name="connsiteY8" fmla="*/ 727828 h 1158042"/>
              <a:gd name="connsiteX9" fmla="*/ 1066555 w 1071287"/>
              <a:gd name="connsiteY9" fmla="*/ 984913 h 1158042"/>
              <a:gd name="connsiteX10" fmla="*/ 854634 w 1071287"/>
              <a:gd name="connsiteY10" fmla="*/ 1158040 h 1158042"/>
              <a:gd name="connsiteX11" fmla="*/ 636922 w 1071287"/>
              <a:gd name="connsiteY11" fmla="*/ 940908 h 1158042"/>
              <a:gd name="connsiteX12" fmla="*/ 811207 w 1071287"/>
              <a:gd name="connsiteY12" fmla="*/ 727828 h 1158042"/>
              <a:gd name="connsiteX13" fmla="*/ 811207 w 1071287"/>
              <a:gd name="connsiteY13" fmla="*/ 680349 h 1158042"/>
              <a:gd name="connsiteX14" fmla="*/ 767781 w 1071287"/>
              <a:gd name="connsiteY14" fmla="*/ 636922 h 1158042"/>
              <a:gd name="connsiteX15" fmla="*/ 304565 w 1071287"/>
              <a:gd name="connsiteY15" fmla="*/ 636922 h 1158042"/>
              <a:gd name="connsiteX16" fmla="*/ 261138 w 1071287"/>
              <a:gd name="connsiteY16" fmla="*/ 680349 h 1158042"/>
              <a:gd name="connsiteX17" fmla="*/ 261138 w 1071287"/>
              <a:gd name="connsiteY17" fmla="*/ 727828 h 1158042"/>
              <a:gd name="connsiteX18" fmla="*/ 429633 w 1071287"/>
              <a:gd name="connsiteY18" fmla="*/ 984913 h 1158042"/>
              <a:gd name="connsiteX19" fmla="*/ 217712 w 1071287"/>
              <a:gd name="connsiteY19" fmla="*/ 1158040 h 1158042"/>
              <a:gd name="connsiteX20" fmla="*/ 0 w 1071287"/>
              <a:gd name="connsiteY20" fmla="*/ 941487 h 1158042"/>
              <a:gd name="connsiteX21" fmla="*/ 174285 w 1071287"/>
              <a:gd name="connsiteY21" fmla="*/ 728407 h 1158042"/>
              <a:gd name="connsiteX22" fmla="*/ 174285 w 1071287"/>
              <a:gd name="connsiteY22" fmla="*/ 680928 h 1158042"/>
              <a:gd name="connsiteX23" fmla="*/ 304565 w 1071287"/>
              <a:gd name="connsiteY23" fmla="*/ 550648 h 1158042"/>
              <a:gd name="connsiteX24" fmla="*/ 492746 w 1071287"/>
              <a:gd name="connsiteY24" fmla="*/ 550648 h 1158042"/>
              <a:gd name="connsiteX25" fmla="*/ 492746 w 1071287"/>
              <a:gd name="connsiteY25" fmla="*/ 430791 h 1158042"/>
              <a:gd name="connsiteX26" fmla="*/ 319040 w 1071287"/>
              <a:gd name="connsiteY26" fmla="*/ 217712 h 115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1287" h="1158042">
                <a:moveTo>
                  <a:pt x="318461" y="217133"/>
                </a:moveTo>
                <a:cubicBezTo>
                  <a:pt x="318461" y="97275"/>
                  <a:pt x="415736" y="0"/>
                  <a:pt x="536173" y="0"/>
                </a:cubicBezTo>
                <a:cubicBezTo>
                  <a:pt x="656030" y="0"/>
                  <a:pt x="753305" y="97275"/>
                  <a:pt x="753305" y="217133"/>
                </a:cubicBezTo>
                <a:cubicBezTo>
                  <a:pt x="753305" y="320198"/>
                  <a:pt x="680349" y="409367"/>
                  <a:pt x="579599" y="430212"/>
                </a:cubicBezTo>
                <a:lnTo>
                  <a:pt x="579599" y="550069"/>
                </a:lnTo>
                <a:lnTo>
                  <a:pt x="767781" y="550069"/>
                </a:lnTo>
                <a:cubicBezTo>
                  <a:pt x="839579" y="550069"/>
                  <a:pt x="898060" y="608550"/>
                  <a:pt x="898060" y="680349"/>
                </a:cubicBezTo>
                <a:lnTo>
                  <a:pt x="898060" y="680349"/>
                </a:lnTo>
                <a:lnTo>
                  <a:pt x="898060" y="727828"/>
                </a:lnTo>
                <a:cubicBezTo>
                  <a:pt x="1015601" y="752147"/>
                  <a:pt x="1091453" y="867372"/>
                  <a:pt x="1066555" y="984913"/>
                </a:cubicBezTo>
                <a:cubicBezTo>
                  <a:pt x="1045710" y="1085663"/>
                  <a:pt x="957120" y="1158040"/>
                  <a:pt x="854634" y="1158040"/>
                </a:cubicBezTo>
                <a:cubicBezTo>
                  <a:pt x="734776" y="1158040"/>
                  <a:pt x="637501" y="1061344"/>
                  <a:pt x="636922" y="940908"/>
                </a:cubicBezTo>
                <a:cubicBezTo>
                  <a:pt x="636922" y="837263"/>
                  <a:pt x="709300" y="748094"/>
                  <a:pt x="811207" y="727828"/>
                </a:cubicBezTo>
                <a:lnTo>
                  <a:pt x="811207" y="680349"/>
                </a:lnTo>
                <a:cubicBezTo>
                  <a:pt x="811207" y="656609"/>
                  <a:pt x="791520" y="636922"/>
                  <a:pt x="767781" y="636922"/>
                </a:cubicBezTo>
                <a:lnTo>
                  <a:pt x="304565" y="636922"/>
                </a:lnTo>
                <a:cubicBezTo>
                  <a:pt x="280825" y="636922"/>
                  <a:pt x="261138" y="656609"/>
                  <a:pt x="261138" y="680349"/>
                </a:cubicBezTo>
                <a:lnTo>
                  <a:pt x="261138" y="727828"/>
                </a:lnTo>
                <a:cubicBezTo>
                  <a:pt x="378679" y="752147"/>
                  <a:pt x="454531" y="867372"/>
                  <a:pt x="429633" y="984913"/>
                </a:cubicBezTo>
                <a:cubicBezTo>
                  <a:pt x="408788" y="1085663"/>
                  <a:pt x="320198" y="1158040"/>
                  <a:pt x="217712" y="1158040"/>
                </a:cubicBezTo>
                <a:cubicBezTo>
                  <a:pt x="97854" y="1158619"/>
                  <a:pt x="0" y="1061344"/>
                  <a:pt x="0" y="941487"/>
                </a:cubicBezTo>
                <a:cubicBezTo>
                  <a:pt x="0" y="837842"/>
                  <a:pt x="72378" y="748673"/>
                  <a:pt x="174285" y="728407"/>
                </a:cubicBezTo>
                <a:lnTo>
                  <a:pt x="174285" y="680928"/>
                </a:lnTo>
                <a:cubicBezTo>
                  <a:pt x="174285" y="609129"/>
                  <a:pt x="232766" y="550648"/>
                  <a:pt x="304565" y="550648"/>
                </a:cubicBezTo>
                <a:lnTo>
                  <a:pt x="492746" y="550648"/>
                </a:lnTo>
                <a:lnTo>
                  <a:pt x="492746" y="430791"/>
                </a:lnTo>
                <a:cubicBezTo>
                  <a:pt x="391418" y="409946"/>
                  <a:pt x="319040" y="321356"/>
                  <a:pt x="319040" y="217712"/>
                </a:cubicBezTo>
                <a:close/>
              </a:path>
            </a:pathLst>
          </a:custGeom>
          <a:solidFill>
            <a:srgbClr val="F4F3F5">
              <a:alpha val="40000"/>
            </a:srgbClr>
          </a:solidFill>
          <a:ln w="11579" cap="flat">
            <a:noFill/>
            <a:prstDash val="solid"/>
            <a:miter/>
          </a:ln>
          <a:effectLst/>
        </p:spPr>
        <p:txBody>
          <a:bodyPr rot="0" spcFirstLastPara="0" vertOverflow="overflow" horzOverflow="overflow" vert="horz" wrap="square" lIns="130595" tIns="65302" rIns="130595" bIns="65302" numCol="1" spcCol="0" rtlCol="0" fromWordArt="0" anchor="ctr" anchorCtr="0" forceAA="0" compatLnSpc="1">
            <a:prstTxWarp prst="textNoShape">
              <a:avLst/>
            </a:prstTxWarp>
            <a:noAutofit/>
          </a:bodyPr>
          <a:lstStyle/>
          <a:p>
            <a:pPr marL="0" marR="0" lvl="0" indent="0" algn="l" defTabSz="1024543"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Text Semibold" pitchFamily="2" charset="0"/>
              <a:ea typeface="+mn-ea"/>
              <a:cs typeface="Segoe Sans Display Semibold" pitchFamily="2" charset="0"/>
            </a:endParaRPr>
          </a:p>
        </p:txBody>
      </p:sp>
      <p:sp>
        <p:nvSpPr>
          <p:cNvPr id="48" name="Freeform: Shape 47">
            <a:extLst>
              <a:ext uri="{FF2B5EF4-FFF2-40B4-BE49-F238E27FC236}">
                <a16:creationId xmlns:a16="http://schemas.microsoft.com/office/drawing/2014/main" id="{7CC028C9-3E08-1ABC-CDBC-8099DB51911E}"/>
              </a:ext>
            </a:extLst>
          </p:cNvPr>
          <p:cNvSpPr/>
          <p:nvPr/>
        </p:nvSpPr>
        <p:spPr bwMode="auto">
          <a:xfrm>
            <a:off x="6220500" y="5951925"/>
            <a:ext cx="5400000" cy="0"/>
          </a:xfrm>
          <a:custGeom>
            <a:avLst/>
            <a:gdLst>
              <a:gd name="connsiteX0" fmla="*/ 0 w 9664262"/>
              <a:gd name="connsiteY0" fmla="*/ 0 h 0"/>
              <a:gd name="connsiteX1" fmla="*/ 9664262 w 9664262"/>
              <a:gd name="connsiteY1" fmla="*/ 0 h 0"/>
            </a:gdLst>
            <a:ahLst/>
            <a:cxnLst>
              <a:cxn ang="0">
                <a:pos x="connsiteX0" y="connsiteY0"/>
              </a:cxn>
              <a:cxn ang="0">
                <a:pos x="connsiteX1" y="connsiteY1"/>
              </a:cxn>
            </a:cxnLst>
            <a:rect l="l" t="t" r="r" b="b"/>
            <a:pathLst>
              <a:path w="9664262">
                <a:moveTo>
                  <a:pt x="0" y="0"/>
                </a:moveTo>
                <a:lnTo>
                  <a:pt x="9664262" y="0"/>
                </a:lnTo>
              </a:path>
            </a:pathLst>
          </a:custGeom>
          <a:ln w="12700">
            <a:gradFill flip="none" rotWithShape="1">
              <a:gsLst>
                <a:gs pos="0">
                  <a:srgbClr val="F65567"/>
                </a:gs>
                <a:gs pos="100000">
                  <a:srgbClr val="FF5C39"/>
                </a:gs>
              </a:gsLst>
              <a:lin ang="0" scaled="1"/>
              <a:tileRect/>
            </a:gra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5" name="TextBox 44">
            <a:extLst>
              <a:ext uri="{FF2B5EF4-FFF2-40B4-BE49-F238E27FC236}">
                <a16:creationId xmlns:a16="http://schemas.microsoft.com/office/drawing/2014/main" id="{9B433F0E-A97D-40FB-296E-5176B55CD1D3}"/>
              </a:ext>
            </a:extLst>
          </p:cNvPr>
          <p:cNvSpPr txBox="1"/>
          <p:nvPr/>
        </p:nvSpPr>
        <p:spPr>
          <a:xfrm>
            <a:off x="7856389" y="5807925"/>
            <a:ext cx="2125960" cy="288000"/>
          </a:xfrm>
          <a:prstGeom prst="roundRect">
            <a:avLst>
              <a:gd name="adj" fmla="val 50000"/>
            </a:avLst>
          </a:prstGeom>
          <a:gradFill>
            <a:gsLst>
              <a:gs pos="80000">
                <a:srgbClr val="F65567"/>
              </a:gs>
              <a:gs pos="0">
                <a:srgbClr val="FF5C39"/>
              </a:gs>
            </a:gsLst>
            <a:path path="circle">
              <a:fillToRect l="100000" t="100000"/>
            </a:path>
          </a:gradFill>
        </p:spPr>
        <p:txBody>
          <a:bodyPr wrap="square" lIns="108000" tIns="36000" rIns="108000" bIns="54000" anchor="ctr" anchorCtr="0">
            <a:noAutofit/>
          </a:bodyPr>
          <a:lstStyle>
            <a:defPPr>
              <a:defRPr lang="en-US"/>
            </a:defPPr>
            <a:lvl1pPr algn="ctr" defTabSz="564085" fontAlgn="base">
              <a:spcBef>
                <a:spcPct val="0"/>
              </a:spcBef>
              <a:spcAft>
                <a:spcPct val="0"/>
              </a:spcAft>
              <a:defRPr sz="1100">
                <a:solidFill>
                  <a:schemeClr val="bg1"/>
                </a:solidFill>
                <a:latin typeface="Segoe UI Variable Text Semibold" pitchFamily="2" charset="0"/>
                <a:cs typeface="Segoe UI" pitchFamily="34" charset="0"/>
              </a:defRPr>
            </a:lvl1p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Variable Text Semibold" pitchFamily="2" charset="0"/>
                <a:ea typeface="+mn-ea"/>
                <a:cs typeface="Segoe UI" pitchFamily="34" charset="0"/>
              </a:rPr>
              <a:t>Enterprise-ready foundation</a:t>
            </a:r>
          </a:p>
        </p:txBody>
      </p:sp>
    </p:spTree>
    <p:extLst>
      <p:ext uri="{BB962C8B-B14F-4D97-AF65-F5344CB8AC3E}">
        <p14:creationId xmlns:p14="http://schemas.microsoft.com/office/powerpoint/2010/main" val="68691291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grpId="1" nodeType="withEffect">
                                  <p:stCondLst>
                                    <p:cond delay="100"/>
                                  </p:stCondLst>
                                  <p:childTnLst>
                                    <p:animMotion origin="layout" path="M 1.66667E-6 -4.44444E-6 L 1.66667E-6 0.03542 " pathEditMode="relative" rAng="0" ptsTypes="AA">
                                      <p:cBhvr>
                                        <p:cTn id="9" dur="700" spd="-100000" fill="hold"/>
                                        <p:tgtEl>
                                          <p:spTgt spid="75"/>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par>
                                <p:cTn id="13" presetID="42" presetClass="path" presetSubtype="0" decel="100000" fill="hold" grpId="1" nodeType="withEffect">
                                  <p:stCondLst>
                                    <p:cond delay="200"/>
                                  </p:stCondLst>
                                  <p:childTnLst>
                                    <p:animMotion origin="layout" path="M 1.66667E-6 -2.96296E-6 L 1.66667E-6 0.03542 " pathEditMode="relative" rAng="0" ptsTypes="AA">
                                      <p:cBhvr>
                                        <p:cTn id="14" dur="700" spd="-100000" fill="hold"/>
                                        <p:tgtEl>
                                          <p:spTgt spid="76"/>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par>
                                <p:cTn id="18" presetID="42" presetClass="path" presetSubtype="0" decel="100000" fill="hold" grpId="1" nodeType="withEffect">
                                  <p:stCondLst>
                                    <p:cond delay="300"/>
                                  </p:stCondLst>
                                  <p:childTnLst>
                                    <p:animMotion origin="layout" path="M -1.875E-6 -1.48148E-6 L -1.875E-6 0.03542 " pathEditMode="relative" rAng="0" ptsTypes="AA">
                                      <p:cBhvr>
                                        <p:cTn id="19" dur="700" spd="-100000" fill="hold"/>
                                        <p:tgtEl>
                                          <p:spTgt spid="7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42" presetClass="path" presetSubtype="0" decel="100000" fill="hold" grpId="1" nodeType="withEffect">
                                  <p:stCondLst>
                                    <p:cond delay="0"/>
                                  </p:stCondLst>
                                  <p:childTnLst>
                                    <p:animMotion origin="layout" path="M -1.25E-6 -1.85185E-6 L -1.25E-6 0.03542 " pathEditMode="relative" rAng="0" ptsTypes="AA">
                                      <p:cBhvr>
                                        <p:cTn id="24" dur="700" spd="-100000" fill="hold"/>
                                        <p:tgtEl>
                                          <p:spTgt spid="73"/>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42" presetClass="path" presetSubtype="0" decel="100000" fill="hold" nodeType="withEffect">
                                  <p:stCondLst>
                                    <p:cond delay="100"/>
                                  </p:stCondLst>
                                  <p:childTnLst>
                                    <p:animMotion origin="layout" path="M 1.66667E-6 -4.44444E-6 L 1.66667E-6 0.03542 " pathEditMode="relative" rAng="0" ptsTypes="AA">
                                      <p:cBhvr>
                                        <p:cTn id="29" dur="700" spd="-100000" fill="hold"/>
                                        <p:tgtEl>
                                          <p:spTgt spid="32"/>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42" presetClass="path" presetSubtype="0" decel="100000" fill="hold" nodeType="withEffect">
                                  <p:stCondLst>
                                    <p:cond delay="200"/>
                                  </p:stCondLst>
                                  <p:childTnLst>
                                    <p:animMotion origin="layout" path="M 1.66667E-6 -2.96296E-6 L 1.66667E-6 0.03542 " pathEditMode="relative" rAng="0" ptsTypes="AA">
                                      <p:cBhvr>
                                        <p:cTn id="34" dur="700" spd="-100000" fill="hold"/>
                                        <p:tgtEl>
                                          <p:spTgt spid="33"/>
                                        </p:tgtEl>
                                        <p:attrNameLst>
                                          <p:attrName>ppt_x</p:attrName>
                                          <p:attrName>ppt_y</p:attrName>
                                        </p:attrNameLst>
                                      </p:cBhvr>
                                      <p:rCtr x="0" y="1759"/>
                                    </p:animMotion>
                                  </p:childTnLst>
                                </p:cTn>
                              </p:par>
                              <p:par>
                                <p:cTn id="35" presetID="10" presetClass="entr" presetSubtype="0" fill="hold" nodeType="withEffect">
                                  <p:stCondLst>
                                    <p:cond delay="3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42" presetClass="path" presetSubtype="0" decel="100000" fill="hold" nodeType="withEffect">
                                  <p:stCondLst>
                                    <p:cond delay="300"/>
                                  </p:stCondLst>
                                  <p:childTnLst>
                                    <p:animMotion origin="layout" path="M -1.875E-6 -1.48148E-6 L -1.875E-6 0.03542 " pathEditMode="relative" rAng="0" ptsTypes="AA">
                                      <p:cBhvr>
                                        <p:cTn id="39" dur="700" spd="-100000" fill="hold"/>
                                        <p:tgtEl>
                                          <p:spTgt spid="3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75" grpId="0"/>
      <p:bldP spid="75" grpId="1"/>
      <p:bldP spid="76" grpId="0"/>
      <p:bldP spid="76" grpId="1"/>
      <p:bldP spid="77" grpId="0"/>
      <p:bldP spid="7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45E38-ABBB-4E66-7BBE-99D7724AC9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3C0A2-7050-EF9B-6F54-32BB440C2291}"/>
              </a:ext>
            </a:extLst>
          </p:cNvPr>
          <p:cNvSpPr>
            <a:spLocks noGrp="1"/>
          </p:cNvSpPr>
          <p:nvPr>
            <p:ph type="title" idx="4294967295"/>
          </p:nvPr>
        </p:nvSpPr>
        <p:spPr>
          <a:xfrm>
            <a:off x="588964" y="3152775"/>
            <a:ext cx="3476625" cy="552450"/>
          </a:xfrm>
        </p:spPr>
        <p:txBody>
          <a:bodyPr/>
          <a:lstStyle/>
          <a:p>
            <a:r>
              <a:rPr lang="en-US"/>
              <a:t>Retrieval</a:t>
            </a:r>
          </a:p>
        </p:txBody>
      </p:sp>
      <p:sp>
        <p:nvSpPr>
          <p:cNvPr id="8" name="Rectangle: Rounded Corners 87">
            <a:extLst>
              <a:ext uri="{FF2B5EF4-FFF2-40B4-BE49-F238E27FC236}">
                <a16:creationId xmlns:a16="http://schemas.microsoft.com/office/drawing/2014/main" id="{2D1A9A89-B26F-EE4D-A409-C459906E67BB}"/>
              </a:ext>
              <a:ext uri="{C183D7F6-B498-43B3-948B-1728B52AA6E4}">
                <adec:decorative xmlns:adec="http://schemas.microsoft.com/office/drawing/2017/decorative" val="1"/>
              </a:ext>
            </a:extLst>
          </p:cNvPr>
          <p:cNvSpPr/>
          <p:nvPr/>
        </p:nvSpPr>
        <p:spPr bwMode="auto">
          <a:xfrm>
            <a:off x="4065589" y="896112"/>
            <a:ext cx="7543800" cy="5372926"/>
          </a:xfrm>
          <a:prstGeom prst="roundRect">
            <a:avLst>
              <a:gd name="adj" fmla="val 305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9" name="Oval 8">
            <a:extLst>
              <a:ext uri="{FF2B5EF4-FFF2-40B4-BE49-F238E27FC236}">
                <a16:creationId xmlns:a16="http://schemas.microsoft.com/office/drawing/2014/main" id="{24EA5491-9EF6-0DA1-99BC-23567D0AD31A}"/>
              </a:ext>
              <a:ext uri="{C183D7F6-B498-43B3-948B-1728B52AA6E4}">
                <adec:decorative xmlns:adec="http://schemas.microsoft.com/office/drawing/2017/decorative" val="1"/>
              </a:ext>
            </a:extLst>
          </p:cNvPr>
          <p:cNvSpPr/>
          <p:nvPr/>
        </p:nvSpPr>
        <p:spPr>
          <a:xfrm>
            <a:off x="4420394" y="3427775"/>
            <a:ext cx="691537" cy="691791"/>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Variable Text" pitchFamily="2"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D315A0AA-365B-F3C7-E410-F3E90EDD29AF}"/>
              </a:ext>
              <a:ext uri="{C183D7F6-B498-43B3-948B-1728B52AA6E4}">
                <adec:decorative xmlns:adec="http://schemas.microsoft.com/office/drawing/2017/decorative" val="1"/>
              </a:ext>
            </a:extLst>
          </p:cNvPr>
          <p:cNvSpPr txBox="1"/>
          <p:nvPr/>
        </p:nvSpPr>
        <p:spPr>
          <a:xfrm>
            <a:off x="4444547" y="4242962"/>
            <a:ext cx="643230" cy="184666"/>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App UX</a:t>
            </a:r>
          </a:p>
        </p:txBody>
      </p:sp>
      <p:sp>
        <p:nvSpPr>
          <p:cNvPr id="12" name="TextBox 11">
            <a:extLst>
              <a:ext uri="{FF2B5EF4-FFF2-40B4-BE49-F238E27FC236}">
                <a16:creationId xmlns:a16="http://schemas.microsoft.com/office/drawing/2014/main" id="{C341D299-DD34-1469-7847-5E2F318DBC80}"/>
              </a:ext>
              <a:ext uri="{C183D7F6-B498-43B3-948B-1728B52AA6E4}">
                <adec:decorative xmlns:adec="http://schemas.microsoft.com/office/drawing/2017/decorative" val="1"/>
              </a:ext>
            </a:extLst>
          </p:cNvPr>
          <p:cNvSpPr txBox="1"/>
          <p:nvPr/>
        </p:nvSpPr>
        <p:spPr>
          <a:xfrm>
            <a:off x="5326591" y="3320332"/>
            <a:ext cx="1126112" cy="169277"/>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User question</a:t>
            </a:r>
          </a:p>
        </p:txBody>
      </p:sp>
      <p:cxnSp>
        <p:nvCxnSpPr>
          <p:cNvPr id="15" name="Straight Connector 14">
            <a:extLst>
              <a:ext uri="{FF2B5EF4-FFF2-40B4-BE49-F238E27FC236}">
                <a16:creationId xmlns:a16="http://schemas.microsoft.com/office/drawing/2014/main" id="{E616735C-66C8-F514-B2C8-9B6612E5F586}"/>
              </a:ext>
              <a:ext uri="{C183D7F6-B498-43B3-948B-1728B52AA6E4}">
                <adec:decorative xmlns:adec="http://schemas.microsoft.com/office/drawing/2017/decorative" val="1"/>
              </a:ext>
            </a:extLst>
          </p:cNvPr>
          <p:cNvCxnSpPr>
            <a:cxnSpLocks/>
          </p:cNvCxnSpPr>
          <p:nvPr/>
        </p:nvCxnSpPr>
        <p:spPr>
          <a:xfrm flipV="1">
            <a:off x="5348222" y="3615844"/>
            <a:ext cx="1078028"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EA61F2-2E01-A1B8-17C7-0794D2B7EA5D}"/>
              </a:ext>
              <a:ext uri="{C183D7F6-B498-43B3-948B-1728B52AA6E4}">
                <adec:decorative xmlns:adec="http://schemas.microsoft.com/office/drawing/2017/decorative" val="1"/>
              </a:ext>
            </a:extLst>
          </p:cNvPr>
          <p:cNvCxnSpPr>
            <a:cxnSpLocks/>
          </p:cNvCxnSpPr>
          <p:nvPr/>
        </p:nvCxnSpPr>
        <p:spPr>
          <a:xfrm flipH="1">
            <a:off x="5348222" y="3805996"/>
            <a:ext cx="1078028"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BA00D95-2344-6211-C061-7EFF32734393}"/>
              </a:ext>
              <a:ext uri="{C183D7F6-B498-43B3-948B-1728B52AA6E4}">
                <adec:decorative xmlns:adec="http://schemas.microsoft.com/office/drawing/2017/decorative" val="1"/>
              </a:ext>
            </a:extLst>
          </p:cNvPr>
          <p:cNvSpPr txBox="1"/>
          <p:nvPr/>
        </p:nvSpPr>
        <p:spPr>
          <a:xfrm>
            <a:off x="5509613" y="3879222"/>
            <a:ext cx="760066" cy="16927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Answer</a:t>
            </a:r>
          </a:p>
        </p:txBody>
      </p:sp>
      <p:sp>
        <p:nvSpPr>
          <p:cNvPr id="24" name="TextBox 23">
            <a:extLst>
              <a:ext uri="{FF2B5EF4-FFF2-40B4-BE49-F238E27FC236}">
                <a16:creationId xmlns:a16="http://schemas.microsoft.com/office/drawing/2014/main" id="{48E59F8B-E7A1-3D6F-7D1E-ED0E47DA3B2B}"/>
              </a:ext>
              <a:ext uri="{C183D7F6-B498-43B3-948B-1728B52AA6E4}">
                <adec:decorative xmlns:adec="http://schemas.microsoft.com/office/drawing/2017/decorative" val="1"/>
              </a:ext>
            </a:extLst>
          </p:cNvPr>
          <p:cNvSpPr txBox="1"/>
          <p:nvPr/>
        </p:nvSpPr>
        <p:spPr>
          <a:xfrm>
            <a:off x="6459617" y="4242962"/>
            <a:ext cx="1065843" cy="184666"/>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0" i="0" u="none" strike="noStrike" cap="none" spc="0" normalizeH="0" baseline="0">
                <a:ln>
                  <a:noFill/>
                </a:ln>
                <a:effectLst/>
                <a:uLnTx/>
                <a:uFillTx/>
                <a:latin typeface="+mj-lt"/>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Agent</a:t>
            </a:r>
          </a:p>
        </p:txBody>
      </p:sp>
      <p:cxnSp>
        <p:nvCxnSpPr>
          <p:cNvPr id="25" name="Straight Connector 24">
            <a:extLst>
              <a:ext uri="{FF2B5EF4-FFF2-40B4-BE49-F238E27FC236}">
                <a16:creationId xmlns:a16="http://schemas.microsoft.com/office/drawing/2014/main" id="{B06D594B-5E02-AC96-9889-9AB038429AD7}"/>
              </a:ext>
              <a:ext uri="{C183D7F6-B498-43B3-948B-1728B52AA6E4}">
                <adec:decorative xmlns:adec="http://schemas.microsoft.com/office/drawing/2017/decorative" val="1"/>
              </a:ext>
            </a:extLst>
          </p:cNvPr>
          <p:cNvCxnSpPr>
            <a:cxnSpLocks/>
          </p:cNvCxnSpPr>
          <p:nvPr/>
        </p:nvCxnSpPr>
        <p:spPr>
          <a:xfrm flipV="1">
            <a:off x="6895022" y="2464483"/>
            <a:ext cx="0" cy="730184"/>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117D6F5-9481-2390-9A32-8857D43A5488}"/>
              </a:ext>
              <a:ext uri="{C183D7F6-B498-43B3-948B-1728B52AA6E4}">
                <adec:decorative xmlns:adec="http://schemas.microsoft.com/office/drawing/2017/decorative" val="1"/>
              </a:ext>
            </a:extLst>
          </p:cNvPr>
          <p:cNvCxnSpPr>
            <a:cxnSpLocks/>
          </p:cNvCxnSpPr>
          <p:nvPr/>
        </p:nvCxnSpPr>
        <p:spPr>
          <a:xfrm flipH="1">
            <a:off x="7087626" y="2464483"/>
            <a:ext cx="0" cy="730184"/>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E7BAE62-953E-122C-F620-DB95A79342B1}"/>
              </a:ext>
              <a:ext uri="{C183D7F6-B498-43B3-948B-1728B52AA6E4}">
                <adec:decorative xmlns:adec="http://schemas.microsoft.com/office/drawing/2017/decorative" val="1"/>
              </a:ext>
            </a:extLst>
          </p:cNvPr>
          <p:cNvCxnSpPr>
            <a:cxnSpLocks/>
          </p:cNvCxnSpPr>
          <p:nvPr/>
        </p:nvCxnSpPr>
        <p:spPr>
          <a:xfrm rot="2358803" flipH="1">
            <a:off x="7604695" y="4706049"/>
            <a:ext cx="1078028"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D1293F-F63E-C8F8-11F1-702077CD2088}"/>
              </a:ext>
              <a:ext uri="{C183D7F6-B498-43B3-948B-1728B52AA6E4}">
                <adec:decorative xmlns:adec="http://schemas.microsoft.com/office/drawing/2017/decorative" val="1"/>
              </a:ext>
            </a:extLst>
          </p:cNvPr>
          <p:cNvCxnSpPr>
            <a:cxnSpLocks/>
          </p:cNvCxnSpPr>
          <p:nvPr/>
        </p:nvCxnSpPr>
        <p:spPr>
          <a:xfrm rot="2358803" flipV="1">
            <a:off x="7731463" y="4553928"/>
            <a:ext cx="1078028"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52426E6F-F04F-308B-C2A0-F75B7BCC50FA}"/>
              </a:ext>
              <a:ext uri="{C183D7F6-B498-43B3-948B-1728B52AA6E4}">
                <adec:decorative xmlns:adec="http://schemas.microsoft.com/office/drawing/2017/decorative" val="1"/>
              </a:ext>
            </a:extLst>
          </p:cNvPr>
          <p:cNvSpPr/>
          <p:nvPr/>
        </p:nvSpPr>
        <p:spPr>
          <a:xfrm>
            <a:off x="8797690" y="4990825"/>
            <a:ext cx="691537" cy="691791"/>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Variable Text" pitchFamily="2" charset="0"/>
              <a:ea typeface="+mn-ea"/>
              <a:cs typeface="Segoe UI" panose="020B0502040204020203" pitchFamily="34" charset="0"/>
            </a:endParaRPr>
          </a:p>
        </p:txBody>
      </p:sp>
      <p:sp>
        <p:nvSpPr>
          <p:cNvPr id="51" name="TextBox 50">
            <a:extLst>
              <a:ext uri="{FF2B5EF4-FFF2-40B4-BE49-F238E27FC236}">
                <a16:creationId xmlns:a16="http://schemas.microsoft.com/office/drawing/2014/main" id="{1B787A56-8371-C67F-4A90-CCBA0060477A}"/>
              </a:ext>
              <a:ext uri="{C183D7F6-B498-43B3-948B-1728B52AA6E4}">
                <adec:decorative xmlns:adec="http://schemas.microsoft.com/office/drawing/2017/decorative" val="1"/>
              </a:ext>
            </a:extLst>
          </p:cNvPr>
          <p:cNvSpPr txBox="1"/>
          <p:nvPr/>
        </p:nvSpPr>
        <p:spPr>
          <a:xfrm>
            <a:off x="6303227" y="1242802"/>
            <a:ext cx="1378625" cy="184666"/>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Retrieval system</a:t>
            </a:r>
          </a:p>
        </p:txBody>
      </p:sp>
      <p:sp>
        <p:nvSpPr>
          <p:cNvPr id="52" name="TextBox 51">
            <a:extLst>
              <a:ext uri="{FF2B5EF4-FFF2-40B4-BE49-F238E27FC236}">
                <a16:creationId xmlns:a16="http://schemas.microsoft.com/office/drawing/2014/main" id="{EBE2856A-31DE-E5BD-1F49-774556B982B1}"/>
              </a:ext>
              <a:ext uri="{C183D7F6-B498-43B3-948B-1728B52AA6E4}">
                <adec:decorative xmlns:adec="http://schemas.microsoft.com/office/drawing/2017/decorative" val="1"/>
              </a:ext>
            </a:extLst>
          </p:cNvPr>
          <p:cNvSpPr txBox="1"/>
          <p:nvPr/>
        </p:nvSpPr>
        <p:spPr>
          <a:xfrm>
            <a:off x="8186682" y="5777222"/>
            <a:ext cx="1924188" cy="184666"/>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Large Language Model</a:t>
            </a:r>
          </a:p>
        </p:txBody>
      </p:sp>
      <p:sp>
        <p:nvSpPr>
          <p:cNvPr id="56" name="Oval 55">
            <a:extLst>
              <a:ext uri="{FF2B5EF4-FFF2-40B4-BE49-F238E27FC236}">
                <a16:creationId xmlns:a16="http://schemas.microsoft.com/office/drawing/2014/main" id="{AC9DF101-253F-98BF-4FF8-2F78354F0203}"/>
              </a:ext>
              <a:ext uri="{C183D7F6-B498-43B3-948B-1728B52AA6E4}">
                <adec:decorative xmlns:adec="http://schemas.microsoft.com/office/drawing/2017/decorative" val="1"/>
              </a:ext>
            </a:extLst>
          </p:cNvPr>
          <p:cNvSpPr/>
          <p:nvPr/>
        </p:nvSpPr>
        <p:spPr>
          <a:xfrm>
            <a:off x="6646770" y="1547818"/>
            <a:ext cx="691537" cy="691791"/>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pic>
        <p:nvPicPr>
          <p:cNvPr id="59" name="Graphic 437806336">
            <a:extLst>
              <a:ext uri="{FF2B5EF4-FFF2-40B4-BE49-F238E27FC236}">
                <a16:creationId xmlns:a16="http://schemas.microsoft.com/office/drawing/2014/main" id="{86C4B307-4179-A0A4-1D2D-52C9AD17A5C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99233" y="1700407"/>
            <a:ext cx="386613" cy="386613"/>
          </a:xfrm>
          <a:prstGeom prst="rect">
            <a:avLst/>
          </a:prstGeom>
        </p:spPr>
      </p:pic>
      <p:sp>
        <p:nvSpPr>
          <p:cNvPr id="61" name="Oval 60">
            <a:extLst>
              <a:ext uri="{FF2B5EF4-FFF2-40B4-BE49-F238E27FC236}">
                <a16:creationId xmlns:a16="http://schemas.microsoft.com/office/drawing/2014/main" id="{659A60E2-6889-F284-46F8-6B68E46E8B40}"/>
              </a:ext>
              <a:ext uri="{C183D7F6-B498-43B3-948B-1728B52AA6E4}">
                <adec:decorative xmlns:adec="http://schemas.microsoft.com/office/drawing/2017/decorative" val="1"/>
              </a:ext>
            </a:extLst>
          </p:cNvPr>
          <p:cNvSpPr/>
          <p:nvPr/>
        </p:nvSpPr>
        <p:spPr>
          <a:xfrm>
            <a:off x="6646770" y="3427775"/>
            <a:ext cx="691537" cy="691791"/>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Variable Text" pitchFamily="2" charset="0"/>
              <a:ea typeface="+mn-ea"/>
              <a:cs typeface="Segoe UI" panose="020B0502040204020203" pitchFamily="34" charset="0"/>
            </a:endParaRPr>
          </a:p>
        </p:txBody>
      </p:sp>
      <p:sp>
        <p:nvSpPr>
          <p:cNvPr id="62" name="Freeform: Shape 84">
            <a:extLst>
              <a:ext uri="{FF2B5EF4-FFF2-40B4-BE49-F238E27FC236}">
                <a16:creationId xmlns:a16="http://schemas.microsoft.com/office/drawing/2014/main" id="{4A0ED3E9-724D-1B87-229D-93F263BD62C5}"/>
              </a:ext>
              <a:ext uri="{C183D7F6-B498-43B3-948B-1728B52AA6E4}">
                <adec:decorative xmlns:adec="http://schemas.microsoft.com/office/drawing/2017/decorative" val="1"/>
              </a:ext>
            </a:extLst>
          </p:cNvPr>
          <p:cNvSpPr/>
          <p:nvPr/>
        </p:nvSpPr>
        <p:spPr>
          <a:xfrm>
            <a:off x="4732063" y="3609061"/>
            <a:ext cx="68200" cy="12193"/>
          </a:xfrm>
          <a:custGeom>
            <a:avLst/>
            <a:gdLst>
              <a:gd name="connsiteX0" fmla="*/ 768182 w 843591"/>
              <a:gd name="connsiteY0" fmla="*/ 150819 h 150818"/>
              <a:gd name="connsiteX1" fmla="*/ 75409 w 843591"/>
              <a:gd name="connsiteY1" fmla="*/ 150819 h 150818"/>
              <a:gd name="connsiteX2" fmla="*/ 0 w 843591"/>
              <a:gd name="connsiteY2" fmla="*/ 75409 h 150818"/>
              <a:gd name="connsiteX3" fmla="*/ 75409 w 843591"/>
              <a:gd name="connsiteY3" fmla="*/ 0 h 150818"/>
              <a:gd name="connsiteX4" fmla="*/ 768182 w 843591"/>
              <a:gd name="connsiteY4" fmla="*/ 0 h 150818"/>
              <a:gd name="connsiteX5" fmla="*/ 843591 w 843591"/>
              <a:gd name="connsiteY5" fmla="*/ 75409 h 150818"/>
              <a:gd name="connsiteX6" fmla="*/ 768182 w 843591"/>
              <a:gd name="connsiteY6" fmla="*/ 150819 h 1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591" h="150818">
                <a:moveTo>
                  <a:pt x="768182" y="150819"/>
                </a:moveTo>
                <a:lnTo>
                  <a:pt x="75409" y="150819"/>
                </a:lnTo>
                <a:cubicBezTo>
                  <a:pt x="33747" y="150819"/>
                  <a:pt x="0" y="117062"/>
                  <a:pt x="0" y="75409"/>
                </a:cubicBezTo>
                <a:cubicBezTo>
                  <a:pt x="0" y="33757"/>
                  <a:pt x="33757" y="0"/>
                  <a:pt x="75409" y="0"/>
                </a:cubicBezTo>
                <a:lnTo>
                  <a:pt x="768182" y="0"/>
                </a:lnTo>
                <a:cubicBezTo>
                  <a:pt x="809844" y="0"/>
                  <a:pt x="843591" y="33757"/>
                  <a:pt x="843591" y="75409"/>
                </a:cubicBezTo>
                <a:cubicBezTo>
                  <a:pt x="843591" y="117062"/>
                  <a:pt x="809844" y="150819"/>
                  <a:pt x="768182" y="150819"/>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Text" pitchFamily="2" charset="0"/>
              <a:ea typeface="+mn-ea"/>
              <a:cs typeface="Segoe UI" panose="020B0502040204020203" pitchFamily="34" charset="0"/>
            </a:endParaRPr>
          </a:p>
        </p:txBody>
      </p:sp>
      <p:sp>
        <p:nvSpPr>
          <p:cNvPr id="63" name="TextBox 62">
            <a:extLst>
              <a:ext uri="{FF2B5EF4-FFF2-40B4-BE49-F238E27FC236}">
                <a16:creationId xmlns:a16="http://schemas.microsoft.com/office/drawing/2014/main" id="{96F562E8-4B0A-5069-8754-34E21AE1080E}"/>
              </a:ext>
              <a:ext uri="{C183D7F6-B498-43B3-948B-1728B52AA6E4}">
                <adec:decorative xmlns:adec="http://schemas.microsoft.com/office/drawing/2017/decorative" val="1"/>
              </a:ext>
            </a:extLst>
          </p:cNvPr>
          <p:cNvSpPr txBox="1"/>
          <p:nvPr/>
        </p:nvSpPr>
        <p:spPr>
          <a:xfrm>
            <a:off x="8660936" y="1341051"/>
            <a:ext cx="2665589" cy="169277"/>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Data sources</a:t>
            </a:r>
          </a:p>
        </p:txBody>
      </p:sp>
      <p:pic>
        <p:nvPicPr>
          <p:cNvPr id="64" name="Picture 2">
            <a:extLst>
              <a:ext uri="{FF2B5EF4-FFF2-40B4-BE49-F238E27FC236}">
                <a16:creationId xmlns:a16="http://schemas.microsoft.com/office/drawing/2014/main" id="{B238AF16-30D8-C764-AF69-342C30E0FC69}"/>
              </a:ext>
              <a:ext uri="{C183D7F6-B498-43B3-948B-1728B52AA6E4}">
                <adec:decorative xmlns:adec="http://schemas.microsoft.com/office/drawing/2017/decorative" val="1"/>
              </a:ext>
            </a:extLst>
          </p:cNvPr>
          <p:cNvPicPr>
            <a:picLocks noChangeAspect="1" noChangeArrowheads="1"/>
          </p:cNvPicPr>
          <p:nvPr/>
        </p:nvPicPr>
        <p:blipFill>
          <a:blip r:embed="rId4"/>
          <a:srcRect/>
          <a:stretch/>
        </p:blipFill>
        <p:spPr bwMode="auto">
          <a:xfrm>
            <a:off x="10919677" y="1728144"/>
            <a:ext cx="285404" cy="285962"/>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sp>
        <p:nvSpPr>
          <p:cNvPr id="65" name="Rectangle: Rounded Corners 98">
            <a:extLst>
              <a:ext uri="{FF2B5EF4-FFF2-40B4-BE49-F238E27FC236}">
                <a16:creationId xmlns:a16="http://schemas.microsoft.com/office/drawing/2014/main" id="{823DB05C-BA44-AD2A-C77B-D385BD7746FA}"/>
              </a:ext>
              <a:ext uri="{C183D7F6-B498-43B3-948B-1728B52AA6E4}">
                <adec:decorative xmlns:adec="http://schemas.microsoft.com/office/drawing/2017/decorative" val="1"/>
              </a:ext>
            </a:extLst>
          </p:cNvPr>
          <p:cNvSpPr>
            <a:spLocks/>
          </p:cNvSpPr>
          <p:nvPr/>
        </p:nvSpPr>
        <p:spPr bwMode="auto">
          <a:xfrm>
            <a:off x="8756379" y="1586675"/>
            <a:ext cx="2518135" cy="595619"/>
          </a:xfrm>
          <a:prstGeom prst="roundRect">
            <a:avLst>
              <a:gd name="adj" fmla="val 1276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pic>
        <p:nvPicPr>
          <p:cNvPr id="66" name="Graphic 65">
            <a:extLst>
              <a:ext uri="{FF2B5EF4-FFF2-40B4-BE49-F238E27FC236}">
                <a16:creationId xmlns:a16="http://schemas.microsoft.com/office/drawing/2014/main" id="{789B49FE-5F1E-18FA-4D22-5DA305714A5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55822" y="1728144"/>
            <a:ext cx="285404" cy="285403"/>
          </a:xfrm>
          <a:prstGeom prst="rect">
            <a:avLst/>
          </a:prstGeom>
          <a:effectLst/>
        </p:spPr>
      </p:pic>
      <p:sp>
        <p:nvSpPr>
          <p:cNvPr id="67" name="Freeform 88">
            <a:extLst>
              <a:ext uri="{FF2B5EF4-FFF2-40B4-BE49-F238E27FC236}">
                <a16:creationId xmlns:a16="http://schemas.microsoft.com/office/drawing/2014/main" id="{20818C6D-4F59-D5AE-FEFD-081543AB3236}"/>
              </a:ext>
              <a:ext uri="{C183D7F6-B498-43B3-948B-1728B52AA6E4}">
                <adec:decorative xmlns:adec="http://schemas.microsoft.com/office/drawing/2017/decorative" val="1"/>
              </a:ext>
            </a:extLst>
          </p:cNvPr>
          <p:cNvSpPr>
            <a:spLocks/>
          </p:cNvSpPr>
          <p:nvPr/>
        </p:nvSpPr>
        <p:spPr bwMode="auto">
          <a:xfrm>
            <a:off x="9999735" y="1774106"/>
            <a:ext cx="193006" cy="23921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Variable Text" pitchFamily="2" charset="0"/>
              <a:ea typeface="+mn-ea"/>
              <a:cs typeface="Segoe UI" panose="020B0502040204020203" pitchFamily="34" charset="0"/>
            </a:endParaRPr>
          </a:p>
        </p:txBody>
      </p:sp>
      <p:sp>
        <p:nvSpPr>
          <p:cNvPr id="68" name="Freeform 88">
            <a:extLst>
              <a:ext uri="{FF2B5EF4-FFF2-40B4-BE49-F238E27FC236}">
                <a16:creationId xmlns:a16="http://schemas.microsoft.com/office/drawing/2014/main" id="{F6E15CFB-6F1D-D70E-ED48-3605E478C205}"/>
              </a:ext>
              <a:ext uri="{C183D7F6-B498-43B3-948B-1728B52AA6E4}">
                <adec:decorative xmlns:adec="http://schemas.microsoft.com/office/drawing/2017/decorative" val="1"/>
              </a:ext>
            </a:extLst>
          </p:cNvPr>
          <p:cNvSpPr>
            <a:spLocks/>
          </p:cNvSpPr>
          <p:nvPr/>
        </p:nvSpPr>
        <p:spPr bwMode="auto">
          <a:xfrm>
            <a:off x="9993730" y="1739386"/>
            <a:ext cx="193005" cy="23921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Variable Text" pitchFamily="2" charset="0"/>
              <a:ea typeface="+mn-ea"/>
              <a:cs typeface="Segoe UI" panose="020B0502040204020203" pitchFamily="34" charset="0"/>
            </a:endParaRPr>
          </a:p>
        </p:txBody>
      </p:sp>
      <p:sp>
        <p:nvSpPr>
          <p:cNvPr id="69" name="Freeform 89">
            <a:extLst>
              <a:ext uri="{FF2B5EF4-FFF2-40B4-BE49-F238E27FC236}">
                <a16:creationId xmlns:a16="http://schemas.microsoft.com/office/drawing/2014/main" id="{CA11A815-0BDC-3925-1B76-939DD5BC1E2C}"/>
              </a:ext>
              <a:ext uri="{C183D7F6-B498-43B3-948B-1728B52AA6E4}">
                <adec:decorative xmlns:adec="http://schemas.microsoft.com/office/drawing/2017/decorative" val="1"/>
              </a:ext>
            </a:extLst>
          </p:cNvPr>
          <p:cNvSpPr>
            <a:spLocks/>
          </p:cNvSpPr>
          <p:nvPr/>
        </p:nvSpPr>
        <p:spPr bwMode="auto">
          <a:xfrm>
            <a:off x="9973297" y="1750403"/>
            <a:ext cx="70678" cy="70678"/>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Variable Text" pitchFamily="2" charset="0"/>
              <a:ea typeface="+mn-ea"/>
              <a:cs typeface="Segoe UI" panose="020B0502040204020203" pitchFamily="34" charset="0"/>
            </a:endParaRPr>
          </a:p>
        </p:txBody>
      </p:sp>
      <p:sp>
        <p:nvSpPr>
          <p:cNvPr id="70" name="Line 90">
            <a:extLst>
              <a:ext uri="{FF2B5EF4-FFF2-40B4-BE49-F238E27FC236}">
                <a16:creationId xmlns:a16="http://schemas.microsoft.com/office/drawing/2014/main" id="{241231ED-0998-924B-6E19-8708726D9C6C}"/>
              </a:ext>
              <a:ext uri="{C183D7F6-B498-43B3-948B-1728B52AA6E4}">
                <adec:decorative xmlns:adec="http://schemas.microsoft.com/office/drawing/2017/decorative" val="1"/>
              </a:ext>
            </a:extLst>
          </p:cNvPr>
          <p:cNvSpPr>
            <a:spLocks noChangeShapeType="1"/>
          </p:cNvSpPr>
          <p:nvPr/>
        </p:nvSpPr>
        <p:spPr bwMode="auto">
          <a:xfrm>
            <a:off x="10023587" y="1875447"/>
            <a:ext cx="91066"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Variable Text" pitchFamily="2" charset="0"/>
              <a:ea typeface="+mn-ea"/>
              <a:cs typeface="Segoe UI" panose="020B0502040204020203" pitchFamily="34" charset="0"/>
            </a:endParaRPr>
          </a:p>
        </p:txBody>
      </p:sp>
      <p:pic>
        <p:nvPicPr>
          <p:cNvPr id="71" name="Picture 70">
            <a:extLst>
              <a:ext uri="{FF2B5EF4-FFF2-40B4-BE49-F238E27FC236}">
                <a16:creationId xmlns:a16="http://schemas.microsoft.com/office/drawing/2014/main" id="{CAB498DB-EB99-1B7F-DCE3-420BE7752057}"/>
              </a:ext>
              <a:ext uri="{C183D7F6-B498-43B3-948B-1728B52AA6E4}">
                <adec:decorative xmlns:adec="http://schemas.microsoft.com/office/drawing/2017/decorative" val="1"/>
              </a:ext>
            </a:extLst>
          </p:cNvPr>
          <p:cNvPicPr>
            <a:picLocks noChangeAspect="1"/>
          </p:cNvPicPr>
          <p:nvPr/>
        </p:nvPicPr>
        <p:blipFill>
          <a:blip r:embed="rId7"/>
          <a:srcRect t="11433" b="11433"/>
          <a:stretch/>
        </p:blipFill>
        <p:spPr>
          <a:xfrm>
            <a:off x="8929335" y="1754595"/>
            <a:ext cx="338685" cy="254183"/>
          </a:xfrm>
          <a:prstGeom prst="rect">
            <a:avLst/>
          </a:prstGeom>
        </p:spPr>
      </p:pic>
      <p:pic>
        <p:nvPicPr>
          <p:cNvPr id="72" name="Graphic 1">
            <a:extLst>
              <a:ext uri="{FF2B5EF4-FFF2-40B4-BE49-F238E27FC236}">
                <a16:creationId xmlns:a16="http://schemas.microsoft.com/office/drawing/2014/main" id="{EB83D5BE-72D0-729D-9837-78BEE95726E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76127" y="1717049"/>
            <a:ext cx="286965" cy="314234"/>
          </a:xfrm>
          <a:prstGeom prst="rect">
            <a:avLst/>
          </a:prstGeom>
        </p:spPr>
      </p:pic>
      <p:pic>
        <p:nvPicPr>
          <p:cNvPr id="73" name="Picture 72">
            <a:extLst>
              <a:ext uri="{FF2B5EF4-FFF2-40B4-BE49-F238E27FC236}">
                <a16:creationId xmlns:a16="http://schemas.microsoft.com/office/drawing/2014/main" id="{9607399D-87C2-2C17-E083-5AFB7B97E78F}"/>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774150" y="3569873"/>
            <a:ext cx="436778" cy="407594"/>
          </a:xfrm>
          <a:prstGeom prst="rect">
            <a:avLst/>
          </a:prstGeom>
        </p:spPr>
      </p:pic>
      <p:pic>
        <p:nvPicPr>
          <p:cNvPr id="74" name="Picture 73">
            <a:extLst>
              <a:ext uri="{FF2B5EF4-FFF2-40B4-BE49-F238E27FC236}">
                <a16:creationId xmlns:a16="http://schemas.microsoft.com/office/drawing/2014/main" id="{47E2595E-1FD7-2AAB-4683-3CABAF0C5ED3}"/>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544778" y="3552285"/>
            <a:ext cx="442771" cy="442771"/>
          </a:xfrm>
          <a:prstGeom prst="rect">
            <a:avLst/>
          </a:prstGeom>
        </p:spPr>
      </p:pic>
      <p:cxnSp>
        <p:nvCxnSpPr>
          <p:cNvPr id="75" name="Straight Connector 74">
            <a:extLst>
              <a:ext uri="{FF2B5EF4-FFF2-40B4-BE49-F238E27FC236}">
                <a16:creationId xmlns:a16="http://schemas.microsoft.com/office/drawing/2014/main" id="{94123739-9896-F9C0-68CA-BF4843F8D65E}"/>
              </a:ext>
              <a:ext uri="{C183D7F6-B498-43B3-948B-1728B52AA6E4}">
                <adec:decorative xmlns:adec="http://schemas.microsoft.com/office/drawing/2017/decorative" val="1"/>
              </a:ext>
            </a:extLst>
          </p:cNvPr>
          <p:cNvCxnSpPr>
            <a:cxnSpLocks/>
          </p:cNvCxnSpPr>
          <p:nvPr/>
        </p:nvCxnSpPr>
        <p:spPr>
          <a:xfrm flipH="1">
            <a:off x="7540293" y="1881687"/>
            <a:ext cx="1088808"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sp>
        <p:nvSpPr>
          <p:cNvPr id="5" name="Speech Bubble: Rectangle 45">
            <a:extLst>
              <a:ext uri="{FF2B5EF4-FFF2-40B4-BE49-F238E27FC236}">
                <a16:creationId xmlns:a16="http://schemas.microsoft.com/office/drawing/2014/main" id="{15736139-13C2-E1B5-141D-FA9BF1FCCC20}"/>
              </a:ext>
              <a:ext uri="{C183D7F6-B498-43B3-948B-1728B52AA6E4}">
                <adec:decorative xmlns:adec="http://schemas.microsoft.com/office/drawing/2017/decorative" val="1"/>
              </a:ext>
            </a:extLst>
          </p:cNvPr>
          <p:cNvSpPr/>
          <p:nvPr/>
        </p:nvSpPr>
        <p:spPr bwMode="auto">
          <a:xfrm>
            <a:off x="7844252" y="2334579"/>
            <a:ext cx="1633366" cy="501353"/>
          </a:xfrm>
          <a:prstGeom prst="wedgeRoundRectCallout">
            <a:avLst>
              <a:gd name="adj1" fmla="val -33476"/>
              <a:gd name="adj2" fmla="val -78183"/>
              <a:gd name="adj3" fmla="val 16667"/>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20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Indexing</a:t>
            </a:r>
          </a:p>
        </p:txBody>
      </p:sp>
      <p:sp>
        <p:nvSpPr>
          <p:cNvPr id="6" name="Speech Bubble: Rectangle 45">
            <a:extLst>
              <a:ext uri="{FF2B5EF4-FFF2-40B4-BE49-F238E27FC236}">
                <a16:creationId xmlns:a16="http://schemas.microsoft.com/office/drawing/2014/main" id="{2775F6EC-9F05-FF83-C3FF-62A1ACEB9070}"/>
              </a:ext>
              <a:ext uri="{C183D7F6-B498-43B3-948B-1728B52AA6E4}">
                <adec:decorative xmlns:adec="http://schemas.microsoft.com/office/drawing/2017/decorative" val="1"/>
              </a:ext>
            </a:extLst>
          </p:cNvPr>
          <p:cNvSpPr/>
          <p:nvPr/>
        </p:nvSpPr>
        <p:spPr bwMode="auto">
          <a:xfrm>
            <a:off x="4951589" y="2464483"/>
            <a:ext cx="1633366" cy="501353"/>
          </a:xfrm>
          <a:prstGeom prst="wedgeRoundRectCallout">
            <a:avLst>
              <a:gd name="adj1" fmla="val 61562"/>
              <a:gd name="adj2" fmla="val 6641"/>
              <a:gd name="adj3" fmla="val 16667"/>
            </a:avLst>
          </a:prstGeom>
          <a:gradFill flip="none" rotWithShape="1">
            <a:gsLst>
              <a:gs pos="0">
                <a:srgbClr val="0A6BBA"/>
              </a:gs>
              <a:gs pos="7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Segoe UI" panose="020B0502040204020203" pitchFamily="34" charset="0"/>
              </a:rPr>
              <a:t>Retrieval</a:t>
            </a:r>
          </a:p>
        </p:txBody>
      </p:sp>
      <p:pic>
        <p:nvPicPr>
          <p:cNvPr id="7" name="Graphic 23">
            <a:extLst>
              <a:ext uri="{FF2B5EF4-FFF2-40B4-BE49-F238E27FC236}">
                <a16:creationId xmlns:a16="http://schemas.microsoft.com/office/drawing/2014/main" id="{FFA1336C-36BD-0B48-3430-54017E8360E5}"/>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8901951" y="5123763"/>
            <a:ext cx="504785" cy="425913"/>
          </a:xfrm>
          <a:prstGeom prst="rect">
            <a:avLst/>
          </a:prstGeom>
          <a:effectLst/>
        </p:spPr>
      </p:pic>
      <p:grpSp>
        <p:nvGrpSpPr>
          <p:cNvPr id="21" name="Group 20">
            <a:extLst>
              <a:ext uri="{FF2B5EF4-FFF2-40B4-BE49-F238E27FC236}">
                <a16:creationId xmlns:a16="http://schemas.microsoft.com/office/drawing/2014/main" id="{5275AE0A-7B13-F30E-7EF8-226A7764DCB4}"/>
              </a:ext>
            </a:extLst>
          </p:cNvPr>
          <p:cNvGrpSpPr/>
          <p:nvPr/>
        </p:nvGrpSpPr>
        <p:grpSpPr>
          <a:xfrm>
            <a:off x="7908408" y="292100"/>
            <a:ext cx="3719216" cy="216000"/>
            <a:chOff x="7908408" y="292100"/>
            <a:chExt cx="3719216" cy="216000"/>
          </a:xfrm>
        </p:grpSpPr>
        <p:sp>
          <p:nvSpPr>
            <p:cNvPr id="3" name="Text Placeholder 2">
              <a:extLst>
                <a:ext uri="{FF2B5EF4-FFF2-40B4-BE49-F238E27FC236}">
                  <a16:creationId xmlns:a16="http://schemas.microsoft.com/office/drawing/2014/main" id="{11119166-7D9E-60AD-1916-CBC583F6D28A}"/>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4" name="Text Placeholder 2">
              <a:extLst>
                <a:ext uri="{FF2B5EF4-FFF2-40B4-BE49-F238E27FC236}">
                  <a16:creationId xmlns:a16="http://schemas.microsoft.com/office/drawing/2014/main" id="{20785944-9266-3564-821F-A13D987A98A0}"/>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1" name="Text Placeholder 2">
              <a:extLst>
                <a:ext uri="{FF2B5EF4-FFF2-40B4-BE49-F238E27FC236}">
                  <a16:creationId xmlns:a16="http://schemas.microsoft.com/office/drawing/2014/main" id="{5E6E1431-4882-64B7-E34E-692D404F0027}"/>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3" name="Text Placeholder 2">
              <a:extLst>
                <a:ext uri="{FF2B5EF4-FFF2-40B4-BE49-F238E27FC236}">
                  <a16:creationId xmlns:a16="http://schemas.microsoft.com/office/drawing/2014/main" id="{20AD2E73-A5E3-8244-72CB-56D7CEFCAB85}"/>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4" name="Text Placeholder 2">
              <a:extLst>
                <a:ext uri="{FF2B5EF4-FFF2-40B4-BE49-F238E27FC236}">
                  <a16:creationId xmlns:a16="http://schemas.microsoft.com/office/drawing/2014/main" id="{60794E22-926C-E86F-7EA5-C627DF6701F1}"/>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7" name="Text Placeholder 2">
              <a:extLst>
                <a:ext uri="{FF2B5EF4-FFF2-40B4-BE49-F238E27FC236}">
                  <a16:creationId xmlns:a16="http://schemas.microsoft.com/office/drawing/2014/main" id="{81921A4D-5B57-9081-9D83-96846B45E70E}"/>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8" name="Text Placeholder 2">
              <a:extLst>
                <a:ext uri="{FF2B5EF4-FFF2-40B4-BE49-F238E27FC236}">
                  <a16:creationId xmlns:a16="http://schemas.microsoft.com/office/drawing/2014/main" id="{5F77A02C-2AAD-2923-EAD9-EBD8318C6236}"/>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0" name="TextBox 19">
              <a:extLst>
                <a:ext uri="{FF2B5EF4-FFF2-40B4-BE49-F238E27FC236}">
                  <a16:creationId xmlns:a16="http://schemas.microsoft.com/office/drawing/2014/main" id="{BD18FA7C-8FEB-6393-9E95-4292C1729BD8}"/>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6897452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6367B-F4AC-C3B4-93AC-61E261AFEA8B}"/>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70FBB8D-19F5-AD31-3B68-45336A57CF44}"/>
              </a:ext>
            </a:extLst>
          </p:cNvPr>
          <p:cNvSpPr>
            <a:spLocks noGrp="1"/>
          </p:cNvSpPr>
          <p:nvPr>
            <p:ph type="title"/>
          </p:nvPr>
        </p:nvSpPr>
        <p:spPr>
          <a:xfrm>
            <a:off x="588963" y="457200"/>
            <a:ext cx="3509212" cy="554038"/>
          </a:xfrm>
        </p:spPr>
        <p:txBody>
          <a:bodyPr/>
          <a:lstStyle/>
          <a:p>
            <a:r>
              <a:rPr lang="en-US"/>
              <a:t>RAG Framework</a:t>
            </a:r>
            <a:endParaRPr lang="en-CA"/>
          </a:p>
        </p:txBody>
      </p:sp>
      <p:grpSp>
        <p:nvGrpSpPr>
          <p:cNvPr id="27" name="Group 26">
            <a:extLst>
              <a:ext uri="{FF2B5EF4-FFF2-40B4-BE49-F238E27FC236}">
                <a16:creationId xmlns:a16="http://schemas.microsoft.com/office/drawing/2014/main" id="{59A5A39C-E474-3060-6A53-CC4A6CD14503}"/>
              </a:ext>
            </a:extLst>
          </p:cNvPr>
          <p:cNvGrpSpPr/>
          <p:nvPr/>
        </p:nvGrpSpPr>
        <p:grpSpPr>
          <a:xfrm>
            <a:off x="7908408" y="292100"/>
            <a:ext cx="3719216" cy="216000"/>
            <a:chOff x="7908408" y="292100"/>
            <a:chExt cx="3719216" cy="216000"/>
          </a:xfrm>
        </p:grpSpPr>
        <p:sp>
          <p:nvSpPr>
            <p:cNvPr id="28" name="Text Placeholder 2">
              <a:extLst>
                <a:ext uri="{FF2B5EF4-FFF2-40B4-BE49-F238E27FC236}">
                  <a16:creationId xmlns:a16="http://schemas.microsoft.com/office/drawing/2014/main" id="{0A22C87E-4229-9BCA-8EB4-71BD2803174A}"/>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42" name="Text Placeholder 2">
              <a:extLst>
                <a:ext uri="{FF2B5EF4-FFF2-40B4-BE49-F238E27FC236}">
                  <a16:creationId xmlns:a16="http://schemas.microsoft.com/office/drawing/2014/main" id="{A3D331F6-C664-40DE-C746-3548F6472FDC}"/>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43" name="Text Placeholder 2">
              <a:extLst>
                <a:ext uri="{FF2B5EF4-FFF2-40B4-BE49-F238E27FC236}">
                  <a16:creationId xmlns:a16="http://schemas.microsoft.com/office/drawing/2014/main" id="{88EC4D94-C33D-BE15-310E-B64046802CAF}"/>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55" name="Text Placeholder 2">
              <a:extLst>
                <a:ext uri="{FF2B5EF4-FFF2-40B4-BE49-F238E27FC236}">
                  <a16:creationId xmlns:a16="http://schemas.microsoft.com/office/drawing/2014/main" id="{C12E1D47-428E-FCC3-E4F2-A2D5E2E75E16}"/>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57" name="Text Placeholder 2">
              <a:extLst>
                <a:ext uri="{FF2B5EF4-FFF2-40B4-BE49-F238E27FC236}">
                  <a16:creationId xmlns:a16="http://schemas.microsoft.com/office/drawing/2014/main" id="{D7AA8319-FC73-3E95-0414-C9B8259F7745}"/>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60" name="Text Placeholder 2">
              <a:extLst>
                <a:ext uri="{FF2B5EF4-FFF2-40B4-BE49-F238E27FC236}">
                  <a16:creationId xmlns:a16="http://schemas.microsoft.com/office/drawing/2014/main" id="{52A1140F-9700-C8D8-CE3F-68D3224CF8A1}"/>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69" name="Text Placeholder 2">
              <a:extLst>
                <a:ext uri="{FF2B5EF4-FFF2-40B4-BE49-F238E27FC236}">
                  <a16:creationId xmlns:a16="http://schemas.microsoft.com/office/drawing/2014/main" id="{62B45214-89C0-96CA-5D5B-F747151A0195}"/>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72" name="TextBox 71">
              <a:extLst>
                <a:ext uri="{FF2B5EF4-FFF2-40B4-BE49-F238E27FC236}">
                  <a16:creationId xmlns:a16="http://schemas.microsoft.com/office/drawing/2014/main" id="{9FF8EADE-021D-DA4F-85D5-141F6B03D18A}"/>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6" name="TextBox 5">
            <a:extLst>
              <a:ext uri="{FF2B5EF4-FFF2-40B4-BE49-F238E27FC236}">
                <a16:creationId xmlns:a16="http://schemas.microsoft.com/office/drawing/2014/main" id="{3EDD42B3-C582-1A39-7CD1-13D2B01CA904}"/>
              </a:ext>
            </a:extLst>
          </p:cNvPr>
          <p:cNvSpPr txBox="1"/>
          <p:nvPr/>
        </p:nvSpPr>
        <p:spPr>
          <a:xfrm>
            <a:off x="847486" y="1730582"/>
            <a:ext cx="2933553" cy="338554"/>
          </a:xfrm>
          <a:prstGeom prst="rect">
            <a:avLst/>
          </a:prstGeom>
          <a:noFill/>
        </p:spPr>
        <p:txBody>
          <a:bodyPr wrap="square" tIns="0" bIns="0" anchor="ctr">
            <a:spAutoFit/>
          </a:body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8DC8E8"/>
                    </a:gs>
                    <a:gs pos="50000">
                      <a:srgbClr val="49C5B1"/>
                    </a:gs>
                  </a:gsLst>
                  <a:path path="circle">
                    <a:fillToRect l="100000" t="100000"/>
                  </a:path>
                </a:gradFill>
                <a:effectLst/>
                <a:uLnTx/>
                <a:uFillTx/>
                <a:latin typeface="Segoe UI Variable Text Semibold" pitchFamily="2" charset="0"/>
                <a:ea typeface="+mn-ea"/>
                <a:cs typeface="Segoe UI" pitchFamily="34" charset="0"/>
              </a:rPr>
              <a:t>Query pipeline</a:t>
            </a:r>
          </a:p>
        </p:txBody>
      </p:sp>
      <p:sp>
        <p:nvSpPr>
          <p:cNvPr id="7" name="!!QueryRec">
            <a:extLst>
              <a:ext uri="{FF2B5EF4-FFF2-40B4-BE49-F238E27FC236}">
                <a16:creationId xmlns:a16="http://schemas.microsoft.com/office/drawing/2014/main" id="{1C7D10D4-7A03-5123-C560-BD36408ED41D}"/>
              </a:ext>
              <a:ext uri="{C183D7F6-B498-43B3-948B-1728B52AA6E4}">
                <adec:decorative xmlns:adec="http://schemas.microsoft.com/office/drawing/2017/decorative" val="1"/>
              </a:ext>
            </a:extLst>
          </p:cNvPr>
          <p:cNvSpPr/>
          <p:nvPr/>
        </p:nvSpPr>
        <p:spPr bwMode="auto">
          <a:xfrm>
            <a:off x="580502" y="1448335"/>
            <a:ext cx="4996201" cy="4820703"/>
          </a:xfrm>
          <a:prstGeom prst="roundRect">
            <a:avLst>
              <a:gd name="adj" fmla="val 383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FD0947CE-58D9-841B-02E9-F7A79704C77A}"/>
              </a:ext>
            </a:extLst>
          </p:cNvPr>
          <p:cNvSpPr txBox="1">
            <a:spLocks/>
          </p:cNvSpPr>
          <p:nvPr/>
        </p:nvSpPr>
        <p:spPr>
          <a:xfrm>
            <a:off x="1670515" y="2335259"/>
            <a:ext cx="3494097" cy="654025"/>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Transform query</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Employ a language model to change, augment or create new optimized search queries from raw input</a:t>
            </a:r>
          </a:p>
        </p:txBody>
      </p:sp>
      <p:sp>
        <p:nvSpPr>
          <p:cNvPr id="10" name="TextBox 9">
            <a:extLst>
              <a:ext uri="{FF2B5EF4-FFF2-40B4-BE49-F238E27FC236}">
                <a16:creationId xmlns:a16="http://schemas.microsoft.com/office/drawing/2014/main" id="{2DAB8D40-6740-7E1B-7F01-B72FAC2DFE6D}"/>
              </a:ext>
            </a:extLst>
          </p:cNvPr>
          <p:cNvSpPr txBox="1">
            <a:spLocks/>
          </p:cNvSpPr>
          <p:nvPr/>
        </p:nvSpPr>
        <p:spPr>
          <a:xfrm>
            <a:off x="1670515" y="3326707"/>
            <a:ext cx="3494097" cy="46935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Retrieve</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Search for relevant information based on the query</a:t>
            </a:r>
          </a:p>
        </p:txBody>
      </p:sp>
      <p:sp>
        <p:nvSpPr>
          <p:cNvPr id="12" name="TextBox 11">
            <a:extLst>
              <a:ext uri="{FF2B5EF4-FFF2-40B4-BE49-F238E27FC236}">
                <a16:creationId xmlns:a16="http://schemas.microsoft.com/office/drawing/2014/main" id="{BA0A0933-B130-CFCD-C764-E9AC019486FC}"/>
              </a:ext>
            </a:extLst>
          </p:cNvPr>
          <p:cNvSpPr txBox="1">
            <a:spLocks/>
          </p:cNvSpPr>
          <p:nvPr/>
        </p:nvSpPr>
        <p:spPr>
          <a:xfrm>
            <a:off x="1670515" y="4133488"/>
            <a:ext cx="3242307" cy="654025"/>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rgbClr val="FFFFFF"/>
                </a:solidFill>
                <a:effectLst/>
                <a:uLnTx/>
                <a:uFillTx/>
                <a:latin typeface="Segoe UI Variable Text Semibold" pitchFamily="2" charset="0"/>
                <a:ea typeface="+mn-ea"/>
                <a:cs typeface="+mn-cs"/>
              </a:rPr>
              <a:t>Rerank</a:t>
            </a:r>
            <a:endPar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Reorder search results based on relevance to user query</a:t>
            </a:r>
          </a:p>
        </p:txBody>
      </p:sp>
      <p:sp>
        <p:nvSpPr>
          <p:cNvPr id="13" name="TextBox 12">
            <a:extLst>
              <a:ext uri="{FF2B5EF4-FFF2-40B4-BE49-F238E27FC236}">
                <a16:creationId xmlns:a16="http://schemas.microsoft.com/office/drawing/2014/main" id="{C7052396-D287-3E29-7DF1-EE163A5D7B4F}"/>
              </a:ext>
            </a:extLst>
          </p:cNvPr>
          <p:cNvSpPr txBox="1">
            <a:spLocks/>
          </p:cNvSpPr>
          <p:nvPr/>
        </p:nvSpPr>
        <p:spPr>
          <a:xfrm>
            <a:off x="1670515" y="5032602"/>
            <a:ext cx="3494097" cy="654025"/>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Generate response</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Use a language model to generate </a:t>
            </a:r>
            <a:b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b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a response using provided prompt and information</a:t>
            </a:r>
          </a:p>
        </p:txBody>
      </p:sp>
      <p:grpSp>
        <p:nvGrpSpPr>
          <p:cNvPr id="14" name="Group 13">
            <a:extLst>
              <a:ext uri="{FF2B5EF4-FFF2-40B4-BE49-F238E27FC236}">
                <a16:creationId xmlns:a16="http://schemas.microsoft.com/office/drawing/2014/main" id="{54C8A77F-6795-2D58-FF16-3455B3AF9825}"/>
              </a:ext>
            </a:extLst>
          </p:cNvPr>
          <p:cNvGrpSpPr/>
          <p:nvPr/>
        </p:nvGrpSpPr>
        <p:grpSpPr>
          <a:xfrm>
            <a:off x="908005" y="5057037"/>
            <a:ext cx="605156" cy="605156"/>
            <a:chOff x="6774792" y="5238445"/>
            <a:chExt cx="605156" cy="605156"/>
          </a:xfrm>
        </p:grpSpPr>
        <p:sp>
          <p:nvSpPr>
            <p:cNvPr id="15" name="Oval 14">
              <a:extLst>
                <a:ext uri="{FF2B5EF4-FFF2-40B4-BE49-F238E27FC236}">
                  <a16:creationId xmlns:a16="http://schemas.microsoft.com/office/drawing/2014/main" id="{2B424A1A-89F8-F4F1-2AA7-84C3834BB645}"/>
                </a:ext>
              </a:extLst>
            </p:cNvPr>
            <p:cNvSpPr/>
            <p:nvPr/>
          </p:nvSpPr>
          <p:spPr bwMode="auto">
            <a:xfrm>
              <a:off x="6774792" y="5238445"/>
              <a:ext cx="605156" cy="605156"/>
            </a:xfrm>
            <a:prstGeom prst="ellipse">
              <a:avLst/>
            </a:prstGeom>
            <a:gradFill>
              <a:gsLst>
                <a:gs pos="0">
                  <a:srgbClr val="0A6BBA"/>
                </a:gs>
                <a:gs pos="75000">
                  <a:srgbClr val="399A9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16" name="Graphic 1026">
              <a:extLst>
                <a:ext uri="{FF2B5EF4-FFF2-40B4-BE49-F238E27FC236}">
                  <a16:creationId xmlns:a16="http://schemas.microsoft.com/office/drawing/2014/main" id="{D3B8450A-CE04-BFF2-A051-6D4B3E5E5ED7}"/>
                </a:ext>
                <a:ext uri="{C183D7F6-B498-43B3-948B-1728B52AA6E4}">
                  <adec:decorative xmlns:adec="http://schemas.microsoft.com/office/drawing/2017/decorative" val="1"/>
                </a:ext>
              </a:extLst>
            </p:cNvPr>
            <p:cNvSpPr>
              <a:spLocks noChangeAspect="1"/>
            </p:cNvSpPr>
            <p:nvPr/>
          </p:nvSpPr>
          <p:spPr>
            <a:xfrm>
              <a:off x="6951010" y="5414657"/>
              <a:ext cx="252720" cy="252731"/>
            </a:xfrm>
            <a:custGeom>
              <a:avLst/>
              <a:gdLst>
                <a:gd name="connsiteX0" fmla="*/ 0 w 800071"/>
                <a:gd name="connsiteY0" fmla="*/ 123825 h 800100"/>
                <a:gd name="connsiteX1" fmla="*/ 123825 w 800071"/>
                <a:gd name="connsiteY1" fmla="*/ 0 h 800100"/>
                <a:gd name="connsiteX2" fmla="*/ 523875 w 800071"/>
                <a:gd name="connsiteY2" fmla="*/ 0 h 800100"/>
                <a:gd name="connsiteX3" fmla="*/ 647700 w 800071"/>
                <a:gd name="connsiteY3" fmla="*/ 123825 h 800100"/>
                <a:gd name="connsiteX4" fmla="*/ 647700 w 800071"/>
                <a:gd name="connsiteY4" fmla="*/ 353682 h 800100"/>
                <a:gd name="connsiteX5" fmla="*/ 601409 w 800071"/>
                <a:gd name="connsiteY5" fmla="*/ 342900 h 800100"/>
                <a:gd name="connsiteX6" fmla="*/ 590550 w 800071"/>
                <a:gd name="connsiteY6" fmla="*/ 342900 h 800100"/>
                <a:gd name="connsiteX7" fmla="*/ 590550 w 800071"/>
                <a:gd name="connsiteY7" fmla="*/ 123825 h 800100"/>
                <a:gd name="connsiteX8" fmla="*/ 523875 w 800071"/>
                <a:gd name="connsiteY8" fmla="*/ 57150 h 800100"/>
                <a:gd name="connsiteX9" fmla="*/ 123825 w 800071"/>
                <a:gd name="connsiteY9" fmla="*/ 57150 h 800100"/>
                <a:gd name="connsiteX10" fmla="*/ 57150 w 800071"/>
                <a:gd name="connsiteY10" fmla="*/ 123825 h 800100"/>
                <a:gd name="connsiteX11" fmla="*/ 57150 w 800071"/>
                <a:gd name="connsiteY11" fmla="*/ 561975 h 800100"/>
                <a:gd name="connsiteX12" fmla="*/ 123825 w 800071"/>
                <a:gd name="connsiteY12" fmla="*/ 628650 h 800100"/>
                <a:gd name="connsiteX13" fmla="*/ 252222 w 800071"/>
                <a:gd name="connsiteY13" fmla="*/ 628650 h 800100"/>
                <a:gd name="connsiteX14" fmla="*/ 204102 w 800071"/>
                <a:gd name="connsiteY14" fmla="*/ 685800 h 800100"/>
                <a:gd name="connsiteX15" fmla="*/ 123825 w 800071"/>
                <a:gd name="connsiteY15" fmla="*/ 685800 h 800100"/>
                <a:gd name="connsiteX16" fmla="*/ 0 w 800071"/>
                <a:gd name="connsiteY16" fmla="*/ 561975 h 800100"/>
                <a:gd name="connsiteX17" fmla="*/ 0 w 800071"/>
                <a:gd name="connsiteY17" fmla="*/ 123825 h 800100"/>
                <a:gd name="connsiteX18" fmla="*/ 180975 w 800071"/>
                <a:gd name="connsiteY18" fmla="*/ 152400 h 800100"/>
                <a:gd name="connsiteX19" fmla="*/ 152400 w 800071"/>
                <a:gd name="connsiteY19" fmla="*/ 180975 h 800100"/>
                <a:gd name="connsiteX20" fmla="*/ 180975 w 800071"/>
                <a:gd name="connsiteY20" fmla="*/ 209550 h 800100"/>
                <a:gd name="connsiteX21" fmla="*/ 466725 w 800071"/>
                <a:gd name="connsiteY21" fmla="*/ 209550 h 800100"/>
                <a:gd name="connsiteX22" fmla="*/ 495300 w 800071"/>
                <a:gd name="connsiteY22" fmla="*/ 180975 h 800100"/>
                <a:gd name="connsiteX23" fmla="*/ 466725 w 800071"/>
                <a:gd name="connsiteY23" fmla="*/ 152400 h 800100"/>
                <a:gd name="connsiteX24" fmla="*/ 180975 w 800071"/>
                <a:gd name="connsiteY24" fmla="*/ 152400 h 800100"/>
                <a:gd name="connsiteX25" fmla="*/ 193167 w 800071"/>
                <a:gd name="connsiteY25" fmla="*/ 397535 h 800100"/>
                <a:gd name="connsiteX26" fmla="*/ 219075 w 800071"/>
                <a:gd name="connsiteY26" fmla="*/ 381000 h 800100"/>
                <a:gd name="connsiteX27" fmla="*/ 601409 w 800071"/>
                <a:gd name="connsiteY27" fmla="*/ 381000 h 800100"/>
                <a:gd name="connsiteX28" fmla="*/ 652386 w 800071"/>
                <a:gd name="connsiteY28" fmla="*/ 404736 h 800100"/>
                <a:gd name="connsiteX29" fmla="*/ 793356 w 800071"/>
                <a:gd name="connsiteY29" fmla="*/ 572148 h 800100"/>
                <a:gd name="connsiteX30" fmla="*/ 793356 w 800071"/>
                <a:gd name="connsiteY30" fmla="*/ 608952 h 800100"/>
                <a:gd name="connsiteX31" fmla="*/ 652386 w 800071"/>
                <a:gd name="connsiteY31" fmla="*/ 776364 h 800100"/>
                <a:gd name="connsiteX32" fmla="*/ 601409 w 800071"/>
                <a:gd name="connsiteY32" fmla="*/ 800100 h 800100"/>
                <a:gd name="connsiteX33" fmla="*/ 219075 w 800071"/>
                <a:gd name="connsiteY33" fmla="*/ 800100 h 800100"/>
                <a:gd name="connsiteX34" fmla="*/ 190491 w 800071"/>
                <a:gd name="connsiteY34" fmla="*/ 771533 h 800100"/>
                <a:gd name="connsiteX35" fmla="*/ 197206 w 800071"/>
                <a:gd name="connsiteY35" fmla="*/ 753123 h 800100"/>
                <a:gd name="connsiteX36" fmla="*/ 334137 w 800071"/>
                <a:gd name="connsiteY36" fmla="*/ 590550 h 800100"/>
                <a:gd name="connsiteX37" fmla="*/ 197206 w 800071"/>
                <a:gd name="connsiteY37" fmla="*/ 427977 h 800100"/>
                <a:gd name="connsiteX38" fmla="*/ 193167 w 800071"/>
                <a:gd name="connsiteY38" fmla="*/ 397497 h 800100"/>
                <a:gd name="connsiteX39" fmla="*/ 180975 w 800071"/>
                <a:gd name="connsiteY39" fmla="*/ 266700 h 800100"/>
                <a:gd name="connsiteX40" fmla="*/ 152400 w 800071"/>
                <a:gd name="connsiteY40" fmla="*/ 295275 h 800100"/>
                <a:gd name="connsiteX41" fmla="*/ 180975 w 800071"/>
                <a:gd name="connsiteY41" fmla="*/ 323850 h 800100"/>
                <a:gd name="connsiteX42" fmla="*/ 352425 w 800071"/>
                <a:gd name="connsiteY42" fmla="*/ 323850 h 800100"/>
                <a:gd name="connsiteX43" fmla="*/ 381000 w 800071"/>
                <a:gd name="connsiteY43" fmla="*/ 295275 h 800100"/>
                <a:gd name="connsiteX44" fmla="*/ 352425 w 800071"/>
                <a:gd name="connsiteY44" fmla="*/ 266700 h 800100"/>
                <a:gd name="connsiteX45" fmla="*/ 180975 w 800071"/>
                <a:gd name="connsiteY45" fmla="*/ 2667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00071" h="800100">
                  <a:moveTo>
                    <a:pt x="0" y="123825"/>
                  </a:moveTo>
                  <a:cubicBezTo>
                    <a:pt x="0" y="55438"/>
                    <a:pt x="55438" y="0"/>
                    <a:pt x="123825" y="0"/>
                  </a:cubicBezTo>
                  <a:lnTo>
                    <a:pt x="523875" y="0"/>
                  </a:lnTo>
                  <a:cubicBezTo>
                    <a:pt x="592261" y="0"/>
                    <a:pt x="647700" y="55438"/>
                    <a:pt x="647700" y="123825"/>
                  </a:cubicBezTo>
                  <a:lnTo>
                    <a:pt x="647700" y="353682"/>
                  </a:lnTo>
                  <a:cubicBezTo>
                    <a:pt x="633298" y="346588"/>
                    <a:pt x="617460" y="342900"/>
                    <a:pt x="601409" y="342900"/>
                  </a:cubicBezTo>
                  <a:lnTo>
                    <a:pt x="590550" y="342900"/>
                  </a:lnTo>
                  <a:lnTo>
                    <a:pt x="590550" y="123825"/>
                  </a:lnTo>
                  <a:cubicBezTo>
                    <a:pt x="590550" y="87001"/>
                    <a:pt x="560699" y="57150"/>
                    <a:pt x="523875" y="57150"/>
                  </a:cubicBezTo>
                  <a:lnTo>
                    <a:pt x="123825" y="57150"/>
                  </a:lnTo>
                  <a:cubicBezTo>
                    <a:pt x="87001" y="57150"/>
                    <a:pt x="57150" y="87001"/>
                    <a:pt x="57150" y="123825"/>
                  </a:cubicBezTo>
                  <a:lnTo>
                    <a:pt x="57150" y="561975"/>
                  </a:lnTo>
                  <a:cubicBezTo>
                    <a:pt x="57150" y="598780"/>
                    <a:pt x="87020" y="628650"/>
                    <a:pt x="123825" y="628650"/>
                  </a:cubicBezTo>
                  <a:lnTo>
                    <a:pt x="252222" y="628650"/>
                  </a:lnTo>
                  <a:lnTo>
                    <a:pt x="204102" y="685800"/>
                  </a:lnTo>
                  <a:lnTo>
                    <a:pt x="123825" y="685800"/>
                  </a:lnTo>
                  <a:cubicBezTo>
                    <a:pt x="55438" y="685800"/>
                    <a:pt x="0" y="630361"/>
                    <a:pt x="0" y="561975"/>
                  </a:cubicBezTo>
                  <a:lnTo>
                    <a:pt x="0" y="123825"/>
                  </a:lnTo>
                  <a:close/>
                  <a:moveTo>
                    <a:pt x="180975" y="152400"/>
                  </a:moveTo>
                  <a:cubicBezTo>
                    <a:pt x="165194" y="152400"/>
                    <a:pt x="152400" y="165194"/>
                    <a:pt x="152400" y="180975"/>
                  </a:cubicBezTo>
                  <a:cubicBezTo>
                    <a:pt x="152400" y="196756"/>
                    <a:pt x="165194" y="209550"/>
                    <a:pt x="180975" y="209550"/>
                  </a:cubicBezTo>
                  <a:lnTo>
                    <a:pt x="466725" y="209550"/>
                  </a:lnTo>
                  <a:cubicBezTo>
                    <a:pt x="482506" y="209550"/>
                    <a:pt x="495300" y="196756"/>
                    <a:pt x="495300" y="180975"/>
                  </a:cubicBezTo>
                  <a:cubicBezTo>
                    <a:pt x="495300" y="165194"/>
                    <a:pt x="482506" y="152400"/>
                    <a:pt x="466725" y="152400"/>
                  </a:cubicBezTo>
                  <a:lnTo>
                    <a:pt x="180975" y="152400"/>
                  </a:lnTo>
                  <a:close/>
                  <a:moveTo>
                    <a:pt x="193167" y="397535"/>
                  </a:moveTo>
                  <a:cubicBezTo>
                    <a:pt x="197851" y="387454"/>
                    <a:pt x="207958" y="381004"/>
                    <a:pt x="219075" y="381000"/>
                  </a:cubicBezTo>
                  <a:lnTo>
                    <a:pt x="601409" y="381000"/>
                  </a:lnTo>
                  <a:cubicBezTo>
                    <a:pt x="621068" y="381008"/>
                    <a:pt x="639726" y="389694"/>
                    <a:pt x="652386" y="404736"/>
                  </a:cubicBezTo>
                  <a:lnTo>
                    <a:pt x="793356" y="572148"/>
                  </a:lnTo>
                  <a:cubicBezTo>
                    <a:pt x="802310" y="582781"/>
                    <a:pt x="802310" y="598319"/>
                    <a:pt x="793356" y="608952"/>
                  </a:cubicBezTo>
                  <a:lnTo>
                    <a:pt x="652386" y="776364"/>
                  </a:lnTo>
                  <a:cubicBezTo>
                    <a:pt x="639726" y="791406"/>
                    <a:pt x="621068" y="800092"/>
                    <a:pt x="601409" y="800100"/>
                  </a:cubicBezTo>
                  <a:lnTo>
                    <a:pt x="219075" y="800100"/>
                  </a:lnTo>
                  <a:cubicBezTo>
                    <a:pt x="203294" y="800104"/>
                    <a:pt x="190496" y="787314"/>
                    <a:pt x="190491" y="771533"/>
                  </a:cubicBezTo>
                  <a:cubicBezTo>
                    <a:pt x="190489" y="764797"/>
                    <a:pt x="192867" y="758278"/>
                    <a:pt x="197206" y="753123"/>
                  </a:cubicBezTo>
                  <a:lnTo>
                    <a:pt x="334137" y="590550"/>
                  </a:lnTo>
                  <a:lnTo>
                    <a:pt x="197206" y="427977"/>
                  </a:lnTo>
                  <a:cubicBezTo>
                    <a:pt x="190042" y="419470"/>
                    <a:pt x="188467" y="407579"/>
                    <a:pt x="193167" y="397497"/>
                  </a:cubicBezTo>
                  <a:close/>
                  <a:moveTo>
                    <a:pt x="180975" y="266700"/>
                  </a:moveTo>
                  <a:cubicBezTo>
                    <a:pt x="165194" y="266700"/>
                    <a:pt x="152400" y="279494"/>
                    <a:pt x="152400" y="295275"/>
                  </a:cubicBezTo>
                  <a:cubicBezTo>
                    <a:pt x="152400" y="311056"/>
                    <a:pt x="165194" y="323850"/>
                    <a:pt x="180975" y="323850"/>
                  </a:cubicBezTo>
                  <a:lnTo>
                    <a:pt x="352425" y="323850"/>
                  </a:lnTo>
                  <a:cubicBezTo>
                    <a:pt x="368206" y="323850"/>
                    <a:pt x="381000" y="311056"/>
                    <a:pt x="381000" y="295275"/>
                  </a:cubicBezTo>
                  <a:cubicBezTo>
                    <a:pt x="381000" y="279494"/>
                    <a:pt x="368206" y="266700"/>
                    <a:pt x="352425" y="266700"/>
                  </a:cubicBezTo>
                  <a:lnTo>
                    <a:pt x="180975" y="266700"/>
                  </a:ln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grpSp>
      <p:grpSp>
        <p:nvGrpSpPr>
          <p:cNvPr id="18" name="Group 17">
            <a:extLst>
              <a:ext uri="{FF2B5EF4-FFF2-40B4-BE49-F238E27FC236}">
                <a16:creationId xmlns:a16="http://schemas.microsoft.com/office/drawing/2014/main" id="{5F5511BE-5F03-BAD2-1904-AE5D1234A9DB}"/>
              </a:ext>
            </a:extLst>
          </p:cNvPr>
          <p:cNvGrpSpPr/>
          <p:nvPr/>
        </p:nvGrpSpPr>
        <p:grpSpPr>
          <a:xfrm>
            <a:off x="908005" y="3258808"/>
            <a:ext cx="605156" cy="605156"/>
            <a:chOff x="6774792" y="3501774"/>
            <a:chExt cx="605156" cy="605156"/>
          </a:xfrm>
        </p:grpSpPr>
        <p:sp>
          <p:nvSpPr>
            <p:cNvPr id="19" name="Oval 18">
              <a:extLst>
                <a:ext uri="{FF2B5EF4-FFF2-40B4-BE49-F238E27FC236}">
                  <a16:creationId xmlns:a16="http://schemas.microsoft.com/office/drawing/2014/main" id="{354A4571-E261-9254-DBBA-9F63E108E814}"/>
                </a:ext>
              </a:extLst>
            </p:cNvPr>
            <p:cNvSpPr/>
            <p:nvPr/>
          </p:nvSpPr>
          <p:spPr bwMode="auto">
            <a:xfrm>
              <a:off x="6774792" y="3501774"/>
              <a:ext cx="605156" cy="605156"/>
            </a:xfrm>
            <a:prstGeom prst="ellipse">
              <a:avLst/>
            </a:prstGeom>
            <a:gradFill>
              <a:gsLst>
                <a:gs pos="0">
                  <a:srgbClr val="0A6BBA"/>
                </a:gs>
                <a:gs pos="75000">
                  <a:srgbClr val="399A9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20" name="Freeform 32">
              <a:extLst>
                <a:ext uri="{FF2B5EF4-FFF2-40B4-BE49-F238E27FC236}">
                  <a16:creationId xmlns:a16="http://schemas.microsoft.com/office/drawing/2014/main" id="{55F6F6B1-F33E-B73F-0A7E-2D9CA7A0F50D}"/>
                </a:ext>
              </a:extLst>
            </p:cNvPr>
            <p:cNvSpPr>
              <a:spLocks noChangeAspect="1"/>
            </p:cNvSpPr>
            <p:nvPr/>
          </p:nvSpPr>
          <p:spPr bwMode="auto">
            <a:xfrm>
              <a:off x="6935354" y="3664906"/>
              <a:ext cx="284031" cy="278892"/>
            </a:xfrm>
            <a:custGeom>
              <a:avLst/>
              <a:gdLst>
                <a:gd name="connsiteX0" fmla="*/ 431565 w 553496"/>
                <a:gd name="connsiteY0" fmla="*/ 276021 h 543482"/>
                <a:gd name="connsiteX1" fmla="*/ 508918 w 553496"/>
                <a:gd name="connsiteY1" fmla="*/ 276021 h 543482"/>
                <a:gd name="connsiteX2" fmla="*/ 553496 w 553496"/>
                <a:gd name="connsiteY2" fmla="*/ 320599 h 543482"/>
                <a:gd name="connsiteX3" fmla="*/ 553496 w 553496"/>
                <a:gd name="connsiteY3" fmla="*/ 498904 h 543482"/>
                <a:gd name="connsiteX4" fmla="*/ 508918 w 553496"/>
                <a:gd name="connsiteY4" fmla="*/ 543482 h 543482"/>
                <a:gd name="connsiteX5" fmla="*/ 330613 w 553496"/>
                <a:gd name="connsiteY5" fmla="*/ 543482 h 543482"/>
                <a:gd name="connsiteX6" fmla="*/ 286035 w 553496"/>
                <a:gd name="connsiteY6" fmla="*/ 498904 h 543482"/>
                <a:gd name="connsiteX7" fmla="*/ 286035 w 553496"/>
                <a:gd name="connsiteY7" fmla="*/ 400521 h 543482"/>
                <a:gd name="connsiteX8" fmla="*/ 339555 w 553496"/>
                <a:gd name="connsiteY8" fmla="*/ 389717 h 543482"/>
                <a:gd name="connsiteX9" fmla="*/ 349923 w 553496"/>
                <a:gd name="connsiteY9" fmla="*/ 384089 h 543482"/>
                <a:gd name="connsiteX10" fmla="*/ 429140 w 553496"/>
                <a:gd name="connsiteY10" fmla="*/ 463306 h 543482"/>
                <a:gd name="connsiteX11" fmla="*/ 481631 w 553496"/>
                <a:gd name="connsiteY11" fmla="*/ 463306 h 543482"/>
                <a:gd name="connsiteX12" fmla="*/ 481631 w 553496"/>
                <a:gd name="connsiteY12" fmla="*/ 410816 h 543482"/>
                <a:gd name="connsiteX13" fmla="*/ 406511 w 553496"/>
                <a:gd name="connsiteY13" fmla="*/ 335695 h 543482"/>
                <a:gd name="connsiteX14" fmla="*/ 409380 w 553496"/>
                <a:gd name="connsiteY14" fmla="*/ 332218 h 543482"/>
                <a:gd name="connsiteX15" fmla="*/ 429349 w 553496"/>
                <a:gd name="connsiteY15" fmla="*/ 290679 h 543482"/>
                <a:gd name="connsiteX16" fmla="*/ 44578 w 553496"/>
                <a:gd name="connsiteY16" fmla="*/ 276021 h 543482"/>
                <a:gd name="connsiteX17" fmla="*/ 125648 w 553496"/>
                <a:gd name="connsiteY17" fmla="*/ 276021 h 543482"/>
                <a:gd name="connsiteX18" fmla="*/ 131551 w 553496"/>
                <a:gd name="connsiteY18" fmla="*/ 305260 h 543482"/>
                <a:gd name="connsiteX19" fmla="*/ 216007 w 553496"/>
                <a:gd name="connsiteY19" fmla="*/ 389716 h 543482"/>
                <a:gd name="connsiteX20" fmla="*/ 267461 w 553496"/>
                <a:gd name="connsiteY20" fmla="*/ 400104 h 543482"/>
                <a:gd name="connsiteX21" fmla="*/ 267461 w 553496"/>
                <a:gd name="connsiteY21" fmla="*/ 498904 h 543482"/>
                <a:gd name="connsiteX22" fmla="*/ 222883 w 553496"/>
                <a:gd name="connsiteY22" fmla="*/ 543482 h 543482"/>
                <a:gd name="connsiteX23" fmla="*/ 44578 w 553496"/>
                <a:gd name="connsiteY23" fmla="*/ 543482 h 543482"/>
                <a:gd name="connsiteX24" fmla="*/ 0 w 553496"/>
                <a:gd name="connsiteY24" fmla="*/ 498904 h 543482"/>
                <a:gd name="connsiteX25" fmla="*/ 0 w 553496"/>
                <a:gd name="connsiteY25" fmla="*/ 320599 h 543482"/>
                <a:gd name="connsiteX26" fmla="*/ 44578 w 553496"/>
                <a:gd name="connsiteY26" fmla="*/ 276021 h 543482"/>
                <a:gd name="connsiteX27" fmla="*/ 277780 w 553496"/>
                <a:gd name="connsiteY27" fmla="*/ 157290 h 543482"/>
                <a:gd name="connsiteX28" fmla="*/ 191583 w 553496"/>
                <a:gd name="connsiteY28" fmla="*/ 243486 h 543482"/>
                <a:gd name="connsiteX29" fmla="*/ 277780 w 553496"/>
                <a:gd name="connsiteY29" fmla="*/ 329683 h 543482"/>
                <a:gd name="connsiteX30" fmla="*/ 363976 w 553496"/>
                <a:gd name="connsiteY30" fmla="*/ 243486 h 543482"/>
                <a:gd name="connsiteX31" fmla="*/ 277780 w 553496"/>
                <a:gd name="connsiteY31" fmla="*/ 157290 h 543482"/>
                <a:gd name="connsiteX32" fmla="*/ 277780 w 553496"/>
                <a:gd name="connsiteY32" fmla="*/ 106211 h 543482"/>
                <a:gd name="connsiteX33" fmla="*/ 415054 w 553496"/>
                <a:gd name="connsiteY33" fmla="*/ 243486 h 543482"/>
                <a:gd name="connsiteX34" fmla="*/ 391610 w 553496"/>
                <a:gd name="connsiteY34" fmla="*/ 320238 h 543482"/>
                <a:gd name="connsiteX35" fmla="*/ 382435 w 553496"/>
                <a:gd name="connsiteY35" fmla="*/ 331358 h 543482"/>
                <a:gd name="connsiteX36" fmla="*/ 471653 w 553496"/>
                <a:gd name="connsiteY36" fmla="*/ 420577 h 543482"/>
                <a:gd name="connsiteX37" fmla="*/ 471653 w 553496"/>
                <a:gd name="connsiteY37" fmla="*/ 453333 h 543482"/>
                <a:gd name="connsiteX38" fmla="*/ 438897 w 553496"/>
                <a:gd name="connsiteY38" fmla="*/ 453333 h 543482"/>
                <a:gd name="connsiteX39" fmla="*/ 346981 w 553496"/>
                <a:gd name="connsiteY39" fmla="*/ 361416 h 543482"/>
                <a:gd name="connsiteX40" fmla="*/ 331213 w 553496"/>
                <a:gd name="connsiteY40" fmla="*/ 369974 h 543482"/>
                <a:gd name="connsiteX41" fmla="*/ 277780 w 553496"/>
                <a:gd name="connsiteY41" fmla="*/ 380761 h 543482"/>
                <a:gd name="connsiteX42" fmla="*/ 140505 w 553496"/>
                <a:gd name="connsiteY42" fmla="*/ 243486 h 543482"/>
                <a:gd name="connsiteX43" fmla="*/ 277780 w 553496"/>
                <a:gd name="connsiteY43" fmla="*/ 106211 h 543482"/>
                <a:gd name="connsiteX44" fmla="*/ 43340 w 553496"/>
                <a:gd name="connsiteY44" fmla="*/ 0 h 543482"/>
                <a:gd name="connsiteX45" fmla="*/ 499012 w 553496"/>
                <a:gd name="connsiteY45" fmla="*/ 0 h 543482"/>
                <a:gd name="connsiteX46" fmla="*/ 542352 w 553496"/>
                <a:gd name="connsiteY46" fmla="*/ 43340 h 543482"/>
                <a:gd name="connsiteX47" fmla="*/ 542352 w 553496"/>
                <a:gd name="connsiteY47" fmla="*/ 216692 h 543482"/>
                <a:gd name="connsiteX48" fmla="*/ 499012 w 553496"/>
                <a:gd name="connsiteY48" fmla="*/ 260032 h 543482"/>
                <a:gd name="connsiteX49" fmla="*/ 433982 w 553496"/>
                <a:gd name="connsiteY49" fmla="*/ 260032 h 543482"/>
                <a:gd name="connsiteX50" fmla="*/ 436484 w 553496"/>
                <a:gd name="connsiteY50" fmla="*/ 243485 h 543482"/>
                <a:gd name="connsiteX51" fmla="*/ 277781 w 553496"/>
                <a:gd name="connsiteY51" fmla="*/ 84784 h 543482"/>
                <a:gd name="connsiteX52" fmla="*/ 119079 w 553496"/>
                <a:gd name="connsiteY52" fmla="*/ 243486 h 543482"/>
                <a:gd name="connsiteX53" fmla="*/ 122420 w 553496"/>
                <a:gd name="connsiteY53" fmla="*/ 260032 h 543482"/>
                <a:gd name="connsiteX54" fmla="*/ 43340 w 553496"/>
                <a:gd name="connsiteY54" fmla="*/ 260032 h 543482"/>
                <a:gd name="connsiteX55" fmla="*/ 0 w 553496"/>
                <a:gd name="connsiteY55" fmla="*/ 216692 h 543482"/>
                <a:gd name="connsiteX56" fmla="*/ 0 w 553496"/>
                <a:gd name="connsiteY56" fmla="*/ 43340 h 543482"/>
                <a:gd name="connsiteX57" fmla="*/ 43340 w 553496"/>
                <a:gd name="connsiteY57" fmla="*/ 0 h 5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53496" h="543482">
                  <a:moveTo>
                    <a:pt x="431565" y="276021"/>
                  </a:moveTo>
                  <a:lnTo>
                    <a:pt x="508918" y="276021"/>
                  </a:lnTo>
                  <a:cubicBezTo>
                    <a:pt x="533538" y="276021"/>
                    <a:pt x="553496" y="295979"/>
                    <a:pt x="553496" y="320599"/>
                  </a:cubicBezTo>
                  <a:lnTo>
                    <a:pt x="553496" y="498904"/>
                  </a:lnTo>
                  <a:cubicBezTo>
                    <a:pt x="553496" y="523524"/>
                    <a:pt x="533538" y="543482"/>
                    <a:pt x="508918" y="543482"/>
                  </a:cubicBezTo>
                  <a:lnTo>
                    <a:pt x="330613" y="543482"/>
                  </a:lnTo>
                  <a:cubicBezTo>
                    <a:pt x="305993" y="543482"/>
                    <a:pt x="286035" y="523524"/>
                    <a:pt x="286035" y="498904"/>
                  </a:cubicBezTo>
                  <a:lnTo>
                    <a:pt x="286035" y="400521"/>
                  </a:lnTo>
                  <a:lnTo>
                    <a:pt x="339555" y="389717"/>
                  </a:lnTo>
                  <a:lnTo>
                    <a:pt x="349923" y="384089"/>
                  </a:lnTo>
                  <a:lnTo>
                    <a:pt x="429140" y="463306"/>
                  </a:lnTo>
                  <a:cubicBezTo>
                    <a:pt x="443635" y="477802"/>
                    <a:pt x="467136" y="477802"/>
                    <a:pt x="481631" y="463306"/>
                  </a:cubicBezTo>
                  <a:cubicBezTo>
                    <a:pt x="496126" y="448812"/>
                    <a:pt x="496126" y="425311"/>
                    <a:pt x="481631" y="410816"/>
                  </a:cubicBezTo>
                  <a:lnTo>
                    <a:pt x="406511" y="335695"/>
                  </a:lnTo>
                  <a:lnTo>
                    <a:pt x="409380" y="332218"/>
                  </a:lnTo>
                  <a:cubicBezTo>
                    <a:pt x="417936" y="319554"/>
                    <a:pt x="424712" y="305588"/>
                    <a:pt x="429349" y="290679"/>
                  </a:cubicBezTo>
                  <a:close/>
                  <a:moveTo>
                    <a:pt x="44578" y="276021"/>
                  </a:moveTo>
                  <a:lnTo>
                    <a:pt x="125648" y="276021"/>
                  </a:lnTo>
                  <a:lnTo>
                    <a:pt x="131551" y="305260"/>
                  </a:lnTo>
                  <a:cubicBezTo>
                    <a:pt x="147612" y="343234"/>
                    <a:pt x="178034" y="373655"/>
                    <a:pt x="216007" y="389716"/>
                  </a:cubicBezTo>
                  <a:lnTo>
                    <a:pt x="267461" y="400104"/>
                  </a:lnTo>
                  <a:lnTo>
                    <a:pt x="267461" y="498904"/>
                  </a:lnTo>
                  <a:cubicBezTo>
                    <a:pt x="267461" y="523524"/>
                    <a:pt x="247503" y="543482"/>
                    <a:pt x="222883" y="543482"/>
                  </a:cubicBezTo>
                  <a:lnTo>
                    <a:pt x="44578" y="543482"/>
                  </a:lnTo>
                  <a:cubicBezTo>
                    <a:pt x="19958" y="543482"/>
                    <a:pt x="0" y="523524"/>
                    <a:pt x="0" y="498904"/>
                  </a:cubicBezTo>
                  <a:lnTo>
                    <a:pt x="0" y="320599"/>
                  </a:lnTo>
                  <a:cubicBezTo>
                    <a:pt x="0" y="295979"/>
                    <a:pt x="19958" y="276021"/>
                    <a:pt x="44578" y="276021"/>
                  </a:cubicBezTo>
                  <a:close/>
                  <a:moveTo>
                    <a:pt x="277780" y="157290"/>
                  </a:moveTo>
                  <a:cubicBezTo>
                    <a:pt x="230175" y="157290"/>
                    <a:pt x="191583" y="195880"/>
                    <a:pt x="191583" y="243486"/>
                  </a:cubicBezTo>
                  <a:cubicBezTo>
                    <a:pt x="191583" y="291091"/>
                    <a:pt x="230175" y="329683"/>
                    <a:pt x="277780" y="329683"/>
                  </a:cubicBezTo>
                  <a:cubicBezTo>
                    <a:pt x="325385" y="329683"/>
                    <a:pt x="363976" y="291091"/>
                    <a:pt x="363976" y="243486"/>
                  </a:cubicBezTo>
                  <a:cubicBezTo>
                    <a:pt x="363976" y="195880"/>
                    <a:pt x="325385" y="157290"/>
                    <a:pt x="277780" y="157290"/>
                  </a:cubicBezTo>
                  <a:close/>
                  <a:moveTo>
                    <a:pt x="277780" y="106211"/>
                  </a:moveTo>
                  <a:cubicBezTo>
                    <a:pt x="353594" y="106211"/>
                    <a:pt x="415054" y="167672"/>
                    <a:pt x="415054" y="243486"/>
                  </a:cubicBezTo>
                  <a:cubicBezTo>
                    <a:pt x="415054" y="271917"/>
                    <a:pt x="406411" y="298328"/>
                    <a:pt x="391610" y="320238"/>
                  </a:cubicBezTo>
                  <a:lnTo>
                    <a:pt x="382435" y="331358"/>
                  </a:lnTo>
                  <a:lnTo>
                    <a:pt x="471653" y="420577"/>
                  </a:lnTo>
                  <a:cubicBezTo>
                    <a:pt x="480699" y="429622"/>
                    <a:pt x="480699" y="444288"/>
                    <a:pt x="471653" y="453333"/>
                  </a:cubicBezTo>
                  <a:cubicBezTo>
                    <a:pt x="462608" y="462378"/>
                    <a:pt x="447943" y="462378"/>
                    <a:pt x="438897" y="453333"/>
                  </a:cubicBezTo>
                  <a:lnTo>
                    <a:pt x="346981" y="361416"/>
                  </a:lnTo>
                  <a:lnTo>
                    <a:pt x="331213" y="369974"/>
                  </a:lnTo>
                  <a:cubicBezTo>
                    <a:pt x="314790" y="376920"/>
                    <a:pt x="296734" y="380761"/>
                    <a:pt x="277780" y="380761"/>
                  </a:cubicBezTo>
                  <a:cubicBezTo>
                    <a:pt x="201965" y="380761"/>
                    <a:pt x="140505" y="319301"/>
                    <a:pt x="140505" y="243486"/>
                  </a:cubicBezTo>
                  <a:cubicBezTo>
                    <a:pt x="140505" y="167672"/>
                    <a:pt x="201965" y="106211"/>
                    <a:pt x="277780" y="106211"/>
                  </a:cubicBezTo>
                  <a:close/>
                  <a:moveTo>
                    <a:pt x="43340" y="0"/>
                  </a:moveTo>
                  <a:lnTo>
                    <a:pt x="499012" y="0"/>
                  </a:lnTo>
                  <a:cubicBezTo>
                    <a:pt x="522948" y="0"/>
                    <a:pt x="542352" y="19404"/>
                    <a:pt x="542352" y="43340"/>
                  </a:cubicBezTo>
                  <a:lnTo>
                    <a:pt x="542352" y="216692"/>
                  </a:lnTo>
                  <a:cubicBezTo>
                    <a:pt x="542352" y="240628"/>
                    <a:pt x="522948" y="260032"/>
                    <a:pt x="499012" y="260032"/>
                  </a:cubicBezTo>
                  <a:lnTo>
                    <a:pt x="433982" y="260032"/>
                  </a:lnTo>
                  <a:lnTo>
                    <a:pt x="436484" y="243485"/>
                  </a:lnTo>
                  <a:cubicBezTo>
                    <a:pt x="436484" y="155837"/>
                    <a:pt x="365430" y="84784"/>
                    <a:pt x="277781" y="84784"/>
                  </a:cubicBezTo>
                  <a:cubicBezTo>
                    <a:pt x="190133" y="84784"/>
                    <a:pt x="119079" y="155838"/>
                    <a:pt x="119079" y="243486"/>
                  </a:cubicBezTo>
                  <a:lnTo>
                    <a:pt x="122420" y="260032"/>
                  </a:lnTo>
                  <a:lnTo>
                    <a:pt x="43340" y="260032"/>
                  </a:lnTo>
                  <a:cubicBezTo>
                    <a:pt x="19404" y="260032"/>
                    <a:pt x="0" y="240628"/>
                    <a:pt x="0" y="216692"/>
                  </a:cubicBezTo>
                  <a:lnTo>
                    <a:pt x="0" y="43340"/>
                  </a:lnTo>
                  <a:cubicBezTo>
                    <a:pt x="0" y="19404"/>
                    <a:pt x="19404" y="0"/>
                    <a:pt x="43340" y="0"/>
                  </a:cubicBez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grpSp>
      <p:grpSp>
        <p:nvGrpSpPr>
          <p:cNvPr id="21" name="Group 20">
            <a:extLst>
              <a:ext uri="{FF2B5EF4-FFF2-40B4-BE49-F238E27FC236}">
                <a16:creationId xmlns:a16="http://schemas.microsoft.com/office/drawing/2014/main" id="{912A90B1-5C04-3166-F547-BED695EE54AD}"/>
              </a:ext>
            </a:extLst>
          </p:cNvPr>
          <p:cNvGrpSpPr/>
          <p:nvPr/>
        </p:nvGrpSpPr>
        <p:grpSpPr>
          <a:xfrm>
            <a:off x="908005" y="4157922"/>
            <a:ext cx="605156" cy="605156"/>
            <a:chOff x="6774792" y="4370110"/>
            <a:chExt cx="605156" cy="605156"/>
          </a:xfrm>
        </p:grpSpPr>
        <p:sp>
          <p:nvSpPr>
            <p:cNvPr id="22" name="Oval 21">
              <a:extLst>
                <a:ext uri="{FF2B5EF4-FFF2-40B4-BE49-F238E27FC236}">
                  <a16:creationId xmlns:a16="http://schemas.microsoft.com/office/drawing/2014/main" id="{780A8237-6F06-4C17-F8A5-7581221EEE82}"/>
                </a:ext>
              </a:extLst>
            </p:cNvPr>
            <p:cNvSpPr/>
            <p:nvPr/>
          </p:nvSpPr>
          <p:spPr bwMode="auto">
            <a:xfrm>
              <a:off x="6774792" y="4370110"/>
              <a:ext cx="605156" cy="605156"/>
            </a:xfrm>
            <a:prstGeom prst="ellipse">
              <a:avLst/>
            </a:prstGeom>
            <a:gradFill>
              <a:gsLst>
                <a:gs pos="0">
                  <a:srgbClr val="0A6BBA"/>
                </a:gs>
                <a:gs pos="75000">
                  <a:srgbClr val="399A9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23" name="Graphic 126">
              <a:extLst>
                <a:ext uri="{FF2B5EF4-FFF2-40B4-BE49-F238E27FC236}">
                  <a16:creationId xmlns:a16="http://schemas.microsoft.com/office/drawing/2014/main" id="{C044C294-81A6-84DD-3904-3C5B8736A624}"/>
                </a:ext>
              </a:extLst>
            </p:cNvPr>
            <p:cNvSpPr>
              <a:spLocks noChangeAspect="1"/>
            </p:cNvSpPr>
            <p:nvPr/>
          </p:nvSpPr>
          <p:spPr>
            <a:xfrm>
              <a:off x="6935505" y="4523276"/>
              <a:ext cx="283730" cy="298824"/>
            </a:xfrm>
            <a:custGeom>
              <a:avLst/>
              <a:gdLst>
                <a:gd name="connsiteX0" fmla="*/ 322493 w 552908"/>
                <a:gd name="connsiteY0" fmla="*/ 13940 h 582325"/>
                <a:gd name="connsiteX1" fmla="*/ 533724 w 552908"/>
                <a:gd name="connsiteY1" fmla="*/ 154749 h 582325"/>
                <a:gd name="connsiteX2" fmla="*/ 542923 w 552908"/>
                <a:gd name="connsiteY2" fmla="*/ 200771 h 582325"/>
                <a:gd name="connsiteX3" fmla="*/ 533724 w 552908"/>
                <a:gd name="connsiteY3" fmla="*/ 209971 h 582325"/>
                <a:gd name="connsiteX4" fmla="*/ 322493 w 552908"/>
                <a:gd name="connsiteY4" fmla="*/ 350814 h 582325"/>
                <a:gd name="connsiteX5" fmla="*/ 230434 w 552908"/>
                <a:gd name="connsiteY5" fmla="*/ 350814 h 582325"/>
                <a:gd name="connsiteX6" fmla="*/ 19203 w 552908"/>
                <a:gd name="connsiteY6" fmla="*/ 209971 h 582325"/>
                <a:gd name="connsiteX7" fmla="*/ 10003 w 552908"/>
                <a:gd name="connsiteY7" fmla="*/ 163949 h 582325"/>
                <a:gd name="connsiteX8" fmla="*/ 19203 w 552908"/>
                <a:gd name="connsiteY8" fmla="*/ 154749 h 582325"/>
                <a:gd name="connsiteX9" fmla="*/ 230434 w 552908"/>
                <a:gd name="connsiteY9" fmla="*/ 13940 h 582325"/>
                <a:gd name="connsiteX10" fmla="*/ 322493 w 552908"/>
                <a:gd name="connsiteY10" fmla="*/ 13940 h 582325"/>
                <a:gd name="connsiteX11" fmla="*/ 542817 w 552908"/>
                <a:gd name="connsiteY11" fmla="*/ 304884 h 582325"/>
                <a:gd name="connsiteX12" fmla="*/ 523669 w 552908"/>
                <a:gd name="connsiteY12" fmla="*/ 324730 h 582325"/>
                <a:gd name="connsiteX13" fmla="*/ 322891 w 552908"/>
                <a:gd name="connsiteY13" fmla="*/ 460263 h 582325"/>
                <a:gd name="connsiteX14" fmla="*/ 230036 w 552908"/>
                <a:gd name="connsiteY14" fmla="*/ 460263 h 582325"/>
                <a:gd name="connsiteX15" fmla="*/ 29259 w 552908"/>
                <a:gd name="connsiteY15" fmla="*/ 324730 h 582325"/>
                <a:gd name="connsiteX16" fmla="*/ 3407 w 552908"/>
                <a:gd name="connsiteY16" fmla="*/ 248733 h 582325"/>
                <a:gd name="connsiteX17" fmla="*/ 230434 w 552908"/>
                <a:gd name="connsiteY17" fmla="*/ 400063 h 582325"/>
                <a:gd name="connsiteX18" fmla="*/ 317150 w 552908"/>
                <a:gd name="connsiteY18" fmla="*/ 403315 h 582325"/>
                <a:gd name="connsiteX19" fmla="*/ 322460 w 552908"/>
                <a:gd name="connsiteY19" fmla="*/ 400063 h 582325"/>
                <a:gd name="connsiteX20" fmla="*/ 549488 w 552908"/>
                <a:gd name="connsiteY20" fmla="*/ 248733 h 582325"/>
                <a:gd name="connsiteX21" fmla="*/ 542817 w 552908"/>
                <a:gd name="connsiteY21" fmla="*/ 304884 h 582325"/>
                <a:gd name="connsiteX22" fmla="*/ 542817 w 552908"/>
                <a:gd name="connsiteY22" fmla="*/ 412740 h 582325"/>
                <a:gd name="connsiteX23" fmla="*/ 523669 w 552908"/>
                <a:gd name="connsiteY23" fmla="*/ 432585 h 582325"/>
                <a:gd name="connsiteX24" fmla="*/ 322891 w 552908"/>
                <a:gd name="connsiteY24" fmla="*/ 568118 h 582325"/>
                <a:gd name="connsiteX25" fmla="*/ 230036 w 552908"/>
                <a:gd name="connsiteY25" fmla="*/ 568118 h 582325"/>
                <a:gd name="connsiteX26" fmla="*/ 29259 w 552908"/>
                <a:gd name="connsiteY26" fmla="*/ 432585 h 582325"/>
                <a:gd name="connsiteX27" fmla="*/ 3407 w 552908"/>
                <a:gd name="connsiteY27" fmla="*/ 356588 h 582325"/>
                <a:gd name="connsiteX28" fmla="*/ 230434 w 552908"/>
                <a:gd name="connsiteY28" fmla="*/ 507918 h 582325"/>
                <a:gd name="connsiteX29" fmla="*/ 317150 w 552908"/>
                <a:gd name="connsiteY29" fmla="*/ 511170 h 582325"/>
                <a:gd name="connsiteX30" fmla="*/ 322460 w 552908"/>
                <a:gd name="connsiteY30" fmla="*/ 507918 h 582325"/>
                <a:gd name="connsiteX31" fmla="*/ 549488 w 552908"/>
                <a:gd name="connsiteY31" fmla="*/ 356588 h 582325"/>
                <a:gd name="connsiteX32" fmla="*/ 542817 w 552908"/>
                <a:gd name="connsiteY32" fmla="*/ 412740 h 5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2908" h="582325">
                  <a:moveTo>
                    <a:pt x="322493" y="13940"/>
                  </a:moveTo>
                  <a:lnTo>
                    <a:pt x="533724" y="154749"/>
                  </a:lnTo>
                  <a:cubicBezTo>
                    <a:pt x="548973" y="164917"/>
                    <a:pt x="553092" y="185522"/>
                    <a:pt x="542923" y="200771"/>
                  </a:cubicBezTo>
                  <a:cubicBezTo>
                    <a:pt x="540494" y="204415"/>
                    <a:pt x="537368" y="207542"/>
                    <a:pt x="533724" y="209971"/>
                  </a:cubicBezTo>
                  <a:lnTo>
                    <a:pt x="322493" y="350814"/>
                  </a:lnTo>
                  <a:cubicBezTo>
                    <a:pt x="294620" y="369402"/>
                    <a:pt x="258308" y="369402"/>
                    <a:pt x="230434" y="350814"/>
                  </a:cubicBezTo>
                  <a:lnTo>
                    <a:pt x="19203" y="209971"/>
                  </a:lnTo>
                  <a:cubicBezTo>
                    <a:pt x="3954" y="199803"/>
                    <a:pt x="-165" y="179198"/>
                    <a:pt x="10003" y="163949"/>
                  </a:cubicBezTo>
                  <a:cubicBezTo>
                    <a:pt x="12433" y="160306"/>
                    <a:pt x="15560" y="157179"/>
                    <a:pt x="19203" y="154749"/>
                  </a:cubicBezTo>
                  <a:lnTo>
                    <a:pt x="230434" y="13940"/>
                  </a:lnTo>
                  <a:cubicBezTo>
                    <a:pt x="258308" y="-4647"/>
                    <a:pt x="294620" y="-4647"/>
                    <a:pt x="322493" y="13940"/>
                  </a:cubicBezTo>
                  <a:close/>
                  <a:moveTo>
                    <a:pt x="542817" y="304884"/>
                  </a:moveTo>
                  <a:cubicBezTo>
                    <a:pt x="537892" y="312766"/>
                    <a:pt x="531368" y="319526"/>
                    <a:pt x="523669" y="324730"/>
                  </a:cubicBezTo>
                  <a:lnTo>
                    <a:pt x="322891" y="460263"/>
                  </a:lnTo>
                  <a:cubicBezTo>
                    <a:pt x="294839" y="479205"/>
                    <a:pt x="258088" y="479205"/>
                    <a:pt x="230036" y="460263"/>
                  </a:cubicBezTo>
                  <a:lnTo>
                    <a:pt x="29259" y="324730"/>
                  </a:lnTo>
                  <a:cubicBezTo>
                    <a:pt x="4563" y="308070"/>
                    <a:pt x="-6007" y="276998"/>
                    <a:pt x="3407" y="248733"/>
                  </a:cubicBezTo>
                  <a:lnTo>
                    <a:pt x="230434" y="400063"/>
                  </a:lnTo>
                  <a:cubicBezTo>
                    <a:pt x="256423" y="417382"/>
                    <a:pt x="289937" y="418637"/>
                    <a:pt x="317150" y="403315"/>
                  </a:cubicBezTo>
                  <a:lnTo>
                    <a:pt x="322460" y="400063"/>
                  </a:lnTo>
                  <a:lnTo>
                    <a:pt x="549488" y="248733"/>
                  </a:lnTo>
                  <a:cubicBezTo>
                    <a:pt x="555767" y="267506"/>
                    <a:pt x="553321" y="288105"/>
                    <a:pt x="542817" y="304884"/>
                  </a:cubicBezTo>
                  <a:close/>
                  <a:moveTo>
                    <a:pt x="542817" y="412740"/>
                  </a:moveTo>
                  <a:cubicBezTo>
                    <a:pt x="537892" y="420621"/>
                    <a:pt x="531368" y="427381"/>
                    <a:pt x="523669" y="432585"/>
                  </a:cubicBezTo>
                  <a:lnTo>
                    <a:pt x="322891" y="568118"/>
                  </a:lnTo>
                  <a:cubicBezTo>
                    <a:pt x="294839" y="587061"/>
                    <a:pt x="258088" y="587061"/>
                    <a:pt x="230036" y="568118"/>
                  </a:cubicBezTo>
                  <a:lnTo>
                    <a:pt x="29259" y="432585"/>
                  </a:lnTo>
                  <a:cubicBezTo>
                    <a:pt x="4563" y="415926"/>
                    <a:pt x="-6007" y="384853"/>
                    <a:pt x="3407" y="356588"/>
                  </a:cubicBezTo>
                  <a:lnTo>
                    <a:pt x="230434" y="507918"/>
                  </a:lnTo>
                  <a:cubicBezTo>
                    <a:pt x="256423" y="525238"/>
                    <a:pt x="289937" y="526492"/>
                    <a:pt x="317150" y="511170"/>
                  </a:cubicBezTo>
                  <a:lnTo>
                    <a:pt x="322460" y="507918"/>
                  </a:lnTo>
                  <a:lnTo>
                    <a:pt x="549488" y="356588"/>
                  </a:lnTo>
                  <a:cubicBezTo>
                    <a:pt x="555767" y="375362"/>
                    <a:pt x="553321" y="395961"/>
                    <a:pt x="542817" y="412740"/>
                  </a:cubicBez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grpSp>
      <p:grpSp>
        <p:nvGrpSpPr>
          <p:cNvPr id="24" name="Group 23">
            <a:extLst>
              <a:ext uri="{FF2B5EF4-FFF2-40B4-BE49-F238E27FC236}">
                <a16:creationId xmlns:a16="http://schemas.microsoft.com/office/drawing/2014/main" id="{D5C50E9E-B112-90E0-C285-4B97B264F4FE}"/>
              </a:ext>
            </a:extLst>
          </p:cNvPr>
          <p:cNvGrpSpPr/>
          <p:nvPr/>
        </p:nvGrpSpPr>
        <p:grpSpPr>
          <a:xfrm>
            <a:off x="908005" y="2359694"/>
            <a:ext cx="605156" cy="605156"/>
            <a:chOff x="6774792" y="2633438"/>
            <a:chExt cx="605156" cy="605156"/>
          </a:xfrm>
        </p:grpSpPr>
        <p:sp>
          <p:nvSpPr>
            <p:cNvPr id="25" name="Oval 24">
              <a:extLst>
                <a:ext uri="{FF2B5EF4-FFF2-40B4-BE49-F238E27FC236}">
                  <a16:creationId xmlns:a16="http://schemas.microsoft.com/office/drawing/2014/main" id="{F2A61EEE-285D-C24A-F43E-A90B1831C807}"/>
                </a:ext>
              </a:extLst>
            </p:cNvPr>
            <p:cNvSpPr/>
            <p:nvPr/>
          </p:nvSpPr>
          <p:spPr bwMode="auto">
            <a:xfrm>
              <a:off x="6774792" y="2633438"/>
              <a:ext cx="605156" cy="605156"/>
            </a:xfrm>
            <a:prstGeom prst="ellipse">
              <a:avLst/>
            </a:prstGeom>
            <a:gradFill>
              <a:gsLst>
                <a:gs pos="0">
                  <a:srgbClr val="0A6BBA"/>
                </a:gs>
                <a:gs pos="75000">
                  <a:srgbClr val="399A9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26" name="Graphic 9">
              <a:extLst>
                <a:ext uri="{FF2B5EF4-FFF2-40B4-BE49-F238E27FC236}">
                  <a16:creationId xmlns:a16="http://schemas.microsoft.com/office/drawing/2014/main" id="{48AE09C7-2F81-73A1-56C3-D9FE23923B48}"/>
                </a:ext>
              </a:extLst>
            </p:cNvPr>
            <p:cNvSpPr>
              <a:spLocks noChangeAspect="1"/>
            </p:cNvSpPr>
            <p:nvPr/>
          </p:nvSpPr>
          <p:spPr>
            <a:xfrm>
              <a:off x="6932610" y="2791216"/>
              <a:ext cx="289518" cy="289601"/>
            </a:xfrm>
            <a:custGeom>
              <a:avLst/>
              <a:gdLst>
                <a:gd name="connsiteX0" fmla="*/ 9276 w 318470"/>
                <a:gd name="connsiteY0" fmla="*/ 38647 h 318561"/>
                <a:gd name="connsiteX1" fmla="*/ 47923 w 318470"/>
                <a:gd name="connsiteY1" fmla="*/ 0 h 318561"/>
                <a:gd name="connsiteX2" fmla="*/ 90984 w 318470"/>
                <a:gd name="connsiteY2" fmla="*/ 0 h 318561"/>
                <a:gd name="connsiteX3" fmla="*/ 129631 w 318470"/>
                <a:gd name="connsiteY3" fmla="*/ 38647 h 318561"/>
                <a:gd name="connsiteX4" fmla="*/ 129631 w 318470"/>
                <a:gd name="connsiteY4" fmla="*/ 81712 h 318561"/>
                <a:gd name="connsiteX5" fmla="*/ 90984 w 318470"/>
                <a:gd name="connsiteY5" fmla="*/ 120360 h 318561"/>
                <a:gd name="connsiteX6" fmla="*/ 82317 w 318470"/>
                <a:gd name="connsiteY6" fmla="*/ 120360 h 318561"/>
                <a:gd name="connsiteX7" fmla="*/ 82317 w 318470"/>
                <a:gd name="connsiteY7" fmla="*/ 184017 h 318561"/>
                <a:gd name="connsiteX8" fmla="*/ 84614 w 318470"/>
                <a:gd name="connsiteY8" fmla="*/ 186013 h 318561"/>
                <a:gd name="connsiteX9" fmla="*/ 132547 w 318470"/>
                <a:gd name="connsiteY9" fmla="*/ 233955 h 318561"/>
                <a:gd name="connsiteX10" fmla="*/ 134547 w 318470"/>
                <a:gd name="connsiteY10" fmla="*/ 236258 h 318561"/>
                <a:gd name="connsiteX11" fmla="*/ 198341 w 318470"/>
                <a:gd name="connsiteY11" fmla="*/ 236258 h 318561"/>
                <a:gd name="connsiteX12" fmla="*/ 198341 w 318470"/>
                <a:gd name="connsiteY12" fmla="*/ 227662 h 318561"/>
                <a:gd name="connsiteX13" fmla="*/ 236988 w 318470"/>
                <a:gd name="connsiteY13" fmla="*/ 189015 h 318561"/>
                <a:gd name="connsiteX14" fmla="*/ 279824 w 318470"/>
                <a:gd name="connsiteY14" fmla="*/ 189015 h 318561"/>
                <a:gd name="connsiteX15" fmla="*/ 318471 w 318470"/>
                <a:gd name="connsiteY15" fmla="*/ 227662 h 318561"/>
                <a:gd name="connsiteX16" fmla="*/ 318471 w 318470"/>
                <a:gd name="connsiteY16" fmla="*/ 270674 h 318561"/>
                <a:gd name="connsiteX17" fmla="*/ 279824 w 318470"/>
                <a:gd name="connsiteY17" fmla="*/ 309321 h 318561"/>
                <a:gd name="connsiteX18" fmla="*/ 236988 w 318470"/>
                <a:gd name="connsiteY18" fmla="*/ 309321 h 318561"/>
                <a:gd name="connsiteX19" fmla="*/ 198341 w 318470"/>
                <a:gd name="connsiteY19" fmla="*/ 270674 h 318561"/>
                <a:gd name="connsiteX20" fmla="*/ 198341 w 318470"/>
                <a:gd name="connsiteY20" fmla="*/ 262023 h 318561"/>
                <a:gd name="connsiteX21" fmla="*/ 134540 w 318470"/>
                <a:gd name="connsiteY21" fmla="*/ 262023 h 318561"/>
                <a:gd name="connsiteX22" fmla="*/ 132549 w 318470"/>
                <a:gd name="connsiteY22" fmla="*/ 264314 h 318561"/>
                <a:gd name="connsiteX23" fmla="*/ 84615 w 318470"/>
                <a:gd name="connsiteY23" fmla="*/ 312269 h 318561"/>
                <a:gd name="connsiteX24" fmla="*/ 54249 w 318470"/>
                <a:gd name="connsiteY24" fmla="*/ 312274 h 318561"/>
                <a:gd name="connsiteX25" fmla="*/ 6289 w 318470"/>
                <a:gd name="connsiteY25" fmla="*/ 264319 h 318561"/>
                <a:gd name="connsiteX26" fmla="*/ 6291 w 318470"/>
                <a:gd name="connsiteY26" fmla="*/ 233952 h 318561"/>
                <a:gd name="connsiteX27" fmla="*/ 54251 w 318470"/>
                <a:gd name="connsiteY27" fmla="*/ 186007 h 318561"/>
                <a:gd name="connsiteX28" fmla="*/ 56553 w 318470"/>
                <a:gd name="connsiteY28" fmla="*/ 184010 h 318561"/>
                <a:gd name="connsiteX29" fmla="*/ 56553 w 318470"/>
                <a:gd name="connsiteY29" fmla="*/ 120360 h 318561"/>
                <a:gd name="connsiteX30" fmla="*/ 47923 w 318470"/>
                <a:gd name="connsiteY30" fmla="*/ 120360 h 318561"/>
                <a:gd name="connsiteX31" fmla="*/ 9276 w 318470"/>
                <a:gd name="connsiteY31" fmla="*/ 81712 h 318561"/>
                <a:gd name="connsiteX32" fmla="*/ 9276 w 318470"/>
                <a:gd name="connsiteY32" fmla="*/ 38647 h 318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8470" h="318561">
                  <a:moveTo>
                    <a:pt x="9276" y="38647"/>
                  </a:moveTo>
                  <a:cubicBezTo>
                    <a:pt x="9276" y="17303"/>
                    <a:pt x="26579" y="0"/>
                    <a:pt x="47923" y="0"/>
                  </a:cubicBezTo>
                  <a:lnTo>
                    <a:pt x="90984" y="0"/>
                  </a:lnTo>
                  <a:cubicBezTo>
                    <a:pt x="112328" y="0"/>
                    <a:pt x="129631" y="17303"/>
                    <a:pt x="129631" y="38647"/>
                  </a:cubicBezTo>
                  <a:lnTo>
                    <a:pt x="129631" y="81712"/>
                  </a:lnTo>
                  <a:cubicBezTo>
                    <a:pt x="129631" y="103056"/>
                    <a:pt x="112328" y="120360"/>
                    <a:pt x="90984" y="120360"/>
                  </a:cubicBezTo>
                  <a:lnTo>
                    <a:pt x="82317" y="120360"/>
                  </a:lnTo>
                  <a:lnTo>
                    <a:pt x="82317" y="184017"/>
                  </a:lnTo>
                  <a:cubicBezTo>
                    <a:pt x="83117" y="184618"/>
                    <a:pt x="83885" y="185284"/>
                    <a:pt x="84614" y="186013"/>
                  </a:cubicBezTo>
                  <a:lnTo>
                    <a:pt x="132547" y="233955"/>
                  </a:lnTo>
                  <a:cubicBezTo>
                    <a:pt x="133277" y="234687"/>
                    <a:pt x="133944" y="235456"/>
                    <a:pt x="134547" y="236258"/>
                  </a:cubicBezTo>
                  <a:lnTo>
                    <a:pt x="198341" y="236258"/>
                  </a:lnTo>
                  <a:lnTo>
                    <a:pt x="198341" y="227662"/>
                  </a:lnTo>
                  <a:cubicBezTo>
                    <a:pt x="198341" y="206317"/>
                    <a:pt x="215643" y="189015"/>
                    <a:pt x="236988" y="189015"/>
                  </a:cubicBezTo>
                  <a:lnTo>
                    <a:pt x="279824" y="189015"/>
                  </a:lnTo>
                  <a:cubicBezTo>
                    <a:pt x="301167" y="189015"/>
                    <a:pt x="318471" y="206317"/>
                    <a:pt x="318471" y="227662"/>
                  </a:cubicBezTo>
                  <a:lnTo>
                    <a:pt x="318471" y="270674"/>
                  </a:lnTo>
                  <a:cubicBezTo>
                    <a:pt x="318471" y="292018"/>
                    <a:pt x="301167" y="309321"/>
                    <a:pt x="279824" y="309321"/>
                  </a:cubicBezTo>
                  <a:lnTo>
                    <a:pt x="236988" y="309321"/>
                  </a:lnTo>
                  <a:cubicBezTo>
                    <a:pt x="215643" y="309321"/>
                    <a:pt x="198341" y="292018"/>
                    <a:pt x="198341" y="270674"/>
                  </a:cubicBezTo>
                  <a:lnTo>
                    <a:pt x="198341" y="262023"/>
                  </a:lnTo>
                  <a:lnTo>
                    <a:pt x="134540" y="262023"/>
                  </a:lnTo>
                  <a:cubicBezTo>
                    <a:pt x="133940" y="262822"/>
                    <a:pt x="133276" y="263588"/>
                    <a:pt x="132549" y="264314"/>
                  </a:cubicBezTo>
                  <a:lnTo>
                    <a:pt x="84615" y="312269"/>
                  </a:lnTo>
                  <a:cubicBezTo>
                    <a:pt x="76231" y="320657"/>
                    <a:pt x="62635" y="320659"/>
                    <a:pt x="54249" y="312274"/>
                  </a:cubicBezTo>
                  <a:lnTo>
                    <a:pt x="6289" y="264319"/>
                  </a:lnTo>
                  <a:cubicBezTo>
                    <a:pt x="-2097" y="255934"/>
                    <a:pt x="-2096" y="242337"/>
                    <a:pt x="6291" y="233952"/>
                  </a:cubicBezTo>
                  <a:lnTo>
                    <a:pt x="54251" y="186007"/>
                  </a:lnTo>
                  <a:cubicBezTo>
                    <a:pt x="54981" y="185277"/>
                    <a:pt x="55751" y="184613"/>
                    <a:pt x="56553" y="184010"/>
                  </a:cubicBezTo>
                  <a:lnTo>
                    <a:pt x="56553" y="120360"/>
                  </a:lnTo>
                  <a:lnTo>
                    <a:pt x="47923" y="120360"/>
                  </a:lnTo>
                  <a:cubicBezTo>
                    <a:pt x="26579" y="120360"/>
                    <a:pt x="9276" y="103056"/>
                    <a:pt x="9276" y="81712"/>
                  </a:cubicBezTo>
                  <a:lnTo>
                    <a:pt x="9276" y="38647"/>
                  </a:ln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grpSp>
      <p:graphicFrame>
        <p:nvGraphicFramePr>
          <p:cNvPr id="30" name="Chart 29">
            <a:extLst>
              <a:ext uri="{FF2B5EF4-FFF2-40B4-BE49-F238E27FC236}">
                <a16:creationId xmlns:a16="http://schemas.microsoft.com/office/drawing/2014/main" id="{FBF42354-7337-8C4E-8A9B-F2DE4E6CF45C}"/>
              </a:ext>
            </a:extLst>
          </p:cNvPr>
          <p:cNvGraphicFramePr/>
          <p:nvPr/>
        </p:nvGraphicFramePr>
        <p:xfrm>
          <a:off x="7334716" y="1840356"/>
          <a:ext cx="3177063" cy="31770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31">
            <a:extLst>
              <a:ext uri="{FF2B5EF4-FFF2-40B4-BE49-F238E27FC236}">
                <a16:creationId xmlns:a16="http://schemas.microsoft.com/office/drawing/2014/main" id="{C85013E8-EA8F-66A7-4495-093E0F6CEA6E}"/>
              </a:ext>
            </a:extLst>
          </p:cNvPr>
          <p:cNvGraphicFramePr/>
          <p:nvPr/>
        </p:nvGraphicFramePr>
        <p:xfrm>
          <a:off x="7703291" y="2208931"/>
          <a:ext cx="2439913" cy="2439913"/>
        </p:xfrm>
        <a:graphic>
          <a:graphicData uri="http://schemas.openxmlformats.org/drawingml/2006/chart">
            <c:chart xmlns:c="http://schemas.openxmlformats.org/drawingml/2006/chart" xmlns:r="http://schemas.openxmlformats.org/officeDocument/2006/relationships" r:id="rId4"/>
          </a:graphicData>
        </a:graphic>
      </p:graphicFrame>
      <p:pic>
        <p:nvPicPr>
          <p:cNvPr id="34" name="Graphic 33">
            <a:extLst>
              <a:ext uri="{FF2B5EF4-FFF2-40B4-BE49-F238E27FC236}">
                <a16:creationId xmlns:a16="http://schemas.microsoft.com/office/drawing/2014/main" id="{7252BE79-A46C-31B7-6690-88E59D7BA6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8707" y="2904856"/>
            <a:ext cx="367749" cy="367749"/>
          </a:xfrm>
          <a:prstGeom prst="rect">
            <a:avLst/>
          </a:prstGeom>
        </p:spPr>
      </p:pic>
      <p:pic>
        <p:nvPicPr>
          <p:cNvPr id="36" name="Graphic 35">
            <a:extLst>
              <a:ext uri="{FF2B5EF4-FFF2-40B4-BE49-F238E27FC236}">
                <a16:creationId xmlns:a16="http://schemas.microsoft.com/office/drawing/2014/main" id="{58CF1658-727B-1143-88B0-A9C18ADD56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39374" y="3861427"/>
            <a:ext cx="367748" cy="367748"/>
          </a:xfrm>
          <a:prstGeom prst="rect">
            <a:avLst/>
          </a:prstGeom>
        </p:spPr>
      </p:pic>
      <p:sp>
        <p:nvSpPr>
          <p:cNvPr id="37" name="Rectangle: Rounded Corners 87">
            <a:extLst>
              <a:ext uri="{FF2B5EF4-FFF2-40B4-BE49-F238E27FC236}">
                <a16:creationId xmlns:a16="http://schemas.microsoft.com/office/drawing/2014/main" id="{DA05219C-4AFD-7B9D-0E75-C5491BA8CDC6}"/>
              </a:ext>
              <a:ext uri="{C183D7F6-B498-43B3-948B-1728B52AA6E4}">
                <adec:decorative xmlns:adec="http://schemas.microsoft.com/office/drawing/2017/decorative" val="1"/>
              </a:ext>
            </a:extLst>
          </p:cNvPr>
          <p:cNvSpPr/>
          <p:nvPr/>
        </p:nvSpPr>
        <p:spPr bwMode="auto">
          <a:xfrm>
            <a:off x="7161348" y="1622677"/>
            <a:ext cx="3522571" cy="3523799"/>
          </a:xfrm>
          <a:prstGeom prst="ellips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38" name="!!ArcQueryPipeline">
            <a:extLst>
              <a:ext uri="{FF2B5EF4-FFF2-40B4-BE49-F238E27FC236}">
                <a16:creationId xmlns:a16="http://schemas.microsoft.com/office/drawing/2014/main" id="{5AAA32CA-F1D5-DB1F-4CE9-A11D2DB8AD9C}"/>
              </a:ext>
            </a:extLst>
          </p:cNvPr>
          <p:cNvSpPr/>
          <p:nvPr/>
        </p:nvSpPr>
        <p:spPr>
          <a:xfrm>
            <a:off x="7161348" y="1623906"/>
            <a:ext cx="3522571" cy="3522570"/>
          </a:xfrm>
          <a:prstGeom prst="arc">
            <a:avLst>
              <a:gd name="adj1" fmla="val 20301075"/>
              <a:gd name="adj2" fmla="val 0"/>
            </a:avLst>
          </a:prstGeom>
          <a:ln w="38100" cap="rnd">
            <a:solidFill>
              <a:srgbClr val="399A9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39" name="!!ArcDataPreprocessing">
            <a:extLst>
              <a:ext uri="{FF2B5EF4-FFF2-40B4-BE49-F238E27FC236}">
                <a16:creationId xmlns:a16="http://schemas.microsoft.com/office/drawing/2014/main" id="{171697E5-B591-A108-3791-CA7D3D22DA83}"/>
              </a:ext>
            </a:extLst>
          </p:cNvPr>
          <p:cNvSpPr/>
          <p:nvPr/>
        </p:nvSpPr>
        <p:spPr>
          <a:xfrm>
            <a:off x="7161348" y="1622677"/>
            <a:ext cx="3522571" cy="3522570"/>
          </a:xfrm>
          <a:prstGeom prst="arc">
            <a:avLst>
              <a:gd name="adj1" fmla="val 4728941"/>
              <a:gd name="adj2" fmla="val 6042658"/>
            </a:avLst>
          </a:prstGeom>
          <a:noFill/>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40" name="!!ArcAgent">
            <a:extLst>
              <a:ext uri="{FF2B5EF4-FFF2-40B4-BE49-F238E27FC236}">
                <a16:creationId xmlns:a16="http://schemas.microsoft.com/office/drawing/2014/main" id="{1D832405-04B0-9667-02E7-33AB519A8DD5}"/>
              </a:ext>
            </a:extLst>
          </p:cNvPr>
          <p:cNvSpPr/>
          <p:nvPr/>
        </p:nvSpPr>
        <p:spPr>
          <a:xfrm>
            <a:off x="7161348" y="1621449"/>
            <a:ext cx="3522571" cy="3522570"/>
          </a:xfrm>
          <a:prstGeom prst="arc">
            <a:avLst>
              <a:gd name="adj1" fmla="val 10895557"/>
              <a:gd name="adj2" fmla="val 12161727"/>
            </a:avLst>
          </a:prstGeom>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41" name="TextBox 40">
            <a:extLst>
              <a:ext uri="{FF2B5EF4-FFF2-40B4-BE49-F238E27FC236}">
                <a16:creationId xmlns:a16="http://schemas.microsoft.com/office/drawing/2014/main" id="{1629F1B7-4683-5464-D8D2-78BBEC4F00EB}"/>
              </a:ext>
            </a:extLst>
          </p:cNvPr>
          <p:cNvSpPr txBox="1"/>
          <p:nvPr/>
        </p:nvSpPr>
        <p:spPr>
          <a:xfrm>
            <a:off x="7786825" y="5256982"/>
            <a:ext cx="2272845" cy="399102"/>
          </a:xfrm>
          <a:prstGeom prst="rect">
            <a:avLst/>
          </a:prstGeom>
          <a:solidFill>
            <a:srgbClr val="091F2C"/>
          </a:solidFill>
        </p:spPr>
        <p:txBody>
          <a:bodyPr wrap="square" tIns="72000" bIns="72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Data preprocessing</a:t>
            </a:r>
          </a:p>
        </p:txBody>
      </p:sp>
      <p:sp>
        <p:nvSpPr>
          <p:cNvPr id="44" name="TextBox 43">
            <a:extLst>
              <a:ext uri="{FF2B5EF4-FFF2-40B4-BE49-F238E27FC236}">
                <a16:creationId xmlns:a16="http://schemas.microsoft.com/office/drawing/2014/main" id="{77410FB4-97C9-AAA1-2125-AC56C25769DF}"/>
              </a:ext>
            </a:extLst>
          </p:cNvPr>
          <p:cNvSpPr txBox="1"/>
          <p:nvPr/>
        </p:nvSpPr>
        <p:spPr>
          <a:xfrm>
            <a:off x="5605483" y="2681144"/>
            <a:ext cx="1382419" cy="685464"/>
          </a:xfrm>
          <a:prstGeom prst="rect">
            <a:avLst/>
          </a:prstGeom>
          <a:solidFill>
            <a:srgbClr val="091F2C"/>
          </a:solidFill>
        </p:spPr>
        <p:txBody>
          <a:bodyPr wrap="square" tIns="72000" bIns="108000" anchor="ctr" anchorCtr="0">
            <a:noAutofit/>
          </a:bodyPr>
          <a:lstStyle/>
          <a:p>
            <a:pPr marL="0" marR="0" lvl="0" indent="0" algn="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Agent orchestration</a:t>
            </a:r>
          </a:p>
        </p:txBody>
      </p:sp>
      <p:sp>
        <p:nvSpPr>
          <p:cNvPr id="45" name="TextBox 44">
            <a:extLst>
              <a:ext uri="{FF2B5EF4-FFF2-40B4-BE49-F238E27FC236}">
                <a16:creationId xmlns:a16="http://schemas.microsoft.com/office/drawing/2014/main" id="{B083A0AC-E152-CBC9-7592-055138B41322}"/>
              </a:ext>
            </a:extLst>
          </p:cNvPr>
          <p:cNvSpPr txBox="1"/>
          <p:nvPr/>
        </p:nvSpPr>
        <p:spPr>
          <a:xfrm>
            <a:off x="10855990" y="2717553"/>
            <a:ext cx="920664" cy="612645"/>
          </a:xfrm>
          <a:prstGeom prst="rect">
            <a:avLst/>
          </a:prstGeom>
          <a:solidFill>
            <a:srgbClr val="091F2C"/>
          </a:solidFill>
        </p:spPr>
        <p:txBody>
          <a:bodyPr wrap="square" tIns="72000" bIns="108000" anchor="ctr" anchorCtr="0">
            <a:spAutoFit/>
          </a:bodyPr>
          <a:lstStyle>
            <a:defPPr>
              <a:defRPr lang="en-US"/>
            </a:defPPr>
            <a:lvl1pPr algn="r" defTabSz="564085" fontAlgn="base">
              <a:spcBef>
                <a:spcPct val="0"/>
              </a:spcBef>
              <a:spcAft>
                <a:spcPct val="0"/>
              </a:spcAft>
              <a:defRPr sz="1400">
                <a:solidFill>
                  <a:schemeClr val="tx1">
                    <a:alpha val="30000"/>
                  </a:schemeClr>
                </a:solidFill>
                <a:latin typeface="Segoe UI Variable Display Semibold" pitchFamily="2" charset="0"/>
                <a:cs typeface="Segoe UI" pitchFamily="34" charset="0"/>
              </a:defRPr>
            </a:lvl1p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Query</a:t>
            </a:r>
            <a:br>
              <a:rPr kumimoji="0" lang="en-US" sz="1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br>
            <a:r>
              <a:rPr kumimoji="0" lang="en-US" sz="1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pipeline</a:t>
            </a:r>
          </a:p>
        </p:txBody>
      </p:sp>
      <p:sp>
        <p:nvSpPr>
          <p:cNvPr id="73" name="!!agent">
            <a:extLst>
              <a:ext uri="{FF2B5EF4-FFF2-40B4-BE49-F238E27FC236}">
                <a16:creationId xmlns:a16="http://schemas.microsoft.com/office/drawing/2014/main" id="{3A62B974-8C89-285B-9872-BAE431F01EA6}"/>
              </a:ext>
              <a:ext uri="{C183D7F6-B498-43B3-948B-1728B52AA6E4}">
                <adec:decorative xmlns:adec="http://schemas.microsoft.com/office/drawing/2017/decorative" val="1"/>
              </a:ext>
            </a:extLst>
          </p:cNvPr>
          <p:cNvSpPr>
            <a:spLocks noChangeAspect="1"/>
          </p:cNvSpPr>
          <p:nvPr/>
        </p:nvSpPr>
        <p:spPr>
          <a:xfrm>
            <a:off x="8293811" y="2951219"/>
            <a:ext cx="259152" cy="280137"/>
          </a:xfrm>
          <a:custGeom>
            <a:avLst/>
            <a:gdLst>
              <a:gd name="connsiteX0" fmla="*/ 318461 w 1071287"/>
              <a:gd name="connsiteY0" fmla="*/ 217133 h 1158042"/>
              <a:gd name="connsiteX1" fmla="*/ 536173 w 1071287"/>
              <a:gd name="connsiteY1" fmla="*/ 0 h 1158042"/>
              <a:gd name="connsiteX2" fmla="*/ 753305 w 1071287"/>
              <a:gd name="connsiteY2" fmla="*/ 217133 h 1158042"/>
              <a:gd name="connsiteX3" fmla="*/ 579599 w 1071287"/>
              <a:gd name="connsiteY3" fmla="*/ 430212 h 1158042"/>
              <a:gd name="connsiteX4" fmla="*/ 579599 w 1071287"/>
              <a:gd name="connsiteY4" fmla="*/ 550069 h 1158042"/>
              <a:gd name="connsiteX5" fmla="*/ 767781 w 1071287"/>
              <a:gd name="connsiteY5" fmla="*/ 550069 h 1158042"/>
              <a:gd name="connsiteX6" fmla="*/ 898060 w 1071287"/>
              <a:gd name="connsiteY6" fmla="*/ 680349 h 1158042"/>
              <a:gd name="connsiteX7" fmla="*/ 898060 w 1071287"/>
              <a:gd name="connsiteY7" fmla="*/ 680349 h 1158042"/>
              <a:gd name="connsiteX8" fmla="*/ 898060 w 1071287"/>
              <a:gd name="connsiteY8" fmla="*/ 727828 h 1158042"/>
              <a:gd name="connsiteX9" fmla="*/ 1066555 w 1071287"/>
              <a:gd name="connsiteY9" fmla="*/ 984913 h 1158042"/>
              <a:gd name="connsiteX10" fmla="*/ 854634 w 1071287"/>
              <a:gd name="connsiteY10" fmla="*/ 1158040 h 1158042"/>
              <a:gd name="connsiteX11" fmla="*/ 636922 w 1071287"/>
              <a:gd name="connsiteY11" fmla="*/ 940908 h 1158042"/>
              <a:gd name="connsiteX12" fmla="*/ 811207 w 1071287"/>
              <a:gd name="connsiteY12" fmla="*/ 727828 h 1158042"/>
              <a:gd name="connsiteX13" fmla="*/ 811207 w 1071287"/>
              <a:gd name="connsiteY13" fmla="*/ 680349 h 1158042"/>
              <a:gd name="connsiteX14" fmla="*/ 767781 w 1071287"/>
              <a:gd name="connsiteY14" fmla="*/ 636922 h 1158042"/>
              <a:gd name="connsiteX15" fmla="*/ 304565 w 1071287"/>
              <a:gd name="connsiteY15" fmla="*/ 636922 h 1158042"/>
              <a:gd name="connsiteX16" fmla="*/ 261138 w 1071287"/>
              <a:gd name="connsiteY16" fmla="*/ 680349 h 1158042"/>
              <a:gd name="connsiteX17" fmla="*/ 261138 w 1071287"/>
              <a:gd name="connsiteY17" fmla="*/ 727828 h 1158042"/>
              <a:gd name="connsiteX18" fmla="*/ 429633 w 1071287"/>
              <a:gd name="connsiteY18" fmla="*/ 984913 h 1158042"/>
              <a:gd name="connsiteX19" fmla="*/ 217712 w 1071287"/>
              <a:gd name="connsiteY19" fmla="*/ 1158040 h 1158042"/>
              <a:gd name="connsiteX20" fmla="*/ 0 w 1071287"/>
              <a:gd name="connsiteY20" fmla="*/ 941487 h 1158042"/>
              <a:gd name="connsiteX21" fmla="*/ 174285 w 1071287"/>
              <a:gd name="connsiteY21" fmla="*/ 728407 h 1158042"/>
              <a:gd name="connsiteX22" fmla="*/ 174285 w 1071287"/>
              <a:gd name="connsiteY22" fmla="*/ 680928 h 1158042"/>
              <a:gd name="connsiteX23" fmla="*/ 304565 w 1071287"/>
              <a:gd name="connsiteY23" fmla="*/ 550648 h 1158042"/>
              <a:gd name="connsiteX24" fmla="*/ 492746 w 1071287"/>
              <a:gd name="connsiteY24" fmla="*/ 550648 h 1158042"/>
              <a:gd name="connsiteX25" fmla="*/ 492746 w 1071287"/>
              <a:gd name="connsiteY25" fmla="*/ 430791 h 1158042"/>
              <a:gd name="connsiteX26" fmla="*/ 319040 w 1071287"/>
              <a:gd name="connsiteY26" fmla="*/ 217712 h 115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1287" h="1158042">
                <a:moveTo>
                  <a:pt x="318461" y="217133"/>
                </a:moveTo>
                <a:cubicBezTo>
                  <a:pt x="318461" y="97275"/>
                  <a:pt x="415736" y="0"/>
                  <a:pt x="536173" y="0"/>
                </a:cubicBezTo>
                <a:cubicBezTo>
                  <a:pt x="656030" y="0"/>
                  <a:pt x="753305" y="97275"/>
                  <a:pt x="753305" y="217133"/>
                </a:cubicBezTo>
                <a:cubicBezTo>
                  <a:pt x="753305" y="320198"/>
                  <a:pt x="680349" y="409367"/>
                  <a:pt x="579599" y="430212"/>
                </a:cubicBezTo>
                <a:lnTo>
                  <a:pt x="579599" y="550069"/>
                </a:lnTo>
                <a:lnTo>
                  <a:pt x="767781" y="550069"/>
                </a:lnTo>
                <a:cubicBezTo>
                  <a:pt x="839579" y="550069"/>
                  <a:pt x="898060" y="608550"/>
                  <a:pt x="898060" y="680349"/>
                </a:cubicBezTo>
                <a:lnTo>
                  <a:pt x="898060" y="680349"/>
                </a:lnTo>
                <a:lnTo>
                  <a:pt x="898060" y="727828"/>
                </a:lnTo>
                <a:cubicBezTo>
                  <a:pt x="1015601" y="752147"/>
                  <a:pt x="1091453" y="867372"/>
                  <a:pt x="1066555" y="984913"/>
                </a:cubicBezTo>
                <a:cubicBezTo>
                  <a:pt x="1045710" y="1085663"/>
                  <a:pt x="957120" y="1158040"/>
                  <a:pt x="854634" y="1158040"/>
                </a:cubicBezTo>
                <a:cubicBezTo>
                  <a:pt x="734776" y="1158040"/>
                  <a:pt x="637501" y="1061344"/>
                  <a:pt x="636922" y="940908"/>
                </a:cubicBezTo>
                <a:cubicBezTo>
                  <a:pt x="636922" y="837263"/>
                  <a:pt x="709300" y="748094"/>
                  <a:pt x="811207" y="727828"/>
                </a:cubicBezTo>
                <a:lnTo>
                  <a:pt x="811207" y="680349"/>
                </a:lnTo>
                <a:cubicBezTo>
                  <a:pt x="811207" y="656609"/>
                  <a:pt x="791520" y="636922"/>
                  <a:pt x="767781" y="636922"/>
                </a:cubicBezTo>
                <a:lnTo>
                  <a:pt x="304565" y="636922"/>
                </a:lnTo>
                <a:cubicBezTo>
                  <a:pt x="280825" y="636922"/>
                  <a:pt x="261138" y="656609"/>
                  <a:pt x="261138" y="680349"/>
                </a:cubicBezTo>
                <a:lnTo>
                  <a:pt x="261138" y="727828"/>
                </a:lnTo>
                <a:cubicBezTo>
                  <a:pt x="378679" y="752147"/>
                  <a:pt x="454531" y="867372"/>
                  <a:pt x="429633" y="984913"/>
                </a:cubicBezTo>
                <a:cubicBezTo>
                  <a:pt x="408788" y="1085663"/>
                  <a:pt x="320198" y="1158040"/>
                  <a:pt x="217712" y="1158040"/>
                </a:cubicBezTo>
                <a:cubicBezTo>
                  <a:pt x="97854" y="1158619"/>
                  <a:pt x="0" y="1061344"/>
                  <a:pt x="0" y="941487"/>
                </a:cubicBezTo>
                <a:cubicBezTo>
                  <a:pt x="0" y="837842"/>
                  <a:pt x="72378" y="748673"/>
                  <a:pt x="174285" y="728407"/>
                </a:cubicBezTo>
                <a:lnTo>
                  <a:pt x="174285" y="680928"/>
                </a:lnTo>
                <a:cubicBezTo>
                  <a:pt x="174285" y="609129"/>
                  <a:pt x="232766" y="550648"/>
                  <a:pt x="304565" y="550648"/>
                </a:cubicBezTo>
                <a:lnTo>
                  <a:pt x="492746" y="550648"/>
                </a:lnTo>
                <a:lnTo>
                  <a:pt x="492746" y="430791"/>
                </a:lnTo>
                <a:cubicBezTo>
                  <a:pt x="391418" y="409946"/>
                  <a:pt x="319040" y="321356"/>
                  <a:pt x="319040" y="217712"/>
                </a:cubicBezTo>
                <a:close/>
              </a:path>
            </a:pathLst>
          </a:custGeom>
          <a:solidFill>
            <a:srgbClr val="F4F3F5">
              <a:alpha val="40000"/>
            </a:srgbClr>
          </a:solidFill>
          <a:ln w="11579" cap="flat">
            <a:noFill/>
            <a:prstDash val="solid"/>
            <a:miter/>
          </a:ln>
          <a:effectLst/>
        </p:spPr>
        <p:txBody>
          <a:bodyPr rot="0" spcFirstLastPara="0" vertOverflow="overflow" horzOverflow="overflow" vert="horz" wrap="square" lIns="130595" tIns="65302" rIns="130595" bIns="65302" numCol="1" spcCol="0" rtlCol="0" fromWordArt="0" anchor="ctr" anchorCtr="0" forceAA="0" compatLnSpc="1">
            <a:prstTxWarp prst="textNoShape">
              <a:avLst/>
            </a:prstTxWarp>
            <a:noAutofit/>
          </a:bodyPr>
          <a:lstStyle/>
          <a:p>
            <a:pPr marL="0" marR="0" lvl="0" indent="0" algn="l" defTabSz="1024543"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Text Semibold" pitchFamily="2" charset="0"/>
              <a:ea typeface="+mn-ea"/>
              <a:cs typeface="Segoe Sans Display Semibold" pitchFamily="2" charset="0"/>
            </a:endParaRPr>
          </a:p>
        </p:txBody>
      </p:sp>
      <p:sp>
        <p:nvSpPr>
          <p:cNvPr id="74" name="Freeform: Shape 73">
            <a:extLst>
              <a:ext uri="{FF2B5EF4-FFF2-40B4-BE49-F238E27FC236}">
                <a16:creationId xmlns:a16="http://schemas.microsoft.com/office/drawing/2014/main" id="{80F7A86E-56FD-69BA-F6A4-022B4F26244D}"/>
              </a:ext>
            </a:extLst>
          </p:cNvPr>
          <p:cNvSpPr/>
          <p:nvPr/>
        </p:nvSpPr>
        <p:spPr bwMode="auto">
          <a:xfrm>
            <a:off x="6220500" y="5951925"/>
            <a:ext cx="5400000" cy="0"/>
          </a:xfrm>
          <a:custGeom>
            <a:avLst/>
            <a:gdLst>
              <a:gd name="connsiteX0" fmla="*/ 0 w 9664262"/>
              <a:gd name="connsiteY0" fmla="*/ 0 h 0"/>
              <a:gd name="connsiteX1" fmla="*/ 9664262 w 9664262"/>
              <a:gd name="connsiteY1" fmla="*/ 0 h 0"/>
            </a:gdLst>
            <a:ahLst/>
            <a:cxnLst>
              <a:cxn ang="0">
                <a:pos x="connsiteX0" y="connsiteY0"/>
              </a:cxn>
              <a:cxn ang="0">
                <a:pos x="connsiteX1" y="connsiteY1"/>
              </a:cxn>
            </a:cxnLst>
            <a:rect l="l" t="t" r="r" b="b"/>
            <a:pathLst>
              <a:path w="9664262">
                <a:moveTo>
                  <a:pt x="0" y="0"/>
                </a:moveTo>
                <a:lnTo>
                  <a:pt x="9664262" y="0"/>
                </a:lnTo>
              </a:path>
            </a:pathLst>
          </a:custGeom>
          <a:ln w="12700">
            <a:gradFill flip="none" rotWithShape="1">
              <a:gsLst>
                <a:gs pos="0">
                  <a:srgbClr val="3A4953"/>
                </a:gs>
                <a:gs pos="100000">
                  <a:srgbClr val="3A4953"/>
                </a:gs>
              </a:gsLst>
              <a:lin ang="0" scaled="1"/>
              <a:tileRect/>
            </a:gra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75" name="TextBox 74">
            <a:extLst>
              <a:ext uri="{FF2B5EF4-FFF2-40B4-BE49-F238E27FC236}">
                <a16:creationId xmlns:a16="http://schemas.microsoft.com/office/drawing/2014/main" id="{F91009C8-4980-C379-87AE-6490282832C8}"/>
              </a:ext>
            </a:extLst>
          </p:cNvPr>
          <p:cNvSpPr txBox="1"/>
          <p:nvPr/>
        </p:nvSpPr>
        <p:spPr>
          <a:xfrm>
            <a:off x="7856389" y="5807925"/>
            <a:ext cx="2125960" cy="288000"/>
          </a:xfrm>
          <a:prstGeom prst="roundRect">
            <a:avLst>
              <a:gd name="adj" fmla="val 50000"/>
            </a:avLst>
          </a:prstGeom>
          <a:gradFill flip="none" rotWithShape="1">
            <a:gsLst>
              <a:gs pos="100000">
                <a:srgbClr val="3A4953"/>
              </a:gs>
              <a:gs pos="0">
                <a:srgbClr val="3A4953"/>
              </a:gs>
            </a:gsLst>
            <a:path path="circle">
              <a:fillToRect l="100000" t="100000"/>
            </a:path>
            <a:tileRect r="-100000" b="-100000"/>
          </a:gradFill>
        </p:spPr>
        <p:txBody>
          <a:bodyPr wrap="square" lIns="108000" tIns="36000" rIns="108000" bIns="54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Variable Text Semibold" pitchFamily="2" charset="0"/>
                <a:ea typeface="+mn-ea"/>
                <a:cs typeface="Segoe UI" pitchFamily="34" charset="0"/>
              </a:rPr>
              <a:t>Enterprise-ready foundation</a:t>
            </a:r>
          </a:p>
        </p:txBody>
      </p:sp>
    </p:spTree>
    <p:extLst>
      <p:ext uri="{BB962C8B-B14F-4D97-AF65-F5344CB8AC3E}">
        <p14:creationId xmlns:p14="http://schemas.microsoft.com/office/powerpoint/2010/main" val="263581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10802-B4EB-8E39-54E7-EE5353E28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1266E-4140-AAD2-0055-AFF69D1554F2}"/>
              </a:ext>
            </a:extLst>
          </p:cNvPr>
          <p:cNvSpPr>
            <a:spLocks noGrp="1"/>
          </p:cNvSpPr>
          <p:nvPr>
            <p:ph type="title"/>
          </p:nvPr>
        </p:nvSpPr>
        <p:spPr/>
        <p:txBody>
          <a:bodyPr/>
          <a:lstStyle/>
          <a:p>
            <a:r>
              <a:rPr lang="en-US"/>
              <a:t>Retrieval pipeline</a:t>
            </a:r>
          </a:p>
        </p:txBody>
      </p:sp>
      <p:sp>
        <p:nvSpPr>
          <p:cNvPr id="58" name="Round Same Side Corner Rectangle 57">
            <a:extLst>
              <a:ext uri="{FF2B5EF4-FFF2-40B4-BE49-F238E27FC236}">
                <a16:creationId xmlns:a16="http://schemas.microsoft.com/office/drawing/2014/main" id="{48198004-8D11-C7A3-19A4-5C913C09B1A1}"/>
              </a:ext>
            </a:extLst>
          </p:cNvPr>
          <p:cNvSpPr/>
          <p:nvPr/>
        </p:nvSpPr>
        <p:spPr bwMode="auto">
          <a:xfrm rot="10800000">
            <a:off x="5842893" y="1496560"/>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59" name="TextBox 58">
            <a:extLst>
              <a:ext uri="{FF2B5EF4-FFF2-40B4-BE49-F238E27FC236}">
                <a16:creationId xmlns:a16="http://schemas.microsoft.com/office/drawing/2014/main" id="{BAC2ACF5-C98C-058D-281A-1FD3452CBE7F}"/>
              </a:ext>
            </a:extLst>
          </p:cNvPr>
          <p:cNvSpPr txBox="1"/>
          <p:nvPr/>
        </p:nvSpPr>
        <p:spPr>
          <a:xfrm>
            <a:off x="6043902" y="1561677"/>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L0</a:t>
            </a:r>
          </a:p>
        </p:txBody>
      </p:sp>
      <p:sp>
        <p:nvSpPr>
          <p:cNvPr id="60" name="Round Same Side Corner Rectangle 59">
            <a:extLst>
              <a:ext uri="{FF2B5EF4-FFF2-40B4-BE49-F238E27FC236}">
                <a16:creationId xmlns:a16="http://schemas.microsoft.com/office/drawing/2014/main" id="{CA1F278A-2DC1-C6A2-9531-4200537E5E80}"/>
              </a:ext>
            </a:extLst>
          </p:cNvPr>
          <p:cNvSpPr/>
          <p:nvPr/>
        </p:nvSpPr>
        <p:spPr bwMode="auto">
          <a:xfrm rot="10800000">
            <a:off x="5842893" y="2743609"/>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1" name="TextBox 60">
            <a:extLst>
              <a:ext uri="{FF2B5EF4-FFF2-40B4-BE49-F238E27FC236}">
                <a16:creationId xmlns:a16="http://schemas.microsoft.com/office/drawing/2014/main" id="{95CC463C-761B-7194-2846-3DA1A9A03083}"/>
              </a:ext>
            </a:extLst>
          </p:cNvPr>
          <p:cNvSpPr txBox="1"/>
          <p:nvPr/>
        </p:nvSpPr>
        <p:spPr>
          <a:xfrm>
            <a:off x="6052719" y="2808726"/>
            <a:ext cx="86562"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L1</a:t>
            </a:r>
          </a:p>
        </p:txBody>
      </p:sp>
      <p:sp>
        <p:nvSpPr>
          <p:cNvPr id="62" name="Round Same Side Corner Rectangle 61">
            <a:extLst>
              <a:ext uri="{FF2B5EF4-FFF2-40B4-BE49-F238E27FC236}">
                <a16:creationId xmlns:a16="http://schemas.microsoft.com/office/drawing/2014/main" id="{DFE8D0C4-A5DF-15AD-0208-193CAE707077}"/>
              </a:ext>
            </a:extLst>
          </p:cNvPr>
          <p:cNvSpPr/>
          <p:nvPr/>
        </p:nvSpPr>
        <p:spPr bwMode="auto">
          <a:xfrm rot="10800000">
            <a:off x="5842893" y="3990658"/>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3" name="TextBox 62">
            <a:extLst>
              <a:ext uri="{FF2B5EF4-FFF2-40B4-BE49-F238E27FC236}">
                <a16:creationId xmlns:a16="http://schemas.microsoft.com/office/drawing/2014/main" id="{575D4762-8B83-6096-2462-07FC8BB53D0B}"/>
              </a:ext>
            </a:extLst>
          </p:cNvPr>
          <p:cNvSpPr txBox="1"/>
          <p:nvPr/>
        </p:nvSpPr>
        <p:spPr>
          <a:xfrm>
            <a:off x="6043902" y="4055775"/>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L2</a:t>
            </a:r>
          </a:p>
        </p:txBody>
      </p:sp>
      <p:sp>
        <p:nvSpPr>
          <p:cNvPr id="64" name="Round Same Side Corner Rectangle 63">
            <a:extLst>
              <a:ext uri="{FF2B5EF4-FFF2-40B4-BE49-F238E27FC236}">
                <a16:creationId xmlns:a16="http://schemas.microsoft.com/office/drawing/2014/main" id="{C91C02E6-778B-F9CB-8BDD-9E3D155A752A}"/>
              </a:ext>
            </a:extLst>
          </p:cNvPr>
          <p:cNvSpPr/>
          <p:nvPr/>
        </p:nvSpPr>
        <p:spPr bwMode="auto">
          <a:xfrm rot="10800000">
            <a:off x="5842893" y="5224164"/>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EDB58783-0738-2A65-B998-EFE07ADE7C1C}"/>
              </a:ext>
            </a:extLst>
          </p:cNvPr>
          <p:cNvSpPr txBox="1"/>
          <p:nvPr/>
        </p:nvSpPr>
        <p:spPr>
          <a:xfrm>
            <a:off x="6043902" y="5302824"/>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L3</a:t>
            </a:r>
          </a:p>
        </p:txBody>
      </p:sp>
      <p:sp>
        <p:nvSpPr>
          <p:cNvPr id="8" name="Rectangle 3" descr="L0. Query Preprocessing. Vectorization, speller, synomyms.&#10;&#10;L1. Candidate retrieval. Vector search, fusion, keyword search.&#10;&#10;L2. Ranking. Semantic ranking.&#10;&#10;L3. Synthesis. Results for LLM (highlighted), extractive answers, contextualized captions.">
            <a:extLst>
              <a:ext uri="{FF2B5EF4-FFF2-40B4-BE49-F238E27FC236}">
                <a16:creationId xmlns:a16="http://schemas.microsoft.com/office/drawing/2014/main" id="{D4D8B9FE-75B6-FBD2-B1A0-47040C5D3CF8}"/>
              </a:ext>
              <a:ext uri="{C183D7F6-B498-43B3-948B-1728B52AA6E4}">
                <adec:decorative xmlns:adec="http://schemas.microsoft.com/office/drawing/2017/decorative" val="0"/>
              </a:ext>
            </a:extLst>
          </p:cNvPr>
          <p:cNvSpPr/>
          <p:nvPr/>
        </p:nvSpPr>
        <p:spPr bwMode="auto">
          <a:xfrm>
            <a:off x="4165039" y="1503336"/>
            <a:ext cx="3861923"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Variable Text Semibold" pitchFamily="2" charset="0"/>
                <a:ea typeface="+mn-ea"/>
                <a:cs typeface="Segoe UI" panose="020B0502040204020203" pitchFamily="34" charset="0"/>
              </a:rPr>
              <a:t>Query Preprocessing</a:t>
            </a:r>
            <a:endParaRPr kumimoji="0" lang="en-US" sz="1600" b="0" i="0" u="none" strike="noStrike" kern="1200" cap="none" spc="0" normalizeH="0" baseline="0" noProof="0">
              <a:ln>
                <a:noFill/>
              </a:ln>
              <a:solidFill>
                <a:srgbClr val="49C5B1"/>
              </a:solidFill>
              <a:effectLst/>
              <a:uLnTx/>
              <a:uFillTx/>
              <a:latin typeface="Segoe UI Variable Text Semibold" pitchFamily="2" charset="0"/>
              <a:ea typeface="+mn-ea"/>
              <a:cs typeface="Segoe UI" panose="020B0502040204020203" pitchFamily="34" charset="0"/>
            </a:endParaRPr>
          </a:p>
        </p:txBody>
      </p:sp>
      <p:sp>
        <p:nvSpPr>
          <p:cNvPr id="18" name="Rectangle 4">
            <a:extLst>
              <a:ext uri="{FF2B5EF4-FFF2-40B4-BE49-F238E27FC236}">
                <a16:creationId xmlns:a16="http://schemas.microsoft.com/office/drawing/2014/main" id="{AD5090B6-CA8F-6BC2-A8F1-CD10BB17B4DE}"/>
              </a:ext>
              <a:ext uri="{C183D7F6-B498-43B3-948B-1728B52AA6E4}">
                <adec:decorative xmlns:adec="http://schemas.microsoft.com/office/drawing/2017/decorative" val="1"/>
              </a:ext>
            </a:extLst>
          </p:cNvPr>
          <p:cNvSpPr/>
          <p:nvPr/>
        </p:nvSpPr>
        <p:spPr bwMode="auto">
          <a:xfrm>
            <a:off x="4165039" y="2743612"/>
            <a:ext cx="3861923"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Variable Text Semibold" pitchFamily="2" charset="0"/>
                <a:ea typeface="+mn-ea"/>
                <a:cs typeface="Segoe UI" panose="020B0502040204020203" pitchFamily="34" charset="0"/>
              </a:rPr>
              <a:t>Retrieval</a:t>
            </a:r>
            <a:endParaRPr kumimoji="0" lang="en-US" sz="1600" b="0" i="0" u="none" strike="noStrike" kern="1200" cap="none" spc="0" normalizeH="0" baseline="0" noProof="0">
              <a:ln>
                <a:noFill/>
              </a:ln>
              <a:solidFill>
                <a:srgbClr val="8DC8E8"/>
              </a:solidFill>
              <a:effectLst/>
              <a:uLnTx/>
              <a:uFillTx/>
              <a:latin typeface="Segoe UI Variable Text Semibold" pitchFamily="2" charset="0"/>
              <a:ea typeface="+mn-ea"/>
              <a:cs typeface="Segoe UI" panose="020B0502040204020203" pitchFamily="34" charset="0"/>
            </a:endParaRPr>
          </a:p>
        </p:txBody>
      </p:sp>
      <p:sp>
        <p:nvSpPr>
          <p:cNvPr id="21" name="Rectangle 5">
            <a:extLst>
              <a:ext uri="{FF2B5EF4-FFF2-40B4-BE49-F238E27FC236}">
                <a16:creationId xmlns:a16="http://schemas.microsoft.com/office/drawing/2014/main" id="{BF3CB975-13DA-7FDB-62D9-CB799A34704A}"/>
              </a:ext>
              <a:ext uri="{C183D7F6-B498-43B3-948B-1728B52AA6E4}">
                <adec:decorative xmlns:adec="http://schemas.microsoft.com/office/drawing/2017/decorative" val="1"/>
              </a:ext>
            </a:extLst>
          </p:cNvPr>
          <p:cNvSpPr/>
          <p:nvPr/>
        </p:nvSpPr>
        <p:spPr bwMode="auto">
          <a:xfrm>
            <a:off x="4165039" y="3983888"/>
            <a:ext cx="3861923"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D59ED7"/>
                </a:solidFill>
                <a:effectLst/>
                <a:uLnTx/>
                <a:uFillTx/>
                <a:latin typeface="Segoe UI Variable Text Semibold" pitchFamily="2" charset="0"/>
                <a:ea typeface="+mn-ea"/>
                <a:cs typeface="Segoe UI" panose="020B0502040204020203" pitchFamily="34" charset="0"/>
              </a:rPr>
              <a:t>Reranking</a:t>
            </a:r>
            <a:endParaRPr kumimoji="0" lang="en-US" sz="1600" b="0" i="0" u="none" strike="noStrike" kern="1200" cap="none" spc="0" normalizeH="0" baseline="0" noProof="0">
              <a:ln>
                <a:noFill/>
              </a:ln>
              <a:solidFill>
                <a:srgbClr val="D59ED7"/>
              </a:solidFill>
              <a:effectLst/>
              <a:uLnTx/>
              <a:uFillTx/>
              <a:latin typeface="Segoe UI Variable Text Semibold" pitchFamily="2" charset="0"/>
              <a:ea typeface="+mn-ea"/>
              <a:cs typeface="Segoe UI" panose="020B0502040204020203" pitchFamily="34" charset="0"/>
            </a:endParaRPr>
          </a:p>
        </p:txBody>
      </p:sp>
      <p:sp>
        <p:nvSpPr>
          <p:cNvPr id="22" name="Rectangle 6">
            <a:extLst>
              <a:ext uri="{FF2B5EF4-FFF2-40B4-BE49-F238E27FC236}">
                <a16:creationId xmlns:a16="http://schemas.microsoft.com/office/drawing/2014/main" id="{622A908E-E372-641F-039A-A1831505B5A7}"/>
              </a:ext>
              <a:ext uri="{C183D7F6-B498-43B3-948B-1728B52AA6E4}">
                <adec:decorative xmlns:adec="http://schemas.microsoft.com/office/drawing/2017/decorative" val="1"/>
              </a:ext>
            </a:extLst>
          </p:cNvPr>
          <p:cNvSpPr/>
          <p:nvPr/>
        </p:nvSpPr>
        <p:spPr bwMode="auto">
          <a:xfrm>
            <a:off x="4165039" y="5224164"/>
            <a:ext cx="3861923"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A38B"/>
                </a:solidFill>
                <a:effectLst/>
                <a:uLnTx/>
                <a:uFillTx/>
                <a:latin typeface="Segoe UI Variable Text Semibold" pitchFamily="2" charset="0"/>
                <a:ea typeface="+mn-ea"/>
                <a:cs typeface="Segoe UI" panose="020B0502040204020203" pitchFamily="34" charset="0"/>
              </a:rPr>
              <a:t>Synthesis</a:t>
            </a:r>
          </a:p>
        </p:txBody>
      </p:sp>
      <p:grpSp>
        <p:nvGrpSpPr>
          <p:cNvPr id="13" name="Group 12">
            <a:extLst>
              <a:ext uri="{FF2B5EF4-FFF2-40B4-BE49-F238E27FC236}">
                <a16:creationId xmlns:a16="http://schemas.microsoft.com/office/drawing/2014/main" id="{BCC18D45-75C5-F4C1-FBF7-BA7B05EBAD22}"/>
              </a:ext>
            </a:extLst>
          </p:cNvPr>
          <p:cNvGrpSpPr/>
          <p:nvPr/>
        </p:nvGrpSpPr>
        <p:grpSpPr>
          <a:xfrm>
            <a:off x="7908408" y="292100"/>
            <a:ext cx="3719216" cy="216000"/>
            <a:chOff x="7908408" y="292100"/>
            <a:chExt cx="3719216" cy="216000"/>
          </a:xfrm>
        </p:grpSpPr>
        <p:sp>
          <p:nvSpPr>
            <p:cNvPr id="14" name="Text Placeholder 2">
              <a:extLst>
                <a:ext uri="{FF2B5EF4-FFF2-40B4-BE49-F238E27FC236}">
                  <a16:creationId xmlns:a16="http://schemas.microsoft.com/office/drawing/2014/main" id="{D0C148E7-1CB9-6348-E6E0-2DABD4D1AD83}"/>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5" name="Text Placeholder 2">
              <a:extLst>
                <a:ext uri="{FF2B5EF4-FFF2-40B4-BE49-F238E27FC236}">
                  <a16:creationId xmlns:a16="http://schemas.microsoft.com/office/drawing/2014/main" id="{DB27E4D9-BE25-B2AE-D294-CB3F5763008C}"/>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6" name="Text Placeholder 2">
              <a:extLst>
                <a:ext uri="{FF2B5EF4-FFF2-40B4-BE49-F238E27FC236}">
                  <a16:creationId xmlns:a16="http://schemas.microsoft.com/office/drawing/2014/main" id="{D0D74CC2-60C7-C574-73D4-70D356D478BC}"/>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9" name="Text Placeholder 2">
              <a:extLst>
                <a:ext uri="{FF2B5EF4-FFF2-40B4-BE49-F238E27FC236}">
                  <a16:creationId xmlns:a16="http://schemas.microsoft.com/office/drawing/2014/main" id="{1707724D-3999-CD59-9602-806DE413F0CD}"/>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0" name="Text Placeholder 2">
              <a:extLst>
                <a:ext uri="{FF2B5EF4-FFF2-40B4-BE49-F238E27FC236}">
                  <a16:creationId xmlns:a16="http://schemas.microsoft.com/office/drawing/2014/main" id="{412DF22B-DE6B-A7C7-CC0E-9F040CC2B711}"/>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5" name="Text Placeholder 2">
              <a:extLst>
                <a:ext uri="{FF2B5EF4-FFF2-40B4-BE49-F238E27FC236}">
                  <a16:creationId xmlns:a16="http://schemas.microsoft.com/office/drawing/2014/main" id="{D68E314B-041E-559C-3DE5-23B477C5FD3C}"/>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6" name="Text Placeholder 2">
              <a:extLst>
                <a:ext uri="{FF2B5EF4-FFF2-40B4-BE49-F238E27FC236}">
                  <a16:creationId xmlns:a16="http://schemas.microsoft.com/office/drawing/2014/main" id="{E664C1A9-406C-8A5A-D80C-695DFE9F4E9C}"/>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7" name="TextBox 26">
              <a:extLst>
                <a:ext uri="{FF2B5EF4-FFF2-40B4-BE49-F238E27FC236}">
                  <a16:creationId xmlns:a16="http://schemas.microsoft.com/office/drawing/2014/main" id="{347EC289-7614-89F7-5F46-9CF39F7CBCED}"/>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93070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A28C8-4097-4769-34A3-A9BAE25E2D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EDAA9-8F83-0BCD-9A96-4DBBD5966407}"/>
              </a:ext>
            </a:extLst>
          </p:cNvPr>
          <p:cNvSpPr>
            <a:spLocks noGrp="1"/>
          </p:cNvSpPr>
          <p:nvPr>
            <p:ph type="title"/>
          </p:nvPr>
        </p:nvSpPr>
        <p:spPr/>
        <p:txBody>
          <a:bodyPr/>
          <a:lstStyle/>
          <a:p>
            <a:r>
              <a:rPr lang="en-US"/>
              <a:t>Retrieval pipeline</a:t>
            </a:r>
          </a:p>
        </p:txBody>
      </p:sp>
      <p:sp useBgFill="1">
        <p:nvSpPr>
          <p:cNvPr id="3" name="Rectangle 2">
            <a:extLst>
              <a:ext uri="{FF2B5EF4-FFF2-40B4-BE49-F238E27FC236}">
                <a16:creationId xmlns:a16="http://schemas.microsoft.com/office/drawing/2014/main" id="{7DCDD262-0838-46DD-AAA3-6540D33413A4}"/>
              </a:ext>
            </a:extLst>
          </p:cNvPr>
          <p:cNvSpPr/>
          <p:nvPr/>
        </p:nvSpPr>
        <p:spPr bwMode="auto">
          <a:xfrm>
            <a:off x="11605256" y="-1"/>
            <a:ext cx="586744" cy="685800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58" name="Round Same Side Corner Rectangle 57">
            <a:extLst>
              <a:ext uri="{FF2B5EF4-FFF2-40B4-BE49-F238E27FC236}">
                <a16:creationId xmlns:a16="http://schemas.microsoft.com/office/drawing/2014/main" id="{8862FC90-072E-03D8-5B30-4D107BD7A118}"/>
              </a:ext>
            </a:extLst>
          </p:cNvPr>
          <p:cNvSpPr/>
          <p:nvPr/>
        </p:nvSpPr>
        <p:spPr bwMode="auto">
          <a:xfrm rot="10800000">
            <a:off x="775660" y="1496560"/>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59" name="TextBox 58">
            <a:extLst>
              <a:ext uri="{FF2B5EF4-FFF2-40B4-BE49-F238E27FC236}">
                <a16:creationId xmlns:a16="http://schemas.microsoft.com/office/drawing/2014/main" id="{8FD0BDF6-E12D-D20D-D4BA-5B8686A53647}"/>
              </a:ext>
            </a:extLst>
          </p:cNvPr>
          <p:cNvSpPr txBox="1"/>
          <p:nvPr/>
        </p:nvSpPr>
        <p:spPr>
          <a:xfrm>
            <a:off x="976669" y="1561677"/>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L0</a:t>
            </a:r>
          </a:p>
        </p:txBody>
      </p:sp>
      <p:sp>
        <p:nvSpPr>
          <p:cNvPr id="60" name="Round Same Side Corner Rectangle 59">
            <a:extLst>
              <a:ext uri="{FF2B5EF4-FFF2-40B4-BE49-F238E27FC236}">
                <a16:creationId xmlns:a16="http://schemas.microsoft.com/office/drawing/2014/main" id="{8663EDE6-6FF7-304A-D37B-5D0C3F9A557A}"/>
              </a:ext>
            </a:extLst>
          </p:cNvPr>
          <p:cNvSpPr/>
          <p:nvPr/>
        </p:nvSpPr>
        <p:spPr bwMode="auto">
          <a:xfrm rot="10800000">
            <a:off x="775660" y="2743609"/>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1" name="TextBox 60">
            <a:extLst>
              <a:ext uri="{FF2B5EF4-FFF2-40B4-BE49-F238E27FC236}">
                <a16:creationId xmlns:a16="http://schemas.microsoft.com/office/drawing/2014/main" id="{64FBD339-DE60-6F66-F674-0380450DC098}"/>
              </a:ext>
            </a:extLst>
          </p:cNvPr>
          <p:cNvSpPr txBox="1"/>
          <p:nvPr/>
        </p:nvSpPr>
        <p:spPr>
          <a:xfrm>
            <a:off x="985486" y="2808726"/>
            <a:ext cx="86562"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L1</a:t>
            </a:r>
          </a:p>
        </p:txBody>
      </p:sp>
      <p:sp>
        <p:nvSpPr>
          <p:cNvPr id="62" name="Round Same Side Corner Rectangle 61">
            <a:extLst>
              <a:ext uri="{FF2B5EF4-FFF2-40B4-BE49-F238E27FC236}">
                <a16:creationId xmlns:a16="http://schemas.microsoft.com/office/drawing/2014/main" id="{DBB4DC32-D3B4-8D97-47C2-CEC6FE08FB49}"/>
              </a:ext>
            </a:extLst>
          </p:cNvPr>
          <p:cNvSpPr/>
          <p:nvPr/>
        </p:nvSpPr>
        <p:spPr bwMode="auto">
          <a:xfrm rot="10800000">
            <a:off x="775660" y="3990658"/>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3" name="TextBox 62">
            <a:extLst>
              <a:ext uri="{FF2B5EF4-FFF2-40B4-BE49-F238E27FC236}">
                <a16:creationId xmlns:a16="http://schemas.microsoft.com/office/drawing/2014/main" id="{DF3F6765-9707-CAAC-794B-2C4E9FAF3A66}"/>
              </a:ext>
            </a:extLst>
          </p:cNvPr>
          <p:cNvSpPr txBox="1"/>
          <p:nvPr/>
        </p:nvSpPr>
        <p:spPr>
          <a:xfrm>
            <a:off x="976669" y="4055775"/>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L2</a:t>
            </a:r>
          </a:p>
        </p:txBody>
      </p:sp>
      <p:sp>
        <p:nvSpPr>
          <p:cNvPr id="64" name="Round Same Side Corner Rectangle 63">
            <a:extLst>
              <a:ext uri="{FF2B5EF4-FFF2-40B4-BE49-F238E27FC236}">
                <a16:creationId xmlns:a16="http://schemas.microsoft.com/office/drawing/2014/main" id="{402F297A-C1FC-4FB7-F434-2BA8284C55D1}"/>
              </a:ext>
            </a:extLst>
          </p:cNvPr>
          <p:cNvSpPr/>
          <p:nvPr/>
        </p:nvSpPr>
        <p:spPr bwMode="auto">
          <a:xfrm rot="10800000">
            <a:off x="775660" y="5224164"/>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ED42B4F7-042E-E536-A6A5-3D5F5EB3A7D3}"/>
              </a:ext>
            </a:extLst>
          </p:cNvPr>
          <p:cNvSpPr txBox="1"/>
          <p:nvPr/>
        </p:nvSpPr>
        <p:spPr>
          <a:xfrm>
            <a:off x="976669" y="5302824"/>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L3</a:t>
            </a:r>
          </a:p>
        </p:txBody>
      </p:sp>
      <p:sp>
        <p:nvSpPr>
          <p:cNvPr id="8" name="Rectangle 3" descr="L0. Query Preprocessing. Vectorization, speller, synomyms.&#10;&#10;L1. Candidate retrieval. Vector search, fusion, keyword search.&#10;&#10;L2. Ranking. Semantic ranking.&#10;&#10;L3. Synthesis. Results for LLM (highlighted), extractive answers, contextualized captions.">
            <a:extLst>
              <a:ext uri="{FF2B5EF4-FFF2-40B4-BE49-F238E27FC236}">
                <a16:creationId xmlns:a16="http://schemas.microsoft.com/office/drawing/2014/main" id="{23EF957E-BD13-225D-0A6C-6DD99F2BE2FD}"/>
              </a:ext>
              <a:ext uri="{C183D7F6-B498-43B3-948B-1728B52AA6E4}">
                <adec:decorative xmlns:adec="http://schemas.microsoft.com/office/drawing/2017/decorative" val="0"/>
              </a:ext>
            </a:extLst>
          </p:cNvPr>
          <p:cNvSpPr/>
          <p:nvPr/>
        </p:nvSpPr>
        <p:spPr bwMode="auto">
          <a:xfrm>
            <a:off x="586741" y="1503336"/>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Variable Text Semibold" pitchFamily="2" charset="0"/>
                <a:ea typeface="+mn-ea"/>
                <a:cs typeface="Segoe UI" panose="020B0502040204020203" pitchFamily="34" charset="0"/>
              </a:rPr>
              <a:t>Query Preprocessing</a:t>
            </a:r>
            <a:endParaRPr kumimoji="0" lang="en-US" sz="1600" b="0" i="0" u="none" strike="noStrike" kern="1200" cap="none" spc="0" normalizeH="0" baseline="0" noProof="0">
              <a:ln>
                <a:noFill/>
              </a:ln>
              <a:solidFill>
                <a:srgbClr val="49C5B1"/>
              </a:solidFill>
              <a:effectLst/>
              <a:uLnTx/>
              <a:uFillTx/>
              <a:latin typeface="Segoe UI Variable Text Semibold" pitchFamily="2" charset="0"/>
              <a:ea typeface="+mn-ea"/>
              <a:cs typeface="Segoe UI" panose="020B0502040204020203" pitchFamily="34" charset="0"/>
            </a:endParaRPr>
          </a:p>
        </p:txBody>
      </p:sp>
      <p:sp>
        <p:nvSpPr>
          <p:cNvPr id="18" name="Rectangle 4">
            <a:extLst>
              <a:ext uri="{FF2B5EF4-FFF2-40B4-BE49-F238E27FC236}">
                <a16:creationId xmlns:a16="http://schemas.microsoft.com/office/drawing/2014/main" id="{3EC90B0C-9434-B285-682E-5A1C0CE7EE8D}"/>
              </a:ext>
              <a:ext uri="{C183D7F6-B498-43B3-948B-1728B52AA6E4}">
                <adec:decorative xmlns:adec="http://schemas.microsoft.com/office/drawing/2017/decorative" val="1"/>
              </a:ext>
            </a:extLst>
          </p:cNvPr>
          <p:cNvSpPr/>
          <p:nvPr/>
        </p:nvSpPr>
        <p:spPr bwMode="auto">
          <a:xfrm>
            <a:off x="586744" y="2743612"/>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Variable Text Semibold" pitchFamily="2" charset="0"/>
                <a:ea typeface="+mn-ea"/>
                <a:cs typeface="Segoe UI" panose="020B0502040204020203" pitchFamily="34" charset="0"/>
              </a:rPr>
              <a:t>Retrieval</a:t>
            </a:r>
            <a:endParaRPr kumimoji="0" lang="en-US" sz="1600" b="0" i="0" u="none" strike="noStrike" kern="1200" cap="none" spc="0" normalizeH="0" baseline="0" noProof="0">
              <a:ln>
                <a:noFill/>
              </a:ln>
              <a:solidFill>
                <a:srgbClr val="8DC8E8"/>
              </a:solidFill>
              <a:effectLst/>
              <a:uLnTx/>
              <a:uFillTx/>
              <a:latin typeface="Segoe UI Variable Text Semibold" pitchFamily="2" charset="0"/>
              <a:ea typeface="+mn-ea"/>
              <a:cs typeface="Segoe UI" panose="020B0502040204020203" pitchFamily="34" charset="0"/>
            </a:endParaRPr>
          </a:p>
        </p:txBody>
      </p:sp>
      <p:sp>
        <p:nvSpPr>
          <p:cNvPr id="21" name="Rectangle 5">
            <a:extLst>
              <a:ext uri="{FF2B5EF4-FFF2-40B4-BE49-F238E27FC236}">
                <a16:creationId xmlns:a16="http://schemas.microsoft.com/office/drawing/2014/main" id="{492C1108-35F6-89E9-A40A-E71DDB402DF4}"/>
              </a:ext>
              <a:ext uri="{C183D7F6-B498-43B3-948B-1728B52AA6E4}">
                <adec:decorative xmlns:adec="http://schemas.microsoft.com/office/drawing/2017/decorative" val="1"/>
              </a:ext>
            </a:extLst>
          </p:cNvPr>
          <p:cNvSpPr/>
          <p:nvPr/>
        </p:nvSpPr>
        <p:spPr bwMode="auto">
          <a:xfrm>
            <a:off x="586742" y="3983888"/>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D59ED7"/>
                </a:solidFill>
                <a:effectLst/>
                <a:uLnTx/>
                <a:uFillTx/>
                <a:latin typeface="Segoe UI Variable Text Semibold" pitchFamily="2" charset="0"/>
                <a:ea typeface="+mn-ea"/>
                <a:cs typeface="Segoe UI" panose="020B0502040204020203" pitchFamily="34" charset="0"/>
              </a:rPr>
              <a:t>Reranking</a:t>
            </a:r>
            <a:endParaRPr kumimoji="0" lang="en-US" sz="1600" b="0" i="0" u="none" strike="noStrike" kern="1200" cap="none" spc="0" normalizeH="0" baseline="0" noProof="0">
              <a:ln>
                <a:noFill/>
              </a:ln>
              <a:solidFill>
                <a:srgbClr val="D59ED7"/>
              </a:solidFill>
              <a:effectLst/>
              <a:uLnTx/>
              <a:uFillTx/>
              <a:latin typeface="Segoe UI Variable Text Semibold" pitchFamily="2" charset="0"/>
              <a:ea typeface="+mn-ea"/>
              <a:cs typeface="Segoe UI" panose="020B0502040204020203" pitchFamily="34" charset="0"/>
            </a:endParaRPr>
          </a:p>
        </p:txBody>
      </p:sp>
      <p:sp>
        <p:nvSpPr>
          <p:cNvPr id="22" name="Rectangle 6">
            <a:extLst>
              <a:ext uri="{FF2B5EF4-FFF2-40B4-BE49-F238E27FC236}">
                <a16:creationId xmlns:a16="http://schemas.microsoft.com/office/drawing/2014/main" id="{B808103E-AEE7-AB8A-72BB-D55A36A3F337}"/>
              </a:ext>
              <a:ext uri="{C183D7F6-B498-43B3-948B-1728B52AA6E4}">
                <adec:decorative xmlns:adec="http://schemas.microsoft.com/office/drawing/2017/decorative" val="1"/>
              </a:ext>
            </a:extLst>
          </p:cNvPr>
          <p:cNvSpPr/>
          <p:nvPr/>
        </p:nvSpPr>
        <p:spPr bwMode="auto">
          <a:xfrm>
            <a:off x="586741" y="5224164"/>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A38B"/>
                </a:solidFill>
                <a:effectLst/>
                <a:uLnTx/>
                <a:uFillTx/>
                <a:latin typeface="Segoe UI Variable Text Semibold" pitchFamily="2" charset="0"/>
                <a:ea typeface="+mn-ea"/>
                <a:cs typeface="Segoe UI" panose="020B0502040204020203" pitchFamily="34" charset="0"/>
              </a:rPr>
              <a:t>Synthesis</a:t>
            </a:r>
          </a:p>
        </p:txBody>
      </p:sp>
      <p:sp>
        <p:nvSpPr>
          <p:cNvPr id="4" name="Rectangle 12">
            <a:extLst>
              <a:ext uri="{FF2B5EF4-FFF2-40B4-BE49-F238E27FC236}">
                <a16:creationId xmlns:a16="http://schemas.microsoft.com/office/drawing/2014/main" id="{82859C8C-0B1F-3E15-399E-E4E3F30EF211}"/>
              </a:ext>
              <a:ext uri="{C183D7F6-B498-43B3-948B-1728B52AA6E4}">
                <adec:decorative xmlns:adec="http://schemas.microsoft.com/office/drawing/2017/decorative" val="1"/>
              </a:ext>
            </a:extLst>
          </p:cNvPr>
          <p:cNvSpPr/>
          <p:nvPr/>
        </p:nvSpPr>
        <p:spPr bwMode="auto">
          <a:xfrm>
            <a:off x="5943347" y="632468"/>
            <a:ext cx="2451600" cy="405189"/>
          </a:xfrm>
          <a:prstGeom prst="roundRect">
            <a:avLst>
              <a:gd name="adj" fmla="val 50000"/>
            </a:avLst>
          </a:prstGeom>
          <a:noFill/>
          <a:ln w="9525" cap="rnd">
            <a:solidFill>
              <a:srgbClr val="B1B3B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Query</a:t>
            </a:r>
          </a:p>
        </p:txBody>
      </p:sp>
      <p:cxnSp>
        <p:nvCxnSpPr>
          <p:cNvPr id="6" name="Straight Arrow Connector 5">
            <a:extLst>
              <a:ext uri="{FF2B5EF4-FFF2-40B4-BE49-F238E27FC236}">
                <a16:creationId xmlns:a16="http://schemas.microsoft.com/office/drawing/2014/main" id="{8F3B694F-0463-B839-8B12-738B3205A78C}"/>
              </a:ext>
            </a:extLst>
          </p:cNvPr>
          <p:cNvCxnSpPr>
            <a:stCxn id="4" idx="2"/>
            <a:endCxn id="15" idx="0"/>
          </p:cNvCxnSpPr>
          <p:nvPr/>
        </p:nvCxnSpPr>
        <p:spPr>
          <a:xfrm>
            <a:off x="7169147" y="1037657"/>
            <a:ext cx="0" cy="798374"/>
          </a:xfrm>
          <a:prstGeom prst="straightConnector1">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8E27FCAB-5B5A-34AA-C55F-4129F8DE2317}"/>
              </a:ext>
            </a:extLst>
          </p:cNvPr>
          <p:cNvCxnSpPr>
            <a:stCxn id="15" idx="1"/>
            <a:endCxn id="69" idx="0"/>
          </p:cNvCxnSpPr>
          <p:nvPr/>
        </p:nvCxnSpPr>
        <p:spPr>
          <a:xfrm rot="10800000" flipV="1">
            <a:off x="4511509" y="2038625"/>
            <a:ext cx="1431839" cy="829883"/>
          </a:xfrm>
          <a:prstGeom prst="bentConnector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52B98F3-4B62-D5AC-57A4-C709E6E6712B}"/>
              </a:ext>
            </a:extLst>
          </p:cNvPr>
          <p:cNvCxnSpPr>
            <a:cxnSpLocks/>
            <a:stCxn id="15" idx="3"/>
            <a:endCxn id="71" idx="0"/>
          </p:cNvCxnSpPr>
          <p:nvPr/>
        </p:nvCxnSpPr>
        <p:spPr>
          <a:xfrm>
            <a:off x="8394947" y="2038626"/>
            <a:ext cx="1414215" cy="829883"/>
          </a:xfrm>
          <a:prstGeom prst="bentConnector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74495F32-DA6D-17DB-9EC5-35432F7136D9}"/>
              </a:ext>
            </a:extLst>
          </p:cNvPr>
          <p:cNvCxnSpPr>
            <a:cxnSpLocks/>
            <a:stCxn id="69" idx="2"/>
            <a:endCxn id="70" idx="1"/>
          </p:cNvCxnSpPr>
          <p:nvPr/>
        </p:nvCxnSpPr>
        <p:spPr>
          <a:xfrm rot="16200000" flipH="1">
            <a:off x="5119863" y="2665342"/>
            <a:ext cx="215128" cy="1431839"/>
          </a:xfrm>
          <a:prstGeom prst="bentConnector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F827FF5-EDB1-F376-8A15-DA9E4BF14FDD}"/>
              </a:ext>
            </a:extLst>
          </p:cNvPr>
          <p:cNvCxnSpPr>
            <a:cxnSpLocks/>
            <a:stCxn id="71" idx="2"/>
            <a:endCxn id="70" idx="3"/>
          </p:cNvCxnSpPr>
          <p:nvPr/>
        </p:nvCxnSpPr>
        <p:spPr>
          <a:xfrm rot="5400000">
            <a:off x="8994491" y="2674155"/>
            <a:ext cx="215128" cy="1414215"/>
          </a:xfrm>
          <a:prstGeom prst="bentConnector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703D3EB-E9CA-28AD-0419-CE53C7761263}"/>
              </a:ext>
            </a:extLst>
          </p:cNvPr>
          <p:cNvCxnSpPr>
            <a:cxnSpLocks/>
            <a:stCxn id="70" idx="2"/>
            <a:endCxn id="72" idx="0"/>
          </p:cNvCxnSpPr>
          <p:nvPr/>
        </p:nvCxnSpPr>
        <p:spPr>
          <a:xfrm>
            <a:off x="7169147" y="3691420"/>
            <a:ext cx="0" cy="625163"/>
          </a:xfrm>
          <a:prstGeom prst="straightConnector1">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550E6AD4-6644-33FC-83B3-C4ACCFA32F57}"/>
              </a:ext>
            </a:extLst>
          </p:cNvPr>
          <p:cNvCxnSpPr>
            <a:cxnSpLocks/>
            <a:stCxn id="72" idx="2"/>
            <a:endCxn id="75" idx="0"/>
          </p:cNvCxnSpPr>
          <p:nvPr/>
        </p:nvCxnSpPr>
        <p:spPr>
          <a:xfrm rot="5400000">
            <a:off x="5425150" y="3808131"/>
            <a:ext cx="830357" cy="2657639"/>
          </a:xfrm>
          <a:prstGeom prst="bentConnector3">
            <a:avLst>
              <a:gd name="adj1" fmla="val 50000"/>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2F979FB5-885E-0684-3C51-376A847994A2}"/>
              </a:ext>
            </a:extLst>
          </p:cNvPr>
          <p:cNvCxnSpPr>
            <a:cxnSpLocks/>
            <a:stCxn id="72" idx="2"/>
            <a:endCxn id="74" idx="0"/>
          </p:cNvCxnSpPr>
          <p:nvPr/>
        </p:nvCxnSpPr>
        <p:spPr>
          <a:xfrm rot="16200000" flipH="1">
            <a:off x="8082789" y="3808130"/>
            <a:ext cx="830357" cy="2657640"/>
          </a:xfrm>
          <a:prstGeom prst="bentConnector3">
            <a:avLst>
              <a:gd name="adj1" fmla="val 50000"/>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0647544-57C6-97C9-E1CA-1FA3EB16615D}"/>
              </a:ext>
            </a:extLst>
          </p:cNvPr>
          <p:cNvCxnSpPr>
            <a:cxnSpLocks/>
            <a:stCxn id="72" idx="2"/>
            <a:endCxn id="73" idx="0"/>
          </p:cNvCxnSpPr>
          <p:nvPr/>
        </p:nvCxnSpPr>
        <p:spPr>
          <a:xfrm>
            <a:off x="7169147" y="4721772"/>
            <a:ext cx="0" cy="830357"/>
          </a:xfrm>
          <a:prstGeom prst="straightConnector1">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Rectangle 12">
            <a:extLst>
              <a:ext uri="{FF2B5EF4-FFF2-40B4-BE49-F238E27FC236}">
                <a16:creationId xmlns:a16="http://schemas.microsoft.com/office/drawing/2014/main" id="{4BC66D57-E489-1E61-B1D4-9EAAC06179BC}"/>
              </a:ext>
              <a:ext uri="{C183D7F6-B498-43B3-948B-1728B52AA6E4}">
                <adec:decorative xmlns:adec="http://schemas.microsoft.com/office/drawing/2017/decorative" val="1"/>
              </a:ext>
            </a:extLst>
          </p:cNvPr>
          <p:cNvSpPr/>
          <p:nvPr/>
        </p:nvSpPr>
        <p:spPr bwMode="auto">
          <a:xfrm>
            <a:off x="5943347" y="1836031"/>
            <a:ext cx="2451600" cy="405189"/>
          </a:xfrm>
          <a:prstGeom prst="roundRect">
            <a:avLst>
              <a:gd name="adj" fmla="val 50000"/>
            </a:avLst>
          </a:prstGeom>
          <a:noFill/>
          <a:ln w="19050" cap="rnd">
            <a:gradFill flip="none" rotWithShape="1">
              <a:gsLst>
                <a:gs pos="0">
                  <a:srgbClr val="49C5B1"/>
                </a:gs>
                <a:gs pos="70000">
                  <a:srgbClr val="399A91"/>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Query rewriting</a:t>
            </a:r>
          </a:p>
        </p:txBody>
      </p:sp>
      <p:sp>
        <p:nvSpPr>
          <p:cNvPr id="69" name="Rectangle 12">
            <a:extLst>
              <a:ext uri="{FF2B5EF4-FFF2-40B4-BE49-F238E27FC236}">
                <a16:creationId xmlns:a16="http://schemas.microsoft.com/office/drawing/2014/main" id="{D5B68708-54DC-527B-C443-8310FAB885E4}"/>
              </a:ext>
              <a:ext uri="{C183D7F6-B498-43B3-948B-1728B52AA6E4}">
                <adec:decorative xmlns:adec="http://schemas.microsoft.com/office/drawing/2017/decorative" val="1"/>
              </a:ext>
            </a:extLst>
          </p:cNvPr>
          <p:cNvSpPr/>
          <p:nvPr/>
        </p:nvSpPr>
        <p:spPr bwMode="auto">
          <a:xfrm>
            <a:off x="3285708" y="2868509"/>
            <a:ext cx="2451600" cy="405189"/>
          </a:xfrm>
          <a:prstGeom prst="roundRect">
            <a:avLst>
              <a:gd name="adj" fmla="val 50000"/>
            </a:avLst>
          </a:prstGeom>
          <a:noFill/>
          <a:ln w="19050" cap="rnd">
            <a:gradFill flip="none" rotWithShape="1">
              <a:gsLst>
                <a:gs pos="0">
                  <a:srgbClr val="8DC8E8"/>
                </a:gs>
                <a:gs pos="7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Vector search</a:t>
            </a:r>
          </a:p>
        </p:txBody>
      </p:sp>
      <p:sp>
        <p:nvSpPr>
          <p:cNvPr id="70" name="Rectangle 12">
            <a:extLst>
              <a:ext uri="{FF2B5EF4-FFF2-40B4-BE49-F238E27FC236}">
                <a16:creationId xmlns:a16="http://schemas.microsoft.com/office/drawing/2014/main" id="{FDBB785C-D837-69E1-F9E3-82556B13EDB4}"/>
              </a:ext>
              <a:ext uri="{C183D7F6-B498-43B3-948B-1728B52AA6E4}">
                <adec:decorative xmlns:adec="http://schemas.microsoft.com/office/drawing/2017/decorative" val="1"/>
              </a:ext>
            </a:extLst>
          </p:cNvPr>
          <p:cNvSpPr/>
          <p:nvPr/>
        </p:nvSpPr>
        <p:spPr bwMode="auto">
          <a:xfrm>
            <a:off x="5943347" y="3286231"/>
            <a:ext cx="2451600" cy="405189"/>
          </a:xfrm>
          <a:prstGeom prst="roundRect">
            <a:avLst>
              <a:gd name="adj" fmla="val 50000"/>
            </a:avLst>
          </a:prstGeom>
          <a:noFill/>
          <a:ln w="19050" cap="rnd">
            <a:gradFill flip="none" rotWithShape="1">
              <a:gsLst>
                <a:gs pos="0">
                  <a:srgbClr val="8DC8E8"/>
                </a:gs>
                <a:gs pos="7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Hybrid search</a:t>
            </a:r>
          </a:p>
        </p:txBody>
      </p:sp>
      <p:sp>
        <p:nvSpPr>
          <p:cNvPr id="71" name="Rectangle 12">
            <a:extLst>
              <a:ext uri="{FF2B5EF4-FFF2-40B4-BE49-F238E27FC236}">
                <a16:creationId xmlns:a16="http://schemas.microsoft.com/office/drawing/2014/main" id="{BF3A4E8B-D6D8-7C42-4894-6A8AC372C393}"/>
              </a:ext>
              <a:ext uri="{C183D7F6-B498-43B3-948B-1728B52AA6E4}">
                <adec:decorative xmlns:adec="http://schemas.microsoft.com/office/drawing/2017/decorative" val="1"/>
              </a:ext>
            </a:extLst>
          </p:cNvPr>
          <p:cNvSpPr/>
          <p:nvPr/>
        </p:nvSpPr>
        <p:spPr bwMode="auto">
          <a:xfrm>
            <a:off x="8583362" y="2868509"/>
            <a:ext cx="2451600" cy="405189"/>
          </a:xfrm>
          <a:prstGeom prst="roundRect">
            <a:avLst>
              <a:gd name="adj" fmla="val 50000"/>
            </a:avLst>
          </a:prstGeom>
          <a:noFill/>
          <a:ln w="19050" cap="rnd">
            <a:gradFill flip="none" rotWithShape="1">
              <a:gsLst>
                <a:gs pos="0">
                  <a:srgbClr val="8DC8E8"/>
                </a:gs>
                <a:gs pos="7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Keyword search</a:t>
            </a:r>
          </a:p>
        </p:txBody>
      </p:sp>
      <p:sp>
        <p:nvSpPr>
          <p:cNvPr id="72" name="Rectangle 12">
            <a:extLst>
              <a:ext uri="{FF2B5EF4-FFF2-40B4-BE49-F238E27FC236}">
                <a16:creationId xmlns:a16="http://schemas.microsoft.com/office/drawing/2014/main" id="{04BCB5A1-BB4B-42B5-D40F-4AB4C03398FC}"/>
              </a:ext>
              <a:ext uri="{C183D7F6-B498-43B3-948B-1728B52AA6E4}">
                <adec:decorative xmlns:adec="http://schemas.microsoft.com/office/drawing/2017/decorative" val="1"/>
              </a:ext>
            </a:extLst>
          </p:cNvPr>
          <p:cNvSpPr/>
          <p:nvPr/>
        </p:nvSpPr>
        <p:spPr bwMode="auto">
          <a:xfrm>
            <a:off x="5943347" y="4316583"/>
            <a:ext cx="2451600" cy="405189"/>
          </a:xfrm>
          <a:prstGeom prst="roundRect">
            <a:avLst>
              <a:gd name="adj" fmla="val 50000"/>
            </a:avLst>
          </a:prstGeom>
          <a:noFill/>
          <a:ln w="19050" cap="rnd">
            <a:gradFill flip="none" rotWithShape="1">
              <a:gsLst>
                <a:gs pos="0">
                  <a:srgbClr val="D59ED7"/>
                </a:gs>
                <a:gs pos="70000">
                  <a:srgbClr val="C03BC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Semantic ranker</a:t>
            </a:r>
          </a:p>
        </p:txBody>
      </p:sp>
      <p:sp>
        <p:nvSpPr>
          <p:cNvPr id="73" name="Rectangle 12">
            <a:extLst>
              <a:ext uri="{FF2B5EF4-FFF2-40B4-BE49-F238E27FC236}">
                <a16:creationId xmlns:a16="http://schemas.microsoft.com/office/drawing/2014/main" id="{FDFD27DF-EDE3-E3CC-1C73-BECC87E08C0D}"/>
              </a:ext>
              <a:ext uri="{C183D7F6-B498-43B3-948B-1728B52AA6E4}">
                <adec:decorative xmlns:adec="http://schemas.microsoft.com/office/drawing/2017/decorative" val="1"/>
              </a:ext>
            </a:extLst>
          </p:cNvPr>
          <p:cNvSpPr/>
          <p:nvPr/>
        </p:nvSpPr>
        <p:spPr bwMode="auto">
          <a:xfrm>
            <a:off x="5943347" y="5552129"/>
            <a:ext cx="2451600" cy="405189"/>
          </a:xfrm>
          <a:prstGeom prst="roundRect">
            <a:avLst>
              <a:gd name="adj" fmla="val 50000"/>
            </a:avLst>
          </a:prstGeom>
          <a:noFill/>
          <a:ln w="19050" cap="rnd">
            <a:gradFill flip="none" rotWithShape="1">
              <a:gsLst>
                <a:gs pos="0">
                  <a:srgbClr val="FFA38B"/>
                </a:gs>
                <a:gs pos="70000">
                  <a:srgbClr val="FF5C39"/>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Extractive answers</a:t>
            </a:r>
          </a:p>
        </p:txBody>
      </p:sp>
      <p:sp>
        <p:nvSpPr>
          <p:cNvPr id="74" name="Rectangle 12">
            <a:extLst>
              <a:ext uri="{FF2B5EF4-FFF2-40B4-BE49-F238E27FC236}">
                <a16:creationId xmlns:a16="http://schemas.microsoft.com/office/drawing/2014/main" id="{64F61DB0-A1D6-972C-2AE4-D79F19E0A8C0}"/>
              </a:ext>
              <a:ext uri="{C183D7F6-B498-43B3-948B-1728B52AA6E4}">
                <adec:decorative xmlns:adec="http://schemas.microsoft.com/office/drawing/2017/decorative" val="1"/>
              </a:ext>
            </a:extLst>
          </p:cNvPr>
          <p:cNvSpPr/>
          <p:nvPr/>
        </p:nvSpPr>
        <p:spPr bwMode="auto">
          <a:xfrm>
            <a:off x="8600987" y="5552129"/>
            <a:ext cx="2451600" cy="405189"/>
          </a:xfrm>
          <a:prstGeom prst="roundRect">
            <a:avLst>
              <a:gd name="adj" fmla="val 50000"/>
            </a:avLst>
          </a:prstGeom>
          <a:noFill/>
          <a:ln w="19050" cap="rnd">
            <a:gradFill flip="none" rotWithShape="1">
              <a:gsLst>
                <a:gs pos="0">
                  <a:srgbClr val="FFA38B"/>
                </a:gs>
                <a:gs pos="70000">
                  <a:srgbClr val="FF5C39"/>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Contextualized captions</a:t>
            </a:r>
          </a:p>
        </p:txBody>
      </p:sp>
      <p:sp>
        <p:nvSpPr>
          <p:cNvPr id="75" name="Rectangle 12">
            <a:extLst>
              <a:ext uri="{FF2B5EF4-FFF2-40B4-BE49-F238E27FC236}">
                <a16:creationId xmlns:a16="http://schemas.microsoft.com/office/drawing/2014/main" id="{D868D87C-E6B6-C6CA-98DD-9D2542CFC1C1}"/>
              </a:ext>
              <a:ext uri="{C183D7F6-B498-43B3-948B-1728B52AA6E4}">
                <adec:decorative xmlns:adec="http://schemas.microsoft.com/office/drawing/2017/decorative" val="1"/>
              </a:ext>
            </a:extLst>
          </p:cNvPr>
          <p:cNvSpPr/>
          <p:nvPr/>
        </p:nvSpPr>
        <p:spPr bwMode="auto">
          <a:xfrm>
            <a:off x="3285708" y="5552129"/>
            <a:ext cx="2451600" cy="405189"/>
          </a:xfrm>
          <a:prstGeom prst="roundRect">
            <a:avLst>
              <a:gd name="adj" fmla="val 50000"/>
            </a:avLst>
          </a:prstGeom>
          <a:noFill/>
          <a:ln w="1905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Results for LLM</a:t>
            </a:r>
          </a:p>
        </p:txBody>
      </p:sp>
      <p:grpSp>
        <p:nvGrpSpPr>
          <p:cNvPr id="45" name="Group 44">
            <a:extLst>
              <a:ext uri="{FF2B5EF4-FFF2-40B4-BE49-F238E27FC236}">
                <a16:creationId xmlns:a16="http://schemas.microsoft.com/office/drawing/2014/main" id="{93F9012D-9562-C84B-80D0-4A3763654A42}"/>
              </a:ext>
            </a:extLst>
          </p:cNvPr>
          <p:cNvGrpSpPr/>
          <p:nvPr/>
        </p:nvGrpSpPr>
        <p:grpSpPr>
          <a:xfrm>
            <a:off x="7908408" y="292100"/>
            <a:ext cx="3719216" cy="216000"/>
            <a:chOff x="7908408" y="292100"/>
            <a:chExt cx="3719216" cy="216000"/>
          </a:xfrm>
        </p:grpSpPr>
        <p:sp>
          <p:nvSpPr>
            <p:cNvPr id="47" name="Text Placeholder 2">
              <a:extLst>
                <a:ext uri="{FF2B5EF4-FFF2-40B4-BE49-F238E27FC236}">
                  <a16:creationId xmlns:a16="http://schemas.microsoft.com/office/drawing/2014/main" id="{7136FF1D-8C85-C269-3A9B-142606AA3728}"/>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48" name="Text Placeholder 2">
              <a:extLst>
                <a:ext uri="{FF2B5EF4-FFF2-40B4-BE49-F238E27FC236}">
                  <a16:creationId xmlns:a16="http://schemas.microsoft.com/office/drawing/2014/main" id="{F14FBAEF-5EC2-9AED-335B-7310BB34A8E2}"/>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50" name="Text Placeholder 2">
              <a:extLst>
                <a:ext uri="{FF2B5EF4-FFF2-40B4-BE49-F238E27FC236}">
                  <a16:creationId xmlns:a16="http://schemas.microsoft.com/office/drawing/2014/main" id="{ACF63C92-E933-11DA-3EB7-42793AC71281}"/>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51" name="Text Placeholder 2">
              <a:extLst>
                <a:ext uri="{FF2B5EF4-FFF2-40B4-BE49-F238E27FC236}">
                  <a16:creationId xmlns:a16="http://schemas.microsoft.com/office/drawing/2014/main" id="{845F138F-059C-E8F6-9141-27D08E7A678E}"/>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52" name="Text Placeholder 2">
              <a:extLst>
                <a:ext uri="{FF2B5EF4-FFF2-40B4-BE49-F238E27FC236}">
                  <a16:creationId xmlns:a16="http://schemas.microsoft.com/office/drawing/2014/main" id="{A6BB3719-4F50-D127-76CE-B682709BAA0D}"/>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54" name="Text Placeholder 2">
              <a:extLst>
                <a:ext uri="{FF2B5EF4-FFF2-40B4-BE49-F238E27FC236}">
                  <a16:creationId xmlns:a16="http://schemas.microsoft.com/office/drawing/2014/main" id="{32E5717C-98DF-AB15-8177-61FCFDD09AAA}"/>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55" name="Text Placeholder 2">
              <a:extLst>
                <a:ext uri="{FF2B5EF4-FFF2-40B4-BE49-F238E27FC236}">
                  <a16:creationId xmlns:a16="http://schemas.microsoft.com/office/drawing/2014/main" id="{65CC668F-6283-AB7B-35EE-E33EE3293BBC}"/>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56" name="TextBox 55">
              <a:extLst>
                <a:ext uri="{FF2B5EF4-FFF2-40B4-BE49-F238E27FC236}">
                  <a16:creationId xmlns:a16="http://schemas.microsoft.com/office/drawing/2014/main" id="{AE7DD604-B287-86CE-0526-BA73B3465339}"/>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3735485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E2557-8CE8-A6EC-3590-ED47F500171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5111027-35C5-28B0-ACDF-FA5E084CAA50}"/>
              </a:ext>
            </a:extLst>
          </p:cNvPr>
          <p:cNvSpPr txBox="1">
            <a:spLocks/>
          </p:cNvSpPr>
          <p:nvPr/>
        </p:nvSpPr>
        <p:spPr>
          <a:xfrm>
            <a:off x="2106613" y="1580534"/>
            <a:ext cx="7978775"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US" sz="4400" b="0" i="0" u="none" strike="noStrike" kern="1200" cap="none" spc="0" normalizeH="0" baseline="0" noProof="0">
                <a:ln w="3175">
                  <a:noFill/>
                </a:ln>
                <a:gradFill>
                  <a:gsLst>
                    <a:gs pos="98276">
                      <a:srgbClr val="FFFFFF"/>
                    </a:gs>
                    <a:gs pos="77528">
                      <a:srgbClr val="FFFFFF"/>
                    </a:gs>
                  </a:gsLst>
                  <a:path path="circle">
                    <a:fillToRect l="100000" b="100000"/>
                  </a:path>
                </a:gradFill>
                <a:effectLst/>
                <a:uLnTx/>
                <a:uFillTx/>
                <a:latin typeface="Segoe UI Variable Text Semibold" pitchFamily="2" charset="0"/>
                <a:ea typeface="+mn-ea"/>
                <a:cs typeface="Segoe UI" pitchFamily="34" charset="0"/>
              </a:rPr>
              <a:t>Foundational retrieval</a:t>
            </a:r>
            <a:endParaRPr kumimoji="0" lang="en-CA" sz="4400" b="0" i="0" u="none" strike="noStrike" kern="1200" cap="none" spc="0" normalizeH="0" baseline="0" noProof="0">
              <a:ln w="3175">
                <a:noFill/>
              </a:ln>
              <a:gradFill>
                <a:gsLst>
                  <a:gs pos="98276">
                    <a:srgbClr val="FFFFFF"/>
                  </a:gs>
                  <a:gs pos="77528">
                    <a:srgbClr val="FFFFFF"/>
                  </a:gs>
                </a:gsLst>
                <a:path path="circle">
                  <a:fillToRect l="100000" b="100000"/>
                </a:path>
              </a:gradFill>
              <a:effectLst/>
              <a:uLnTx/>
              <a:uFillTx/>
              <a:latin typeface="Segoe UI Variable Text Semibold" pitchFamily="2" charset="0"/>
              <a:ea typeface="+mn-ea"/>
              <a:cs typeface="Segoe UI" pitchFamily="34" charset="0"/>
            </a:endParaRPr>
          </a:p>
        </p:txBody>
      </p:sp>
      <p:sp>
        <p:nvSpPr>
          <p:cNvPr id="7" name="TextBox 6">
            <a:extLst>
              <a:ext uri="{FF2B5EF4-FFF2-40B4-BE49-F238E27FC236}">
                <a16:creationId xmlns:a16="http://schemas.microsoft.com/office/drawing/2014/main" id="{0BED9F08-0687-F1F4-7659-538B1B541F67}"/>
              </a:ext>
            </a:extLst>
          </p:cNvPr>
          <p:cNvSpPr txBox="1"/>
          <p:nvPr/>
        </p:nvSpPr>
        <p:spPr>
          <a:xfrm>
            <a:off x="1233011" y="4602712"/>
            <a:ext cx="2834640"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Vector</a:t>
            </a:r>
          </a:p>
        </p:txBody>
      </p:sp>
      <p:sp>
        <p:nvSpPr>
          <p:cNvPr id="8" name="Oval 7">
            <a:extLst>
              <a:ext uri="{FF2B5EF4-FFF2-40B4-BE49-F238E27FC236}">
                <a16:creationId xmlns:a16="http://schemas.microsoft.com/office/drawing/2014/main" id="{111D052D-917C-7CA3-B149-5F1FE1AA5019}"/>
              </a:ext>
              <a:ext uri="{C183D7F6-B498-43B3-948B-1728B52AA6E4}">
                <adec:decorative xmlns:adec="http://schemas.microsoft.com/office/drawing/2017/decorative" val="1"/>
              </a:ext>
            </a:extLst>
          </p:cNvPr>
          <p:cNvSpPr/>
          <p:nvPr/>
        </p:nvSpPr>
        <p:spPr bwMode="auto">
          <a:xfrm>
            <a:off x="1980945" y="2902022"/>
            <a:ext cx="1338773" cy="1338773"/>
          </a:xfrm>
          <a:prstGeom prst="ellipse">
            <a:avLst/>
          </a:prstGeom>
          <a:gradFill flip="none" rotWithShape="1">
            <a:gsLst>
              <a:gs pos="60000">
                <a:srgbClr val="399A91"/>
              </a:gs>
              <a:gs pos="5000">
                <a:srgbClr val="0A6BBA"/>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10" name="Graphic 19" descr="Icon of a lightbulb">
            <a:extLst>
              <a:ext uri="{FF2B5EF4-FFF2-40B4-BE49-F238E27FC236}">
                <a16:creationId xmlns:a16="http://schemas.microsoft.com/office/drawing/2014/main" id="{C2655DF0-DC11-8A46-498C-7D6D59B4982C}"/>
              </a:ext>
              <a:ext uri="{C183D7F6-B498-43B3-948B-1728B52AA6E4}">
                <adec:decorative xmlns:adec="http://schemas.microsoft.com/office/drawing/2017/decorative" val="0"/>
              </a:ext>
            </a:extLst>
          </p:cNvPr>
          <p:cNvSpPr/>
          <p:nvPr/>
        </p:nvSpPr>
        <p:spPr>
          <a:xfrm>
            <a:off x="2431394" y="3269443"/>
            <a:ext cx="437874" cy="603932"/>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11" name="TextBox 10">
            <a:extLst>
              <a:ext uri="{FF2B5EF4-FFF2-40B4-BE49-F238E27FC236}">
                <a16:creationId xmlns:a16="http://schemas.microsoft.com/office/drawing/2014/main" id="{8A5E7897-042E-8E7F-7049-14C1DBB5F49D}"/>
              </a:ext>
            </a:extLst>
          </p:cNvPr>
          <p:cNvSpPr txBox="1"/>
          <p:nvPr/>
        </p:nvSpPr>
        <p:spPr>
          <a:xfrm>
            <a:off x="4678680" y="4602712"/>
            <a:ext cx="2834640"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Keyword</a:t>
            </a:r>
          </a:p>
        </p:txBody>
      </p:sp>
      <p:sp>
        <p:nvSpPr>
          <p:cNvPr id="12" name="TextBox 11">
            <a:extLst>
              <a:ext uri="{FF2B5EF4-FFF2-40B4-BE49-F238E27FC236}">
                <a16:creationId xmlns:a16="http://schemas.microsoft.com/office/drawing/2014/main" id="{E05C1C2B-C3E4-763C-4285-A5EDFC9E9ED6}"/>
              </a:ext>
            </a:extLst>
          </p:cNvPr>
          <p:cNvSpPr txBox="1"/>
          <p:nvPr/>
        </p:nvSpPr>
        <p:spPr>
          <a:xfrm>
            <a:off x="8124349" y="4602712"/>
            <a:ext cx="2834640"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Hybrid</a:t>
            </a:r>
          </a:p>
        </p:txBody>
      </p:sp>
      <p:sp>
        <p:nvSpPr>
          <p:cNvPr id="13" name="Oval 12">
            <a:extLst>
              <a:ext uri="{FF2B5EF4-FFF2-40B4-BE49-F238E27FC236}">
                <a16:creationId xmlns:a16="http://schemas.microsoft.com/office/drawing/2014/main" id="{72FA7052-0179-968B-C2AB-7CBBE596A260}"/>
              </a:ext>
              <a:ext uri="{C183D7F6-B498-43B3-948B-1728B52AA6E4}">
                <adec:decorative xmlns:adec="http://schemas.microsoft.com/office/drawing/2017/decorative" val="1"/>
              </a:ext>
            </a:extLst>
          </p:cNvPr>
          <p:cNvSpPr/>
          <p:nvPr/>
        </p:nvSpPr>
        <p:spPr bwMode="auto">
          <a:xfrm>
            <a:off x="8872283" y="2902022"/>
            <a:ext cx="1338773" cy="1338773"/>
          </a:xfrm>
          <a:prstGeom prst="ellipse">
            <a:avLst/>
          </a:prstGeom>
          <a:gradFill flip="none" rotWithShape="1">
            <a:gsLst>
              <a:gs pos="60000">
                <a:srgbClr val="399A91"/>
              </a:gs>
              <a:gs pos="5000">
                <a:srgbClr val="0A6BBA"/>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17" name="Oval 16">
            <a:extLst>
              <a:ext uri="{FF2B5EF4-FFF2-40B4-BE49-F238E27FC236}">
                <a16:creationId xmlns:a16="http://schemas.microsoft.com/office/drawing/2014/main" id="{46E3C669-3280-2E85-7AE6-AEF8A1F348E2}"/>
              </a:ext>
              <a:ext uri="{C183D7F6-B498-43B3-948B-1728B52AA6E4}">
                <adec:decorative xmlns:adec="http://schemas.microsoft.com/office/drawing/2017/decorative" val="1"/>
              </a:ext>
            </a:extLst>
          </p:cNvPr>
          <p:cNvSpPr/>
          <p:nvPr/>
        </p:nvSpPr>
        <p:spPr bwMode="auto">
          <a:xfrm>
            <a:off x="5426614" y="2902023"/>
            <a:ext cx="1338773" cy="1338773"/>
          </a:xfrm>
          <a:prstGeom prst="ellipse">
            <a:avLst/>
          </a:prstGeom>
          <a:gradFill flip="none" rotWithShape="1">
            <a:gsLst>
              <a:gs pos="60000">
                <a:srgbClr val="399A91"/>
              </a:gs>
              <a:gs pos="5000">
                <a:srgbClr val="0A6BBA"/>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18" name="Graphic 22">
            <a:extLst>
              <a:ext uri="{FF2B5EF4-FFF2-40B4-BE49-F238E27FC236}">
                <a16:creationId xmlns:a16="http://schemas.microsoft.com/office/drawing/2014/main" id="{64E0A2BF-F68A-859B-EB36-837797BFDB48}"/>
              </a:ext>
            </a:extLst>
          </p:cNvPr>
          <p:cNvSpPr/>
          <p:nvPr/>
        </p:nvSpPr>
        <p:spPr>
          <a:xfrm>
            <a:off x="5744615" y="3325290"/>
            <a:ext cx="702770" cy="492239"/>
          </a:xfrm>
          <a:custGeom>
            <a:avLst/>
            <a:gdLst>
              <a:gd name="connsiteX0" fmla="*/ 623689 w 702770"/>
              <a:gd name="connsiteY0" fmla="*/ 0 h 492237"/>
              <a:gd name="connsiteX1" fmla="*/ 702770 w 702770"/>
              <a:gd name="connsiteY1" fmla="*/ 79081 h 492237"/>
              <a:gd name="connsiteX2" fmla="*/ 702770 w 702770"/>
              <a:gd name="connsiteY2" fmla="*/ 413156 h 492237"/>
              <a:gd name="connsiteX3" fmla="*/ 623689 w 702770"/>
              <a:gd name="connsiteY3" fmla="*/ 492238 h 492237"/>
              <a:gd name="connsiteX4" fmla="*/ 79081 w 702770"/>
              <a:gd name="connsiteY4" fmla="*/ 492238 h 492237"/>
              <a:gd name="connsiteX5" fmla="*/ 0 w 702770"/>
              <a:gd name="connsiteY5" fmla="*/ 413156 h 492237"/>
              <a:gd name="connsiteX6" fmla="*/ 0 w 702770"/>
              <a:gd name="connsiteY6" fmla="*/ 79081 h 492237"/>
              <a:gd name="connsiteX7" fmla="*/ 79081 w 702770"/>
              <a:gd name="connsiteY7" fmla="*/ 0 h 492237"/>
              <a:gd name="connsiteX8" fmla="*/ 623689 w 702770"/>
              <a:gd name="connsiteY8" fmla="*/ 0 h 492237"/>
              <a:gd name="connsiteX9" fmla="*/ 535996 w 702770"/>
              <a:gd name="connsiteY9" fmla="*/ 333899 h 492237"/>
              <a:gd name="connsiteX10" fmla="*/ 166950 w 702770"/>
              <a:gd name="connsiteY10" fmla="*/ 333899 h 492237"/>
              <a:gd name="connsiteX11" fmla="*/ 163365 w 702770"/>
              <a:gd name="connsiteY11" fmla="*/ 334145 h 492237"/>
              <a:gd name="connsiteX12" fmla="*/ 140843 w 702770"/>
              <a:gd name="connsiteY12" fmla="*/ 363852 h 492237"/>
              <a:gd name="connsiteX13" fmla="*/ 163365 w 702770"/>
              <a:gd name="connsiteY13" fmla="*/ 386374 h 492237"/>
              <a:gd name="connsiteX14" fmla="*/ 166950 w 702770"/>
              <a:gd name="connsiteY14" fmla="*/ 386620 h 492237"/>
              <a:gd name="connsiteX15" fmla="*/ 535996 w 702770"/>
              <a:gd name="connsiteY15" fmla="*/ 386620 h 492237"/>
              <a:gd name="connsiteX16" fmla="*/ 539581 w 702770"/>
              <a:gd name="connsiteY16" fmla="*/ 386374 h 492237"/>
              <a:gd name="connsiteX17" fmla="*/ 562104 w 702770"/>
              <a:gd name="connsiteY17" fmla="*/ 356668 h 492237"/>
              <a:gd name="connsiteX18" fmla="*/ 539581 w 702770"/>
              <a:gd name="connsiteY18" fmla="*/ 334145 h 492237"/>
              <a:gd name="connsiteX19" fmla="*/ 535996 w 702770"/>
              <a:gd name="connsiteY19" fmla="*/ 333899 h 492237"/>
              <a:gd name="connsiteX20" fmla="*/ 509636 w 702770"/>
              <a:gd name="connsiteY20" fmla="*/ 210884 h 492237"/>
              <a:gd name="connsiteX21" fmla="*/ 474488 w 702770"/>
              <a:gd name="connsiteY21" fmla="*/ 246031 h 492237"/>
              <a:gd name="connsiteX22" fmla="*/ 509636 w 702770"/>
              <a:gd name="connsiteY22" fmla="*/ 281178 h 492237"/>
              <a:gd name="connsiteX23" fmla="*/ 544783 w 702770"/>
              <a:gd name="connsiteY23" fmla="*/ 246031 h 492237"/>
              <a:gd name="connsiteX24" fmla="*/ 509636 w 702770"/>
              <a:gd name="connsiteY24" fmla="*/ 210884 h 492237"/>
              <a:gd name="connsiteX25" fmla="*/ 404370 w 702770"/>
              <a:gd name="connsiteY25" fmla="*/ 210884 h 492237"/>
              <a:gd name="connsiteX26" fmla="*/ 369222 w 702770"/>
              <a:gd name="connsiteY26" fmla="*/ 246031 h 492237"/>
              <a:gd name="connsiteX27" fmla="*/ 404370 w 702770"/>
              <a:gd name="connsiteY27" fmla="*/ 281178 h 492237"/>
              <a:gd name="connsiteX28" fmla="*/ 439517 w 702770"/>
              <a:gd name="connsiteY28" fmla="*/ 246031 h 492237"/>
              <a:gd name="connsiteX29" fmla="*/ 404370 w 702770"/>
              <a:gd name="connsiteY29" fmla="*/ 210884 h 492237"/>
              <a:gd name="connsiteX30" fmla="*/ 298928 w 702770"/>
              <a:gd name="connsiteY30" fmla="*/ 210884 h 492237"/>
              <a:gd name="connsiteX31" fmla="*/ 263780 w 702770"/>
              <a:gd name="connsiteY31" fmla="*/ 246031 h 492237"/>
              <a:gd name="connsiteX32" fmla="*/ 298928 w 702770"/>
              <a:gd name="connsiteY32" fmla="*/ 281178 h 492237"/>
              <a:gd name="connsiteX33" fmla="*/ 334075 w 702770"/>
              <a:gd name="connsiteY33" fmla="*/ 246031 h 492237"/>
              <a:gd name="connsiteX34" fmla="*/ 298928 w 702770"/>
              <a:gd name="connsiteY34" fmla="*/ 210884 h 492237"/>
              <a:gd name="connsiteX35" fmla="*/ 193486 w 702770"/>
              <a:gd name="connsiteY35" fmla="*/ 210884 h 492237"/>
              <a:gd name="connsiteX36" fmla="*/ 158339 w 702770"/>
              <a:gd name="connsiteY36" fmla="*/ 246031 h 492237"/>
              <a:gd name="connsiteX37" fmla="*/ 193486 w 702770"/>
              <a:gd name="connsiteY37" fmla="*/ 281178 h 492237"/>
              <a:gd name="connsiteX38" fmla="*/ 228633 w 702770"/>
              <a:gd name="connsiteY38" fmla="*/ 246031 h 492237"/>
              <a:gd name="connsiteX39" fmla="*/ 193486 w 702770"/>
              <a:gd name="connsiteY39" fmla="*/ 210884 h 492237"/>
              <a:gd name="connsiteX40" fmla="*/ 140589 w 702770"/>
              <a:gd name="connsiteY40" fmla="*/ 105442 h 492237"/>
              <a:gd name="connsiteX41" fmla="*/ 105442 w 702770"/>
              <a:gd name="connsiteY41" fmla="*/ 140589 h 492237"/>
              <a:gd name="connsiteX42" fmla="*/ 140589 w 702770"/>
              <a:gd name="connsiteY42" fmla="*/ 175736 h 492237"/>
              <a:gd name="connsiteX43" fmla="*/ 175736 w 702770"/>
              <a:gd name="connsiteY43" fmla="*/ 140589 h 492237"/>
              <a:gd name="connsiteX44" fmla="*/ 140589 w 702770"/>
              <a:gd name="connsiteY44" fmla="*/ 105442 h 492237"/>
              <a:gd name="connsiteX45" fmla="*/ 245855 w 702770"/>
              <a:gd name="connsiteY45" fmla="*/ 105442 h 492237"/>
              <a:gd name="connsiteX46" fmla="*/ 210708 w 702770"/>
              <a:gd name="connsiteY46" fmla="*/ 140589 h 492237"/>
              <a:gd name="connsiteX47" fmla="*/ 245855 w 702770"/>
              <a:gd name="connsiteY47" fmla="*/ 175736 h 492237"/>
              <a:gd name="connsiteX48" fmla="*/ 281003 w 702770"/>
              <a:gd name="connsiteY48" fmla="*/ 140589 h 492237"/>
              <a:gd name="connsiteX49" fmla="*/ 245855 w 702770"/>
              <a:gd name="connsiteY49" fmla="*/ 105442 h 492237"/>
              <a:gd name="connsiteX50" fmla="*/ 351297 w 702770"/>
              <a:gd name="connsiteY50" fmla="*/ 105442 h 492237"/>
              <a:gd name="connsiteX51" fmla="*/ 316150 w 702770"/>
              <a:gd name="connsiteY51" fmla="*/ 140589 h 492237"/>
              <a:gd name="connsiteX52" fmla="*/ 351297 w 702770"/>
              <a:gd name="connsiteY52" fmla="*/ 175736 h 492237"/>
              <a:gd name="connsiteX53" fmla="*/ 386444 w 702770"/>
              <a:gd name="connsiteY53" fmla="*/ 140589 h 492237"/>
              <a:gd name="connsiteX54" fmla="*/ 351297 w 702770"/>
              <a:gd name="connsiteY54" fmla="*/ 105442 h 492237"/>
              <a:gd name="connsiteX55" fmla="*/ 456739 w 702770"/>
              <a:gd name="connsiteY55" fmla="*/ 105442 h 492237"/>
              <a:gd name="connsiteX56" fmla="*/ 421592 w 702770"/>
              <a:gd name="connsiteY56" fmla="*/ 140589 h 492237"/>
              <a:gd name="connsiteX57" fmla="*/ 456739 w 702770"/>
              <a:gd name="connsiteY57" fmla="*/ 175736 h 492237"/>
              <a:gd name="connsiteX58" fmla="*/ 491886 w 702770"/>
              <a:gd name="connsiteY58" fmla="*/ 140589 h 492237"/>
              <a:gd name="connsiteX59" fmla="*/ 456739 w 702770"/>
              <a:gd name="connsiteY59" fmla="*/ 105442 h 492237"/>
              <a:gd name="connsiteX60" fmla="*/ 562181 w 702770"/>
              <a:gd name="connsiteY60" fmla="*/ 105442 h 492237"/>
              <a:gd name="connsiteX61" fmla="*/ 527034 w 702770"/>
              <a:gd name="connsiteY61" fmla="*/ 140589 h 492237"/>
              <a:gd name="connsiteX62" fmla="*/ 562181 w 702770"/>
              <a:gd name="connsiteY62" fmla="*/ 175736 h 492237"/>
              <a:gd name="connsiteX63" fmla="*/ 597328 w 702770"/>
              <a:gd name="connsiteY63" fmla="*/ 140589 h 492237"/>
              <a:gd name="connsiteX64" fmla="*/ 562181 w 702770"/>
              <a:gd name="connsiteY64" fmla="*/ 105442 h 49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02770" h="492237">
                <a:moveTo>
                  <a:pt x="623689" y="0"/>
                </a:moveTo>
                <a:cubicBezTo>
                  <a:pt x="667363" y="0"/>
                  <a:pt x="702770" y="35406"/>
                  <a:pt x="702770" y="79081"/>
                </a:cubicBezTo>
                <a:lnTo>
                  <a:pt x="702770" y="413156"/>
                </a:lnTo>
                <a:cubicBezTo>
                  <a:pt x="702770" y="456830"/>
                  <a:pt x="667363" y="492238"/>
                  <a:pt x="623689" y="492238"/>
                </a:cubicBezTo>
                <a:lnTo>
                  <a:pt x="79081" y="492238"/>
                </a:lnTo>
                <a:cubicBezTo>
                  <a:pt x="35406" y="492238"/>
                  <a:pt x="0" y="456830"/>
                  <a:pt x="0" y="413156"/>
                </a:cubicBezTo>
                <a:lnTo>
                  <a:pt x="0" y="79081"/>
                </a:lnTo>
                <a:cubicBezTo>
                  <a:pt x="0" y="35406"/>
                  <a:pt x="35406" y="0"/>
                  <a:pt x="79081" y="0"/>
                </a:cubicBezTo>
                <a:lnTo>
                  <a:pt x="623689" y="0"/>
                </a:lnTo>
                <a:close/>
                <a:moveTo>
                  <a:pt x="535996" y="333899"/>
                </a:moveTo>
                <a:lnTo>
                  <a:pt x="166950" y="333899"/>
                </a:lnTo>
                <a:lnTo>
                  <a:pt x="163365" y="334145"/>
                </a:lnTo>
                <a:cubicBezTo>
                  <a:pt x="148942" y="336131"/>
                  <a:pt x="138859" y="349431"/>
                  <a:pt x="140843" y="363852"/>
                </a:cubicBezTo>
                <a:cubicBezTo>
                  <a:pt x="142454" y="375559"/>
                  <a:pt x="151658" y="384764"/>
                  <a:pt x="163365" y="386374"/>
                </a:cubicBezTo>
                <a:lnTo>
                  <a:pt x="166950" y="386620"/>
                </a:lnTo>
                <a:lnTo>
                  <a:pt x="535996" y="386620"/>
                </a:lnTo>
                <a:lnTo>
                  <a:pt x="539581" y="386374"/>
                </a:lnTo>
                <a:cubicBezTo>
                  <a:pt x="554002" y="384388"/>
                  <a:pt x="564086" y="371089"/>
                  <a:pt x="562104" y="356668"/>
                </a:cubicBezTo>
                <a:cubicBezTo>
                  <a:pt x="560490" y="344960"/>
                  <a:pt x="551289" y="335755"/>
                  <a:pt x="539581" y="334145"/>
                </a:cubicBezTo>
                <a:lnTo>
                  <a:pt x="535996" y="333899"/>
                </a:lnTo>
                <a:close/>
                <a:moveTo>
                  <a:pt x="509636" y="210884"/>
                </a:moveTo>
                <a:cubicBezTo>
                  <a:pt x="490224" y="210884"/>
                  <a:pt x="474488" y="226619"/>
                  <a:pt x="474488" y="246031"/>
                </a:cubicBezTo>
                <a:cubicBezTo>
                  <a:pt x="474488" y="265443"/>
                  <a:pt x="490224" y="281178"/>
                  <a:pt x="509636" y="281178"/>
                </a:cubicBezTo>
                <a:cubicBezTo>
                  <a:pt x="529048" y="281178"/>
                  <a:pt x="544783" y="265443"/>
                  <a:pt x="544783" y="246031"/>
                </a:cubicBezTo>
                <a:cubicBezTo>
                  <a:pt x="544783" y="226619"/>
                  <a:pt x="529048" y="210884"/>
                  <a:pt x="509636" y="210884"/>
                </a:cubicBezTo>
                <a:close/>
                <a:moveTo>
                  <a:pt x="404370" y="210884"/>
                </a:moveTo>
                <a:cubicBezTo>
                  <a:pt x="384958" y="210884"/>
                  <a:pt x="369222" y="226619"/>
                  <a:pt x="369222" y="246031"/>
                </a:cubicBezTo>
                <a:cubicBezTo>
                  <a:pt x="369222" y="265443"/>
                  <a:pt x="384958" y="281178"/>
                  <a:pt x="404370" y="281178"/>
                </a:cubicBezTo>
                <a:cubicBezTo>
                  <a:pt x="423781" y="281178"/>
                  <a:pt x="439517" y="265443"/>
                  <a:pt x="439517" y="246031"/>
                </a:cubicBezTo>
                <a:cubicBezTo>
                  <a:pt x="439517" y="226619"/>
                  <a:pt x="423781" y="210884"/>
                  <a:pt x="404370" y="210884"/>
                </a:cubicBezTo>
                <a:close/>
                <a:moveTo>
                  <a:pt x="298928" y="210884"/>
                </a:moveTo>
                <a:cubicBezTo>
                  <a:pt x="279516" y="210884"/>
                  <a:pt x="263780" y="226619"/>
                  <a:pt x="263780" y="246031"/>
                </a:cubicBezTo>
                <a:cubicBezTo>
                  <a:pt x="263780" y="265443"/>
                  <a:pt x="279516" y="281178"/>
                  <a:pt x="298928" y="281178"/>
                </a:cubicBezTo>
                <a:cubicBezTo>
                  <a:pt x="318340" y="281178"/>
                  <a:pt x="334075" y="265443"/>
                  <a:pt x="334075" y="246031"/>
                </a:cubicBezTo>
                <a:cubicBezTo>
                  <a:pt x="334075" y="226619"/>
                  <a:pt x="318340" y="210884"/>
                  <a:pt x="298928" y="210884"/>
                </a:cubicBezTo>
                <a:close/>
                <a:moveTo>
                  <a:pt x="193486" y="210884"/>
                </a:moveTo>
                <a:cubicBezTo>
                  <a:pt x="174075" y="210884"/>
                  <a:pt x="158339" y="226619"/>
                  <a:pt x="158339" y="246031"/>
                </a:cubicBezTo>
                <a:cubicBezTo>
                  <a:pt x="158339" y="265443"/>
                  <a:pt x="174075" y="281178"/>
                  <a:pt x="193486" y="281178"/>
                </a:cubicBezTo>
                <a:cubicBezTo>
                  <a:pt x="212897" y="281178"/>
                  <a:pt x="228633" y="265443"/>
                  <a:pt x="228633" y="246031"/>
                </a:cubicBezTo>
                <a:cubicBezTo>
                  <a:pt x="228633" y="226619"/>
                  <a:pt x="212897" y="210884"/>
                  <a:pt x="193486" y="210884"/>
                </a:cubicBezTo>
                <a:close/>
                <a:moveTo>
                  <a:pt x="140589" y="105442"/>
                </a:moveTo>
                <a:cubicBezTo>
                  <a:pt x="121178" y="105442"/>
                  <a:pt x="105442" y="121178"/>
                  <a:pt x="105442" y="140589"/>
                </a:cubicBezTo>
                <a:cubicBezTo>
                  <a:pt x="105442" y="160001"/>
                  <a:pt x="121178" y="175736"/>
                  <a:pt x="140589" y="175736"/>
                </a:cubicBezTo>
                <a:cubicBezTo>
                  <a:pt x="160000" y="175736"/>
                  <a:pt x="175736" y="160001"/>
                  <a:pt x="175736" y="140589"/>
                </a:cubicBezTo>
                <a:cubicBezTo>
                  <a:pt x="175736" y="121178"/>
                  <a:pt x="160000" y="105442"/>
                  <a:pt x="140589" y="105442"/>
                </a:cubicBezTo>
                <a:close/>
                <a:moveTo>
                  <a:pt x="245855" y="105442"/>
                </a:moveTo>
                <a:cubicBezTo>
                  <a:pt x="226444" y="105442"/>
                  <a:pt x="210708" y="121178"/>
                  <a:pt x="210708" y="140589"/>
                </a:cubicBezTo>
                <a:cubicBezTo>
                  <a:pt x="210708" y="160001"/>
                  <a:pt x="226444" y="175736"/>
                  <a:pt x="245855" y="175736"/>
                </a:cubicBezTo>
                <a:cubicBezTo>
                  <a:pt x="265267" y="175736"/>
                  <a:pt x="281003" y="160001"/>
                  <a:pt x="281003" y="140589"/>
                </a:cubicBezTo>
                <a:cubicBezTo>
                  <a:pt x="281003" y="121178"/>
                  <a:pt x="265267" y="105442"/>
                  <a:pt x="245855" y="105442"/>
                </a:cubicBezTo>
                <a:close/>
                <a:moveTo>
                  <a:pt x="351297" y="105442"/>
                </a:moveTo>
                <a:cubicBezTo>
                  <a:pt x="331885" y="105442"/>
                  <a:pt x="316150" y="121178"/>
                  <a:pt x="316150" y="140589"/>
                </a:cubicBezTo>
                <a:cubicBezTo>
                  <a:pt x="316150" y="160001"/>
                  <a:pt x="331885" y="175736"/>
                  <a:pt x="351297" y="175736"/>
                </a:cubicBezTo>
                <a:cubicBezTo>
                  <a:pt x="370709" y="175736"/>
                  <a:pt x="386444" y="160001"/>
                  <a:pt x="386444" y="140589"/>
                </a:cubicBezTo>
                <a:cubicBezTo>
                  <a:pt x="386444" y="121178"/>
                  <a:pt x="370709" y="105442"/>
                  <a:pt x="351297" y="105442"/>
                </a:cubicBezTo>
                <a:close/>
                <a:moveTo>
                  <a:pt x="456739" y="105442"/>
                </a:moveTo>
                <a:cubicBezTo>
                  <a:pt x="437327" y="105442"/>
                  <a:pt x="421592" y="121178"/>
                  <a:pt x="421592" y="140589"/>
                </a:cubicBezTo>
                <a:cubicBezTo>
                  <a:pt x="421592" y="160001"/>
                  <a:pt x="437327" y="175736"/>
                  <a:pt x="456739" y="175736"/>
                </a:cubicBezTo>
                <a:cubicBezTo>
                  <a:pt x="476151" y="175736"/>
                  <a:pt x="491886" y="160001"/>
                  <a:pt x="491886" y="140589"/>
                </a:cubicBezTo>
                <a:cubicBezTo>
                  <a:pt x="491886" y="121178"/>
                  <a:pt x="476151" y="105442"/>
                  <a:pt x="456739" y="105442"/>
                </a:cubicBezTo>
                <a:close/>
                <a:moveTo>
                  <a:pt x="562181" y="105442"/>
                </a:moveTo>
                <a:cubicBezTo>
                  <a:pt x="542769" y="105442"/>
                  <a:pt x="527034" y="121178"/>
                  <a:pt x="527034" y="140589"/>
                </a:cubicBezTo>
                <a:cubicBezTo>
                  <a:pt x="527034" y="160001"/>
                  <a:pt x="542769" y="175736"/>
                  <a:pt x="562181" y="175736"/>
                </a:cubicBezTo>
                <a:cubicBezTo>
                  <a:pt x="581593" y="175736"/>
                  <a:pt x="597328" y="160001"/>
                  <a:pt x="597328" y="140589"/>
                </a:cubicBezTo>
                <a:cubicBezTo>
                  <a:pt x="597328" y="121178"/>
                  <a:pt x="581593" y="105442"/>
                  <a:pt x="562181" y="105442"/>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9" name="Graphic 2">
            <a:extLst>
              <a:ext uri="{FF2B5EF4-FFF2-40B4-BE49-F238E27FC236}">
                <a16:creationId xmlns:a16="http://schemas.microsoft.com/office/drawing/2014/main" id="{A2A0FEBA-2B2B-B5FA-1982-0F03FF70B3F1}"/>
              </a:ext>
            </a:extLst>
          </p:cNvPr>
          <p:cNvSpPr>
            <a:spLocks noChangeAspect="1"/>
          </p:cNvSpPr>
          <p:nvPr/>
        </p:nvSpPr>
        <p:spPr>
          <a:xfrm>
            <a:off x="9259002" y="3383910"/>
            <a:ext cx="593743" cy="375003"/>
          </a:xfrm>
          <a:custGeom>
            <a:avLst/>
            <a:gdLst>
              <a:gd name="connsiteX0" fmla="*/ 0 w 539766"/>
              <a:gd name="connsiteY0" fmla="*/ 28409 h 340912"/>
              <a:gd name="connsiteX1" fmla="*/ 28409 w 539766"/>
              <a:gd name="connsiteY1" fmla="*/ 0 h 340912"/>
              <a:gd name="connsiteX2" fmla="*/ 106742 w 539766"/>
              <a:gd name="connsiteY2" fmla="*/ 0 h 340912"/>
              <a:gd name="connsiteX3" fmla="*/ 187094 w 539766"/>
              <a:gd name="connsiteY3" fmla="*/ 33283 h 340912"/>
              <a:gd name="connsiteX4" fmla="*/ 270892 w 539766"/>
              <a:gd name="connsiteY4" fmla="*/ 117081 h 340912"/>
              <a:gd name="connsiteX5" fmla="*/ 331158 w 539766"/>
              <a:gd name="connsiteY5" fmla="*/ 142044 h 340912"/>
              <a:gd name="connsiteX6" fmla="*/ 442730 w 539766"/>
              <a:gd name="connsiteY6" fmla="*/ 142044 h 340912"/>
              <a:gd name="connsiteX7" fmla="*/ 349232 w 539766"/>
              <a:gd name="connsiteY7" fmla="*/ 48615 h 340912"/>
              <a:gd name="connsiteX8" fmla="*/ 349217 w 539766"/>
              <a:gd name="connsiteY8" fmla="*/ 8439 h 340912"/>
              <a:gd name="connsiteX9" fmla="*/ 389393 w 539766"/>
              <a:gd name="connsiteY9" fmla="*/ 8424 h 340912"/>
              <a:gd name="connsiteX10" fmla="*/ 531437 w 539766"/>
              <a:gd name="connsiteY10" fmla="*/ 150365 h 340912"/>
              <a:gd name="connsiteX11" fmla="*/ 539766 w 539766"/>
              <a:gd name="connsiteY11" fmla="*/ 170455 h 340912"/>
              <a:gd name="connsiteX12" fmla="*/ 531445 w 539766"/>
              <a:gd name="connsiteY12" fmla="*/ 190549 h 340912"/>
              <a:gd name="connsiteX13" fmla="*/ 389402 w 539766"/>
              <a:gd name="connsiteY13" fmla="*/ 332593 h 340912"/>
              <a:gd name="connsiteX14" fmla="*/ 349226 w 539766"/>
              <a:gd name="connsiteY14" fmla="*/ 332593 h 340912"/>
              <a:gd name="connsiteX15" fmla="*/ 349226 w 539766"/>
              <a:gd name="connsiteY15" fmla="*/ 292417 h 340912"/>
              <a:gd name="connsiteX16" fmla="*/ 442773 w 539766"/>
              <a:gd name="connsiteY16" fmla="*/ 198870 h 340912"/>
              <a:gd name="connsiteX17" fmla="*/ 330036 w 539766"/>
              <a:gd name="connsiteY17" fmla="*/ 198870 h 340912"/>
              <a:gd name="connsiteX18" fmla="*/ 270892 w 539766"/>
              <a:gd name="connsiteY18" fmla="*/ 223824 h 340912"/>
              <a:gd name="connsiteX19" fmla="*/ 187094 w 539766"/>
              <a:gd name="connsiteY19" fmla="*/ 307621 h 340912"/>
              <a:gd name="connsiteX20" fmla="*/ 106742 w 539766"/>
              <a:gd name="connsiteY20" fmla="*/ 340905 h 340912"/>
              <a:gd name="connsiteX21" fmla="*/ 28409 w 539766"/>
              <a:gd name="connsiteY21" fmla="*/ 340905 h 340912"/>
              <a:gd name="connsiteX22" fmla="*/ 0 w 539766"/>
              <a:gd name="connsiteY22" fmla="*/ 312496 h 340912"/>
              <a:gd name="connsiteX23" fmla="*/ 28409 w 539766"/>
              <a:gd name="connsiteY23" fmla="*/ 284088 h 340912"/>
              <a:gd name="connsiteX24" fmla="*/ 106742 w 539766"/>
              <a:gd name="connsiteY24" fmla="*/ 284088 h 340912"/>
              <a:gd name="connsiteX25" fmla="*/ 146918 w 539766"/>
              <a:gd name="connsiteY25" fmla="*/ 267446 h 340912"/>
              <a:gd name="connsiteX26" fmla="*/ 230716 w 539766"/>
              <a:gd name="connsiteY26" fmla="*/ 183648 h 340912"/>
              <a:gd name="connsiteX27" fmla="*/ 245929 w 539766"/>
              <a:gd name="connsiteY27" fmla="*/ 170453 h 340912"/>
              <a:gd name="connsiteX28" fmla="*/ 230716 w 539766"/>
              <a:gd name="connsiteY28" fmla="*/ 157257 h 340912"/>
              <a:gd name="connsiteX29" fmla="*/ 146918 w 539766"/>
              <a:gd name="connsiteY29" fmla="*/ 73459 h 340912"/>
              <a:gd name="connsiteX30" fmla="*/ 106742 w 539766"/>
              <a:gd name="connsiteY30" fmla="*/ 56818 h 340912"/>
              <a:gd name="connsiteX31" fmla="*/ 28409 w 539766"/>
              <a:gd name="connsiteY31" fmla="*/ 56818 h 340912"/>
              <a:gd name="connsiteX32" fmla="*/ 0 w 539766"/>
              <a:gd name="connsiteY32" fmla="*/ 28409 h 3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9766" h="340912">
                <a:moveTo>
                  <a:pt x="0" y="28409"/>
                </a:moveTo>
                <a:cubicBezTo>
                  <a:pt x="0" y="12719"/>
                  <a:pt x="12719" y="0"/>
                  <a:pt x="28409" y="0"/>
                </a:cubicBezTo>
                <a:lnTo>
                  <a:pt x="106742" y="0"/>
                </a:lnTo>
                <a:cubicBezTo>
                  <a:pt x="136880" y="0"/>
                  <a:pt x="165783" y="11972"/>
                  <a:pt x="187094" y="33283"/>
                </a:cubicBezTo>
                <a:lnTo>
                  <a:pt x="270892" y="117081"/>
                </a:lnTo>
                <a:cubicBezTo>
                  <a:pt x="286874" y="133064"/>
                  <a:pt x="308553" y="142044"/>
                  <a:pt x="331158" y="142044"/>
                </a:cubicBezTo>
                <a:lnTo>
                  <a:pt x="442730" y="142044"/>
                </a:lnTo>
                <a:lnTo>
                  <a:pt x="349232" y="48615"/>
                </a:lnTo>
                <a:cubicBezTo>
                  <a:pt x="338135" y="37525"/>
                  <a:pt x="338129" y="19537"/>
                  <a:pt x="349217" y="8439"/>
                </a:cubicBezTo>
                <a:cubicBezTo>
                  <a:pt x="360308" y="-2659"/>
                  <a:pt x="378297" y="-2666"/>
                  <a:pt x="389393" y="8424"/>
                </a:cubicBezTo>
                <a:lnTo>
                  <a:pt x="531437" y="150365"/>
                </a:lnTo>
                <a:cubicBezTo>
                  <a:pt x="536769" y="155691"/>
                  <a:pt x="539766" y="162919"/>
                  <a:pt x="539766" y="170455"/>
                </a:cubicBezTo>
                <a:cubicBezTo>
                  <a:pt x="539766" y="177992"/>
                  <a:pt x="536775" y="185219"/>
                  <a:pt x="531445" y="190549"/>
                </a:cubicBezTo>
                <a:lnTo>
                  <a:pt x="389402" y="332593"/>
                </a:lnTo>
                <a:cubicBezTo>
                  <a:pt x="378308" y="343686"/>
                  <a:pt x="360320" y="343686"/>
                  <a:pt x="349226" y="332593"/>
                </a:cubicBezTo>
                <a:cubicBezTo>
                  <a:pt x="338132" y="321496"/>
                  <a:pt x="338132" y="303511"/>
                  <a:pt x="349226" y="292417"/>
                </a:cubicBezTo>
                <a:lnTo>
                  <a:pt x="442773" y="198870"/>
                </a:lnTo>
                <a:lnTo>
                  <a:pt x="330036" y="198870"/>
                </a:lnTo>
                <a:cubicBezTo>
                  <a:pt x="307837" y="199160"/>
                  <a:pt x="286610" y="208105"/>
                  <a:pt x="270892" y="223824"/>
                </a:cubicBezTo>
                <a:lnTo>
                  <a:pt x="187094" y="307621"/>
                </a:lnTo>
                <a:cubicBezTo>
                  <a:pt x="165783" y="328934"/>
                  <a:pt x="136880" y="340905"/>
                  <a:pt x="106742" y="340905"/>
                </a:cubicBezTo>
                <a:lnTo>
                  <a:pt x="28409" y="340905"/>
                </a:lnTo>
                <a:cubicBezTo>
                  <a:pt x="12719" y="340905"/>
                  <a:pt x="0" y="328186"/>
                  <a:pt x="0" y="312496"/>
                </a:cubicBezTo>
                <a:cubicBezTo>
                  <a:pt x="0" y="296806"/>
                  <a:pt x="12719" y="284088"/>
                  <a:pt x="28409" y="284088"/>
                </a:cubicBezTo>
                <a:lnTo>
                  <a:pt x="106742" y="284088"/>
                </a:lnTo>
                <a:cubicBezTo>
                  <a:pt x="121811" y="284088"/>
                  <a:pt x="136263" y="278102"/>
                  <a:pt x="146918" y="267446"/>
                </a:cubicBezTo>
                <a:lnTo>
                  <a:pt x="230716" y="183648"/>
                </a:lnTo>
                <a:cubicBezTo>
                  <a:pt x="235497" y="178867"/>
                  <a:pt x="240582" y="174461"/>
                  <a:pt x="245929" y="170453"/>
                </a:cubicBezTo>
                <a:cubicBezTo>
                  <a:pt x="240582" y="166444"/>
                  <a:pt x="235497" y="162038"/>
                  <a:pt x="230716" y="157257"/>
                </a:cubicBezTo>
                <a:lnTo>
                  <a:pt x="146918" y="73459"/>
                </a:lnTo>
                <a:cubicBezTo>
                  <a:pt x="136263" y="62803"/>
                  <a:pt x="121811" y="56818"/>
                  <a:pt x="106742" y="56818"/>
                </a:cubicBezTo>
                <a:lnTo>
                  <a:pt x="28409" y="56818"/>
                </a:lnTo>
                <a:cubicBezTo>
                  <a:pt x="12719" y="56818"/>
                  <a:pt x="0" y="44098"/>
                  <a:pt x="0" y="28409"/>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grpSp>
        <p:nvGrpSpPr>
          <p:cNvPr id="2" name="Group 1">
            <a:extLst>
              <a:ext uri="{FF2B5EF4-FFF2-40B4-BE49-F238E27FC236}">
                <a16:creationId xmlns:a16="http://schemas.microsoft.com/office/drawing/2014/main" id="{F8CAE84A-80CA-90E0-DF68-A9D974BCE13E}"/>
              </a:ext>
            </a:extLst>
          </p:cNvPr>
          <p:cNvGrpSpPr/>
          <p:nvPr/>
        </p:nvGrpSpPr>
        <p:grpSpPr>
          <a:xfrm>
            <a:off x="7908408" y="292100"/>
            <a:ext cx="3719216" cy="216000"/>
            <a:chOff x="7908408" y="292100"/>
            <a:chExt cx="3719216" cy="216000"/>
          </a:xfrm>
        </p:grpSpPr>
        <p:sp>
          <p:nvSpPr>
            <p:cNvPr id="3" name="Text Placeholder 2">
              <a:extLst>
                <a:ext uri="{FF2B5EF4-FFF2-40B4-BE49-F238E27FC236}">
                  <a16:creationId xmlns:a16="http://schemas.microsoft.com/office/drawing/2014/main" id="{A242396E-A6ED-E55F-A1CE-0A4A80DD55F7}"/>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4" name="Text Placeholder 2">
              <a:extLst>
                <a:ext uri="{FF2B5EF4-FFF2-40B4-BE49-F238E27FC236}">
                  <a16:creationId xmlns:a16="http://schemas.microsoft.com/office/drawing/2014/main" id="{7CB48D4D-6FE8-0AFD-74B6-CEB8368239E8}"/>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5" name="Text Placeholder 2">
              <a:extLst>
                <a:ext uri="{FF2B5EF4-FFF2-40B4-BE49-F238E27FC236}">
                  <a16:creationId xmlns:a16="http://schemas.microsoft.com/office/drawing/2014/main" id="{2D0C4AC8-2239-2EB8-0D7B-64EAE1BC7D35}"/>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4" name="Text Placeholder 2">
              <a:extLst>
                <a:ext uri="{FF2B5EF4-FFF2-40B4-BE49-F238E27FC236}">
                  <a16:creationId xmlns:a16="http://schemas.microsoft.com/office/drawing/2014/main" id="{A86C556D-325F-1352-E4B7-A7D11745E6D2}"/>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5" name="Text Placeholder 2">
              <a:extLst>
                <a:ext uri="{FF2B5EF4-FFF2-40B4-BE49-F238E27FC236}">
                  <a16:creationId xmlns:a16="http://schemas.microsoft.com/office/drawing/2014/main" id="{1217ACAC-EF86-E1A9-C146-40DC8BF94CE4}"/>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6" name="Text Placeholder 2">
              <a:extLst>
                <a:ext uri="{FF2B5EF4-FFF2-40B4-BE49-F238E27FC236}">
                  <a16:creationId xmlns:a16="http://schemas.microsoft.com/office/drawing/2014/main" id="{4F4B360B-EF42-9B39-D5B9-1930210EDAF2}"/>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9" name="Text Placeholder 2">
              <a:extLst>
                <a:ext uri="{FF2B5EF4-FFF2-40B4-BE49-F238E27FC236}">
                  <a16:creationId xmlns:a16="http://schemas.microsoft.com/office/drawing/2014/main" id="{363DE550-8B01-FC88-BFC6-1BCCFBA99C9F}"/>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0" name="TextBox 19">
              <a:extLst>
                <a:ext uri="{FF2B5EF4-FFF2-40B4-BE49-F238E27FC236}">
                  <a16:creationId xmlns:a16="http://schemas.microsoft.com/office/drawing/2014/main" id="{C21CAC49-B75A-CE1E-00D3-E4867950B4CE}"/>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51430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29167E-6 -1.85185E-6 L 2.29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200"/>
                                  </p:stCondLst>
                                  <p:childTnLst>
                                    <p:animMotion origin="layout" path="M 0 -1.85185E-6 L 0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300"/>
                                  </p:stCondLst>
                                  <p:childTnLst>
                                    <p:animMotion origin="layout" path="M -2.08333E-6 -1.85185E-6 L -2.08333E-6 0.03542 " pathEditMode="relative" rAng="0" ptsTypes="AA">
                                      <p:cBhvr>
                                        <p:cTn id="19" dur="700" spd="-100000" fill="hold"/>
                                        <p:tgtEl>
                                          <p:spTgt spid="1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100"/>
                                  </p:stCondLst>
                                  <p:childTnLst>
                                    <p:animMotion origin="layout" path="M 2.29167E-6 3.33333E-6 L 2.29167E-6 0.03541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300"/>
                                  </p:stCondLst>
                                  <p:childTnLst>
                                    <p:animMotion origin="layout" path="M -2.08333E-6 3.33333E-6 L -2.08333E-6 0.03541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0 3.33333E-6 L 0 0.03541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grpId="1" nodeType="withEffect">
                                  <p:stCondLst>
                                    <p:cond delay="0"/>
                                  </p:stCondLst>
                                  <p:childTnLst>
                                    <p:animMotion origin="layout" path="M 0 -1.11111E-6 L 0 0.03542 " pathEditMode="relative" rAng="0" ptsTypes="AA">
                                      <p:cBhvr>
                                        <p:cTn id="39" dur="700" spd="-100000" fill="hold"/>
                                        <p:tgtEl>
                                          <p:spTgt spid="6"/>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100"/>
                                  </p:stCondLst>
                                  <p:childTnLst>
                                    <p:animMotion origin="layout" path="M 2.29167E-6 -1.85185E-6 L 2.29167E-6 0.03542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42" presetClass="path" presetSubtype="0" decel="100000" fill="hold" grpId="1" nodeType="withEffect">
                                  <p:stCondLst>
                                    <p:cond delay="200"/>
                                  </p:stCondLst>
                                  <p:childTnLst>
                                    <p:animMotion origin="layout" path="M 0 -1.85185E-6 L 0 0.03542 " pathEditMode="relative" rAng="0" ptsTypes="AA">
                                      <p:cBhvr>
                                        <p:cTn id="49" dur="700" spd="-100000" fill="hold"/>
                                        <p:tgtEl>
                                          <p:spTgt spid="18"/>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300"/>
                                  </p:stCondLst>
                                  <p:childTnLst>
                                    <p:animMotion origin="layout" path="M -2.08333E-6 -1.85185E-6 L -2.08333E-6 0.03542 " pathEditMode="relative" rAng="0" ptsTypes="AA">
                                      <p:cBhvr>
                                        <p:cTn id="5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animBg="1"/>
      <p:bldP spid="8" grpId="1" animBg="1"/>
      <p:bldP spid="10" grpId="0" animBg="1"/>
      <p:bldP spid="10" grpId="1" animBg="1"/>
      <p:bldP spid="11" grpId="0"/>
      <p:bldP spid="11" grpId="1"/>
      <p:bldP spid="12" grpId="0"/>
      <p:bldP spid="12" grpId="1"/>
      <p:bldP spid="13" grpId="0" animBg="1"/>
      <p:bldP spid="13" grpId="1" animBg="1"/>
      <p:bldP spid="17" grpId="0" animBg="1"/>
      <p:bldP spid="17" grpId="1" animBg="1"/>
      <p:bldP spid="18" grpId="0" animBg="1"/>
      <p:bldP spid="18" grpId="1" animBg="1"/>
      <p:bldP spid="9" grpId="0" animBg="1"/>
      <p:bldP spid="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FC652-6FFE-ED88-59A3-951D33187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913EE9-9A13-F2FB-4D3B-2BA90A9903DD}"/>
              </a:ext>
            </a:extLst>
          </p:cNvPr>
          <p:cNvSpPr>
            <a:spLocks noGrp="1"/>
          </p:cNvSpPr>
          <p:nvPr>
            <p:ph type="title"/>
          </p:nvPr>
        </p:nvSpPr>
        <p:spPr/>
        <p:txBody>
          <a:bodyPr/>
          <a:lstStyle/>
          <a:p>
            <a:r>
              <a:rPr lang="en-US"/>
              <a:t>Retrieval pipeline</a:t>
            </a:r>
          </a:p>
        </p:txBody>
      </p:sp>
      <p:sp>
        <p:nvSpPr>
          <p:cNvPr id="15" name="Rectangle 12">
            <a:extLst>
              <a:ext uri="{FF2B5EF4-FFF2-40B4-BE49-F238E27FC236}">
                <a16:creationId xmlns:a16="http://schemas.microsoft.com/office/drawing/2014/main" id="{6F871C90-18F9-284A-8E1C-ADF3D25713B8}"/>
              </a:ext>
              <a:ext uri="{C183D7F6-B498-43B3-948B-1728B52AA6E4}">
                <adec:decorative xmlns:adec="http://schemas.microsoft.com/office/drawing/2017/decorative" val="1"/>
              </a:ext>
            </a:extLst>
          </p:cNvPr>
          <p:cNvSpPr/>
          <p:nvPr/>
        </p:nvSpPr>
        <p:spPr bwMode="auto">
          <a:xfrm>
            <a:off x="5943347" y="1836031"/>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Query rewriting</a:t>
            </a:r>
          </a:p>
        </p:txBody>
      </p:sp>
      <p:sp>
        <p:nvSpPr>
          <p:cNvPr id="69" name="Rectangle 12">
            <a:extLst>
              <a:ext uri="{FF2B5EF4-FFF2-40B4-BE49-F238E27FC236}">
                <a16:creationId xmlns:a16="http://schemas.microsoft.com/office/drawing/2014/main" id="{2007C991-27D6-1CE6-4E0B-69F4647DD913}"/>
              </a:ext>
              <a:ext uri="{C183D7F6-B498-43B3-948B-1728B52AA6E4}">
                <adec:decorative xmlns:adec="http://schemas.microsoft.com/office/drawing/2017/decorative" val="1"/>
              </a:ext>
            </a:extLst>
          </p:cNvPr>
          <p:cNvSpPr/>
          <p:nvPr/>
        </p:nvSpPr>
        <p:spPr bwMode="auto">
          <a:xfrm>
            <a:off x="3285708" y="2868509"/>
            <a:ext cx="2451600" cy="405189"/>
          </a:xfrm>
          <a:prstGeom prst="roundRect">
            <a:avLst>
              <a:gd name="adj" fmla="val 50000"/>
            </a:avLst>
          </a:prstGeom>
          <a:noFill/>
          <a:ln w="19050" cap="rnd">
            <a:gradFill flip="none" rotWithShape="1">
              <a:gsLst>
                <a:gs pos="0">
                  <a:srgbClr val="8DC8E8"/>
                </a:gs>
                <a:gs pos="7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Vector search</a:t>
            </a:r>
          </a:p>
        </p:txBody>
      </p:sp>
      <p:sp>
        <p:nvSpPr>
          <p:cNvPr id="70" name="Rectangle 12">
            <a:extLst>
              <a:ext uri="{FF2B5EF4-FFF2-40B4-BE49-F238E27FC236}">
                <a16:creationId xmlns:a16="http://schemas.microsoft.com/office/drawing/2014/main" id="{083F8C3A-B5F1-2B22-00DD-8A7033B72B78}"/>
              </a:ext>
              <a:ext uri="{C183D7F6-B498-43B3-948B-1728B52AA6E4}">
                <adec:decorative xmlns:adec="http://schemas.microsoft.com/office/drawing/2017/decorative" val="1"/>
              </a:ext>
            </a:extLst>
          </p:cNvPr>
          <p:cNvSpPr/>
          <p:nvPr/>
        </p:nvSpPr>
        <p:spPr bwMode="auto">
          <a:xfrm>
            <a:off x="5943347" y="3286231"/>
            <a:ext cx="2451600" cy="405189"/>
          </a:xfrm>
          <a:prstGeom prst="roundRect">
            <a:avLst>
              <a:gd name="adj" fmla="val 50000"/>
            </a:avLst>
          </a:prstGeom>
          <a:noFill/>
          <a:ln w="19050" cap="rnd">
            <a:gradFill flip="none" rotWithShape="1">
              <a:gsLst>
                <a:gs pos="0">
                  <a:srgbClr val="8DC8E8"/>
                </a:gs>
                <a:gs pos="7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Hybrid search</a:t>
            </a:r>
          </a:p>
        </p:txBody>
      </p:sp>
      <p:sp>
        <p:nvSpPr>
          <p:cNvPr id="71" name="Rectangle 12">
            <a:extLst>
              <a:ext uri="{FF2B5EF4-FFF2-40B4-BE49-F238E27FC236}">
                <a16:creationId xmlns:a16="http://schemas.microsoft.com/office/drawing/2014/main" id="{2FDF15D7-EBD1-01B7-6D58-22883C334BB8}"/>
              </a:ext>
              <a:ext uri="{C183D7F6-B498-43B3-948B-1728B52AA6E4}">
                <adec:decorative xmlns:adec="http://schemas.microsoft.com/office/drawing/2017/decorative" val="1"/>
              </a:ext>
            </a:extLst>
          </p:cNvPr>
          <p:cNvSpPr/>
          <p:nvPr/>
        </p:nvSpPr>
        <p:spPr bwMode="auto">
          <a:xfrm>
            <a:off x="8583362" y="2868509"/>
            <a:ext cx="2451600" cy="405189"/>
          </a:xfrm>
          <a:prstGeom prst="roundRect">
            <a:avLst>
              <a:gd name="adj" fmla="val 50000"/>
            </a:avLst>
          </a:prstGeom>
          <a:noFill/>
          <a:ln w="19050" cap="rnd">
            <a:gradFill flip="none" rotWithShape="1">
              <a:gsLst>
                <a:gs pos="0">
                  <a:srgbClr val="8DC8E8"/>
                </a:gs>
                <a:gs pos="7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Keyword search</a:t>
            </a:r>
          </a:p>
        </p:txBody>
      </p:sp>
      <p:sp>
        <p:nvSpPr>
          <p:cNvPr id="72" name="Rectangle 12">
            <a:extLst>
              <a:ext uri="{FF2B5EF4-FFF2-40B4-BE49-F238E27FC236}">
                <a16:creationId xmlns:a16="http://schemas.microsoft.com/office/drawing/2014/main" id="{05235604-B000-5844-9A2C-AF80813C7E7C}"/>
              </a:ext>
              <a:ext uri="{C183D7F6-B498-43B3-948B-1728B52AA6E4}">
                <adec:decorative xmlns:adec="http://schemas.microsoft.com/office/drawing/2017/decorative" val="1"/>
              </a:ext>
            </a:extLst>
          </p:cNvPr>
          <p:cNvSpPr/>
          <p:nvPr/>
        </p:nvSpPr>
        <p:spPr bwMode="auto">
          <a:xfrm>
            <a:off x="5943347" y="4316583"/>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Semantic ranker</a:t>
            </a:r>
          </a:p>
        </p:txBody>
      </p:sp>
      <p:sp>
        <p:nvSpPr>
          <p:cNvPr id="73" name="Rectangle 12">
            <a:extLst>
              <a:ext uri="{FF2B5EF4-FFF2-40B4-BE49-F238E27FC236}">
                <a16:creationId xmlns:a16="http://schemas.microsoft.com/office/drawing/2014/main" id="{BC8F5F56-BD3F-D830-259C-8F961336FAE9}"/>
              </a:ext>
              <a:ext uri="{C183D7F6-B498-43B3-948B-1728B52AA6E4}">
                <adec:decorative xmlns:adec="http://schemas.microsoft.com/office/drawing/2017/decorative" val="1"/>
              </a:ext>
            </a:extLst>
          </p:cNvPr>
          <p:cNvSpPr/>
          <p:nvPr/>
        </p:nvSpPr>
        <p:spPr bwMode="auto">
          <a:xfrm>
            <a:off x="5943347" y="5552129"/>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Extractive answers</a:t>
            </a:r>
          </a:p>
        </p:txBody>
      </p:sp>
      <p:sp>
        <p:nvSpPr>
          <p:cNvPr id="74" name="Rectangle 12">
            <a:extLst>
              <a:ext uri="{FF2B5EF4-FFF2-40B4-BE49-F238E27FC236}">
                <a16:creationId xmlns:a16="http://schemas.microsoft.com/office/drawing/2014/main" id="{BB407CE8-51C3-6F8A-2063-619EEF51C32E}"/>
              </a:ext>
              <a:ext uri="{C183D7F6-B498-43B3-948B-1728B52AA6E4}">
                <adec:decorative xmlns:adec="http://schemas.microsoft.com/office/drawing/2017/decorative" val="1"/>
              </a:ext>
            </a:extLst>
          </p:cNvPr>
          <p:cNvSpPr/>
          <p:nvPr/>
        </p:nvSpPr>
        <p:spPr bwMode="auto">
          <a:xfrm>
            <a:off x="8600987" y="5552129"/>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Contextualized captions</a:t>
            </a:r>
          </a:p>
        </p:txBody>
      </p:sp>
      <p:sp>
        <p:nvSpPr>
          <p:cNvPr id="75" name="Rectangle 12">
            <a:extLst>
              <a:ext uri="{FF2B5EF4-FFF2-40B4-BE49-F238E27FC236}">
                <a16:creationId xmlns:a16="http://schemas.microsoft.com/office/drawing/2014/main" id="{3969B7BD-D367-DB1C-D2ED-45202B6BCD61}"/>
              </a:ext>
              <a:ext uri="{C183D7F6-B498-43B3-948B-1728B52AA6E4}">
                <adec:decorative xmlns:adec="http://schemas.microsoft.com/office/drawing/2017/decorative" val="1"/>
              </a:ext>
            </a:extLst>
          </p:cNvPr>
          <p:cNvSpPr/>
          <p:nvPr/>
        </p:nvSpPr>
        <p:spPr bwMode="auto">
          <a:xfrm>
            <a:off x="3285708" y="5552129"/>
            <a:ext cx="2451600" cy="405189"/>
          </a:xfrm>
          <a:prstGeom prst="roundRect">
            <a:avLst>
              <a:gd name="adj" fmla="val 50000"/>
            </a:avLst>
          </a:prstGeom>
          <a:noFill/>
          <a:ln w="1905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Results for LLM</a:t>
            </a:r>
          </a:p>
        </p:txBody>
      </p:sp>
      <p:sp useBgFill="1">
        <p:nvSpPr>
          <p:cNvPr id="3" name="Rectangle 2">
            <a:extLst>
              <a:ext uri="{FF2B5EF4-FFF2-40B4-BE49-F238E27FC236}">
                <a16:creationId xmlns:a16="http://schemas.microsoft.com/office/drawing/2014/main" id="{C1151F35-E7A6-9660-BF19-E68015B9DD22}"/>
              </a:ext>
            </a:extLst>
          </p:cNvPr>
          <p:cNvSpPr/>
          <p:nvPr/>
        </p:nvSpPr>
        <p:spPr bwMode="auto">
          <a:xfrm>
            <a:off x="11605256" y="-1"/>
            <a:ext cx="586744" cy="685800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58" name="Round Same Side Corner Rectangle 57">
            <a:extLst>
              <a:ext uri="{FF2B5EF4-FFF2-40B4-BE49-F238E27FC236}">
                <a16:creationId xmlns:a16="http://schemas.microsoft.com/office/drawing/2014/main" id="{65A9817E-3A27-12A0-BD66-A3F52E25570B}"/>
              </a:ext>
            </a:extLst>
          </p:cNvPr>
          <p:cNvSpPr/>
          <p:nvPr/>
        </p:nvSpPr>
        <p:spPr bwMode="auto">
          <a:xfrm rot="10800000">
            <a:off x="775660" y="1496560"/>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59" name="TextBox 58">
            <a:extLst>
              <a:ext uri="{FF2B5EF4-FFF2-40B4-BE49-F238E27FC236}">
                <a16:creationId xmlns:a16="http://schemas.microsoft.com/office/drawing/2014/main" id="{8DC72F00-243D-FF96-44BB-C60646A48782}"/>
              </a:ext>
            </a:extLst>
          </p:cNvPr>
          <p:cNvSpPr txBox="1"/>
          <p:nvPr/>
        </p:nvSpPr>
        <p:spPr>
          <a:xfrm>
            <a:off x="976669" y="1561677"/>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L0</a:t>
            </a:r>
          </a:p>
        </p:txBody>
      </p:sp>
      <p:sp>
        <p:nvSpPr>
          <p:cNvPr id="60" name="Round Same Side Corner Rectangle 59">
            <a:extLst>
              <a:ext uri="{FF2B5EF4-FFF2-40B4-BE49-F238E27FC236}">
                <a16:creationId xmlns:a16="http://schemas.microsoft.com/office/drawing/2014/main" id="{0C5AADC5-2491-8011-C0B2-33D2A4752C25}"/>
              </a:ext>
            </a:extLst>
          </p:cNvPr>
          <p:cNvSpPr/>
          <p:nvPr/>
        </p:nvSpPr>
        <p:spPr bwMode="auto">
          <a:xfrm rot="10800000">
            <a:off x="775660" y="2743609"/>
            <a:ext cx="506214" cy="271513"/>
          </a:xfrm>
          <a:prstGeom prst="round2SameRect">
            <a:avLst>
              <a:gd name="adj1" fmla="val 35634"/>
              <a:gd name="adj2" fmla="val 0"/>
            </a:avLst>
          </a:prstGeom>
          <a:gradFill flip="none" rotWithShape="0">
            <a:gsLst>
              <a:gs pos="0">
                <a:srgbClr val="8DC8E8"/>
              </a:gs>
              <a:gs pos="70000">
                <a:srgbClr val="0A7EC9"/>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400" b="0"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pitchFamily="2" charset="0"/>
              <a:ea typeface="+mn-ea"/>
              <a:cs typeface="+mn-cs"/>
            </a:endParaRPr>
          </a:p>
        </p:txBody>
      </p:sp>
      <p:sp>
        <p:nvSpPr>
          <p:cNvPr id="61" name="TextBox 60">
            <a:extLst>
              <a:ext uri="{FF2B5EF4-FFF2-40B4-BE49-F238E27FC236}">
                <a16:creationId xmlns:a16="http://schemas.microsoft.com/office/drawing/2014/main" id="{16EFBAD5-B922-1E80-C204-FA7E6A3731F0}"/>
              </a:ext>
            </a:extLst>
          </p:cNvPr>
          <p:cNvSpPr txBox="1"/>
          <p:nvPr/>
        </p:nvSpPr>
        <p:spPr>
          <a:xfrm>
            <a:off x="985486" y="2808726"/>
            <a:ext cx="86562"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L1</a:t>
            </a:r>
          </a:p>
        </p:txBody>
      </p:sp>
      <p:sp>
        <p:nvSpPr>
          <p:cNvPr id="62" name="Round Same Side Corner Rectangle 61">
            <a:extLst>
              <a:ext uri="{FF2B5EF4-FFF2-40B4-BE49-F238E27FC236}">
                <a16:creationId xmlns:a16="http://schemas.microsoft.com/office/drawing/2014/main" id="{A41EB53A-A523-DAD6-FAB9-EB98504ADF3A}"/>
              </a:ext>
            </a:extLst>
          </p:cNvPr>
          <p:cNvSpPr/>
          <p:nvPr/>
        </p:nvSpPr>
        <p:spPr bwMode="auto">
          <a:xfrm rot="10800000">
            <a:off x="775660" y="3990658"/>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3" name="TextBox 62">
            <a:extLst>
              <a:ext uri="{FF2B5EF4-FFF2-40B4-BE49-F238E27FC236}">
                <a16:creationId xmlns:a16="http://schemas.microsoft.com/office/drawing/2014/main" id="{87CD89B1-E8D4-E633-AD8B-6FBD3E7DD6FA}"/>
              </a:ext>
            </a:extLst>
          </p:cNvPr>
          <p:cNvSpPr txBox="1"/>
          <p:nvPr/>
        </p:nvSpPr>
        <p:spPr>
          <a:xfrm>
            <a:off x="976669" y="4055775"/>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L2</a:t>
            </a:r>
          </a:p>
        </p:txBody>
      </p:sp>
      <p:sp>
        <p:nvSpPr>
          <p:cNvPr id="64" name="Round Same Side Corner Rectangle 63">
            <a:extLst>
              <a:ext uri="{FF2B5EF4-FFF2-40B4-BE49-F238E27FC236}">
                <a16:creationId xmlns:a16="http://schemas.microsoft.com/office/drawing/2014/main" id="{4AD83B92-78EE-75B8-6B06-E48770FDB15D}"/>
              </a:ext>
            </a:extLst>
          </p:cNvPr>
          <p:cNvSpPr/>
          <p:nvPr/>
        </p:nvSpPr>
        <p:spPr bwMode="auto">
          <a:xfrm rot="10800000">
            <a:off x="775660" y="5237707"/>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C7F620F8-E1CA-BB40-2504-A6A5553373D9}"/>
              </a:ext>
            </a:extLst>
          </p:cNvPr>
          <p:cNvSpPr txBox="1"/>
          <p:nvPr/>
        </p:nvSpPr>
        <p:spPr>
          <a:xfrm>
            <a:off x="976669" y="5302824"/>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L3</a:t>
            </a:r>
          </a:p>
        </p:txBody>
      </p:sp>
      <p:sp>
        <p:nvSpPr>
          <p:cNvPr id="8" name="Rectangle 3" descr="L0. Query Preprocessing. Vectorization, speller, synomyms.&#10;&#10;L1. Candidate retrieval. Vector search, fusion, keyword search.&#10;&#10;L2. Ranking. Semantic ranking.&#10;&#10;L3. Synthesis. Results for LLM (highlighted), extractive answers, contextualized captions.">
            <a:extLst>
              <a:ext uri="{FF2B5EF4-FFF2-40B4-BE49-F238E27FC236}">
                <a16:creationId xmlns:a16="http://schemas.microsoft.com/office/drawing/2014/main" id="{44D53E1C-4795-AC6B-6044-E6455D6B5714}"/>
              </a:ext>
              <a:ext uri="{C183D7F6-B498-43B3-948B-1728B52AA6E4}">
                <adec:decorative xmlns:adec="http://schemas.microsoft.com/office/drawing/2017/decorative" val="0"/>
              </a:ext>
            </a:extLst>
          </p:cNvPr>
          <p:cNvSpPr/>
          <p:nvPr/>
        </p:nvSpPr>
        <p:spPr bwMode="auto">
          <a:xfrm>
            <a:off x="586741" y="1503336"/>
            <a:ext cx="11018516" cy="1070579"/>
          </a:xfrm>
          <a:prstGeom prst="roundRect">
            <a:avLst>
              <a:gd name="adj" fmla="val 1349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anose="020B0502040204020203" pitchFamily="34" charset="0"/>
              </a:rPr>
              <a:t>Query Preprocessing</a:t>
            </a:r>
          </a:p>
        </p:txBody>
      </p:sp>
      <p:sp>
        <p:nvSpPr>
          <p:cNvPr id="18" name="Rectangle 4">
            <a:extLst>
              <a:ext uri="{FF2B5EF4-FFF2-40B4-BE49-F238E27FC236}">
                <a16:creationId xmlns:a16="http://schemas.microsoft.com/office/drawing/2014/main" id="{5ECE272A-2C0C-DC53-EF95-2E47B9BD7215}"/>
              </a:ext>
              <a:ext uri="{C183D7F6-B498-43B3-948B-1728B52AA6E4}">
                <adec:decorative xmlns:adec="http://schemas.microsoft.com/office/drawing/2017/decorative" val="1"/>
              </a:ext>
            </a:extLst>
          </p:cNvPr>
          <p:cNvSpPr/>
          <p:nvPr/>
        </p:nvSpPr>
        <p:spPr bwMode="auto">
          <a:xfrm>
            <a:off x="586744" y="2743612"/>
            <a:ext cx="11018516" cy="1070579"/>
          </a:xfrm>
          <a:prstGeom prst="roundRect">
            <a:avLst>
              <a:gd name="adj" fmla="val 1349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Variable Text Semibold" pitchFamily="2" charset="0"/>
                <a:ea typeface="+mn-ea"/>
                <a:cs typeface="Segoe UI" panose="020B0502040204020203" pitchFamily="34" charset="0"/>
              </a:rPr>
              <a:t>Retrieval</a:t>
            </a:r>
          </a:p>
        </p:txBody>
      </p:sp>
      <p:sp>
        <p:nvSpPr>
          <p:cNvPr id="21" name="Rectangle 5">
            <a:extLst>
              <a:ext uri="{FF2B5EF4-FFF2-40B4-BE49-F238E27FC236}">
                <a16:creationId xmlns:a16="http://schemas.microsoft.com/office/drawing/2014/main" id="{041E832B-7D4E-E072-3D28-6A2514678630}"/>
              </a:ext>
              <a:ext uri="{C183D7F6-B498-43B3-948B-1728B52AA6E4}">
                <adec:decorative xmlns:adec="http://schemas.microsoft.com/office/drawing/2017/decorative" val="1"/>
              </a:ext>
            </a:extLst>
          </p:cNvPr>
          <p:cNvSpPr/>
          <p:nvPr/>
        </p:nvSpPr>
        <p:spPr bwMode="auto">
          <a:xfrm>
            <a:off x="586742" y="3983888"/>
            <a:ext cx="11018516" cy="1070579"/>
          </a:xfrm>
          <a:prstGeom prst="roundRect">
            <a:avLst>
              <a:gd name="adj" fmla="val 1349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anose="020B0502040204020203" pitchFamily="34" charset="0"/>
              </a:rPr>
              <a:t>Reranking</a:t>
            </a:r>
          </a:p>
        </p:txBody>
      </p:sp>
      <p:sp>
        <p:nvSpPr>
          <p:cNvPr id="22" name="Rectangle 6">
            <a:extLst>
              <a:ext uri="{FF2B5EF4-FFF2-40B4-BE49-F238E27FC236}">
                <a16:creationId xmlns:a16="http://schemas.microsoft.com/office/drawing/2014/main" id="{85004DB0-A11E-7ADE-AC3A-D56734701A61}"/>
              </a:ext>
              <a:ext uri="{C183D7F6-B498-43B3-948B-1728B52AA6E4}">
                <adec:decorative xmlns:adec="http://schemas.microsoft.com/office/drawing/2017/decorative" val="1"/>
              </a:ext>
            </a:extLst>
          </p:cNvPr>
          <p:cNvSpPr/>
          <p:nvPr/>
        </p:nvSpPr>
        <p:spPr bwMode="auto">
          <a:xfrm>
            <a:off x="586741" y="5224164"/>
            <a:ext cx="11018516" cy="1070579"/>
          </a:xfrm>
          <a:prstGeom prst="roundRect">
            <a:avLst>
              <a:gd name="adj" fmla="val 1349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anose="020B0502040204020203" pitchFamily="34" charset="0"/>
              </a:rPr>
              <a:t>Synthesis</a:t>
            </a:r>
          </a:p>
        </p:txBody>
      </p:sp>
      <p:sp>
        <p:nvSpPr>
          <p:cNvPr id="4" name="Rectangle 12">
            <a:extLst>
              <a:ext uri="{FF2B5EF4-FFF2-40B4-BE49-F238E27FC236}">
                <a16:creationId xmlns:a16="http://schemas.microsoft.com/office/drawing/2014/main" id="{6D1FE8FB-B591-98A2-EA88-EDC45109FAB7}"/>
              </a:ext>
              <a:ext uri="{C183D7F6-B498-43B3-948B-1728B52AA6E4}">
                <adec:decorative xmlns:adec="http://schemas.microsoft.com/office/drawing/2017/decorative" val="1"/>
              </a:ext>
            </a:extLst>
          </p:cNvPr>
          <p:cNvSpPr/>
          <p:nvPr/>
        </p:nvSpPr>
        <p:spPr bwMode="auto">
          <a:xfrm>
            <a:off x="5943347" y="632468"/>
            <a:ext cx="2451600" cy="405189"/>
          </a:xfrm>
          <a:prstGeom prst="roundRect">
            <a:avLst>
              <a:gd name="adj" fmla="val 50000"/>
            </a:avLst>
          </a:prstGeom>
          <a:noFill/>
          <a:ln w="9525" cap="rnd">
            <a:solidFill>
              <a:srgbClr val="657076">
                <a:alpha val="50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Query</a:t>
            </a:r>
          </a:p>
        </p:txBody>
      </p:sp>
      <p:cxnSp>
        <p:nvCxnSpPr>
          <p:cNvPr id="6" name="Straight Arrow Connector 5">
            <a:extLst>
              <a:ext uri="{FF2B5EF4-FFF2-40B4-BE49-F238E27FC236}">
                <a16:creationId xmlns:a16="http://schemas.microsoft.com/office/drawing/2014/main" id="{356779E4-F761-C550-BA84-C26D32460A10}"/>
              </a:ext>
            </a:extLst>
          </p:cNvPr>
          <p:cNvCxnSpPr>
            <a:stCxn id="4" idx="2"/>
            <a:endCxn id="15" idx="0"/>
          </p:cNvCxnSpPr>
          <p:nvPr/>
        </p:nvCxnSpPr>
        <p:spPr>
          <a:xfrm>
            <a:off x="7169147" y="1037657"/>
            <a:ext cx="0" cy="798374"/>
          </a:xfrm>
          <a:prstGeom prst="straightConnector1">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BA071B7-4B1D-2B63-58C6-D352FC1464AD}"/>
              </a:ext>
            </a:extLst>
          </p:cNvPr>
          <p:cNvCxnSpPr>
            <a:stCxn id="15" idx="1"/>
            <a:endCxn id="69" idx="0"/>
          </p:cNvCxnSpPr>
          <p:nvPr/>
        </p:nvCxnSpPr>
        <p:spPr>
          <a:xfrm rot="10800000" flipV="1">
            <a:off x="4511509" y="2038625"/>
            <a:ext cx="1431839" cy="829883"/>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A7F72C52-01CB-DB6C-A887-5539A6057213}"/>
              </a:ext>
            </a:extLst>
          </p:cNvPr>
          <p:cNvCxnSpPr>
            <a:cxnSpLocks/>
            <a:stCxn id="15" idx="3"/>
            <a:endCxn id="71" idx="0"/>
          </p:cNvCxnSpPr>
          <p:nvPr/>
        </p:nvCxnSpPr>
        <p:spPr>
          <a:xfrm>
            <a:off x="8394947" y="2038626"/>
            <a:ext cx="1414215" cy="829883"/>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3EB3390D-DFBA-FD0B-7E34-F5944061001C}"/>
              </a:ext>
            </a:extLst>
          </p:cNvPr>
          <p:cNvCxnSpPr>
            <a:cxnSpLocks/>
            <a:stCxn id="69" idx="2"/>
            <a:endCxn id="70" idx="1"/>
          </p:cNvCxnSpPr>
          <p:nvPr/>
        </p:nvCxnSpPr>
        <p:spPr>
          <a:xfrm rot="16200000" flipH="1">
            <a:off x="5119863" y="2665342"/>
            <a:ext cx="215128" cy="1431839"/>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27358D37-2E7E-2747-3294-16680088FC7F}"/>
              </a:ext>
            </a:extLst>
          </p:cNvPr>
          <p:cNvCxnSpPr>
            <a:cxnSpLocks/>
            <a:stCxn id="71" idx="2"/>
            <a:endCxn id="70" idx="3"/>
          </p:cNvCxnSpPr>
          <p:nvPr/>
        </p:nvCxnSpPr>
        <p:spPr>
          <a:xfrm rot="5400000">
            <a:off x="8994491" y="2674155"/>
            <a:ext cx="215128" cy="1414215"/>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0EF652C-85B6-3E09-ECF3-A869D827056D}"/>
              </a:ext>
            </a:extLst>
          </p:cNvPr>
          <p:cNvCxnSpPr>
            <a:cxnSpLocks/>
            <a:stCxn id="70" idx="2"/>
            <a:endCxn id="72" idx="0"/>
          </p:cNvCxnSpPr>
          <p:nvPr/>
        </p:nvCxnSpPr>
        <p:spPr>
          <a:xfrm>
            <a:off x="7169147" y="3691420"/>
            <a:ext cx="0" cy="625163"/>
          </a:xfrm>
          <a:prstGeom prst="straightConnector1">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31AFDF1B-5D2E-2C95-4E43-28E642E65759}"/>
              </a:ext>
            </a:extLst>
          </p:cNvPr>
          <p:cNvCxnSpPr>
            <a:cxnSpLocks/>
            <a:stCxn id="72" idx="2"/>
            <a:endCxn id="75" idx="0"/>
          </p:cNvCxnSpPr>
          <p:nvPr/>
        </p:nvCxnSpPr>
        <p:spPr>
          <a:xfrm rot="5400000">
            <a:off x="5425150" y="3808131"/>
            <a:ext cx="830357" cy="2657639"/>
          </a:xfrm>
          <a:prstGeom prst="bentConnector3">
            <a:avLst>
              <a:gd name="adj1" fmla="val 50000"/>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221DFA91-C05F-5D76-DEAF-FA8DA60129C5}"/>
              </a:ext>
            </a:extLst>
          </p:cNvPr>
          <p:cNvCxnSpPr>
            <a:cxnSpLocks/>
            <a:stCxn id="72" idx="2"/>
            <a:endCxn id="74" idx="0"/>
          </p:cNvCxnSpPr>
          <p:nvPr/>
        </p:nvCxnSpPr>
        <p:spPr>
          <a:xfrm rot="16200000" flipH="1">
            <a:off x="8082789" y="3808130"/>
            <a:ext cx="830357" cy="2657640"/>
          </a:xfrm>
          <a:prstGeom prst="bentConnector3">
            <a:avLst>
              <a:gd name="adj1" fmla="val 50000"/>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8C61F72-AEB3-A8B9-CB15-82C7B2E2D1D4}"/>
              </a:ext>
            </a:extLst>
          </p:cNvPr>
          <p:cNvCxnSpPr>
            <a:cxnSpLocks/>
            <a:stCxn id="72" idx="2"/>
            <a:endCxn id="73" idx="0"/>
          </p:cNvCxnSpPr>
          <p:nvPr/>
        </p:nvCxnSpPr>
        <p:spPr>
          <a:xfrm>
            <a:off x="7169147" y="4721772"/>
            <a:ext cx="0" cy="830357"/>
          </a:xfrm>
          <a:prstGeom prst="straightConnector1">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3DC7AD76-BE20-E228-CAA5-094AC37387AE}"/>
              </a:ext>
            </a:extLst>
          </p:cNvPr>
          <p:cNvGrpSpPr/>
          <p:nvPr/>
        </p:nvGrpSpPr>
        <p:grpSpPr>
          <a:xfrm>
            <a:off x="7908408" y="292100"/>
            <a:ext cx="3719216" cy="216000"/>
            <a:chOff x="7908408" y="292100"/>
            <a:chExt cx="3719216" cy="216000"/>
          </a:xfrm>
        </p:grpSpPr>
        <p:sp>
          <p:nvSpPr>
            <p:cNvPr id="33" name="Text Placeholder 2">
              <a:extLst>
                <a:ext uri="{FF2B5EF4-FFF2-40B4-BE49-F238E27FC236}">
                  <a16:creationId xmlns:a16="http://schemas.microsoft.com/office/drawing/2014/main" id="{CF458807-007A-D5E6-FF89-6626505C92FC}"/>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34" name="Text Placeholder 2">
              <a:extLst>
                <a:ext uri="{FF2B5EF4-FFF2-40B4-BE49-F238E27FC236}">
                  <a16:creationId xmlns:a16="http://schemas.microsoft.com/office/drawing/2014/main" id="{5E4FBDAF-DD0B-26CF-B794-92F6D665B774}"/>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35" name="Text Placeholder 2">
              <a:extLst>
                <a:ext uri="{FF2B5EF4-FFF2-40B4-BE49-F238E27FC236}">
                  <a16:creationId xmlns:a16="http://schemas.microsoft.com/office/drawing/2014/main" id="{D76C5673-754A-F27F-6B7F-5D4142492F3E}"/>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36" name="Text Placeholder 2">
              <a:extLst>
                <a:ext uri="{FF2B5EF4-FFF2-40B4-BE49-F238E27FC236}">
                  <a16:creationId xmlns:a16="http://schemas.microsoft.com/office/drawing/2014/main" id="{C973D030-0EB5-126F-E272-2F63850B23E8}"/>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37" name="Text Placeholder 2">
              <a:extLst>
                <a:ext uri="{FF2B5EF4-FFF2-40B4-BE49-F238E27FC236}">
                  <a16:creationId xmlns:a16="http://schemas.microsoft.com/office/drawing/2014/main" id="{CBBFB778-DC4D-26CA-76BB-8869843D9DBC}"/>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38" name="Text Placeholder 2">
              <a:extLst>
                <a:ext uri="{FF2B5EF4-FFF2-40B4-BE49-F238E27FC236}">
                  <a16:creationId xmlns:a16="http://schemas.microsoft.com/office/drawing/2014/main" id="{7C30AEEC-F18F-61E6-9D3B-783FAFDED9DB}"/>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39" name="Text Placeholder 2">
              <a:extLst>
                <a:ext uri="{FF2B5EF4-FFF2-40B4-BE49-F238E27FC236}">
                  <a16:creationId xmlns:a16="http://schemas.microsoft.com/office/drawing/2014/main" id="{3EF10148-76A8-7546-28F9-DF3DE881249D}"/>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40" name="TextBox 39">
              <a:extLst>
                <a:ext uri="{FF2B5EF4-FFF2-40B4-BE49-F238E27FC236}">
                  <a16:creationId xmlns:a16="http://schemas.microsoft.com/office/drawing/2014/main" id="{08395DB8-EFC1-5558-724F-074C0E1AD96F}"/>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39206477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E831D-6000-9604-74F7-083211942969}"/>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9A9AB30A-895E-71FD-B791-6A8E7046AF55}"/>
              </a:ext>
            </a:extLst>
          </p:cNvPr>
          <p:cNvSpPr>
            <a:spLocks noGrp="1"/>
          </p:cNvSpPr>
          <p:nvPr>
            <p:ph type="title"/>
          </p:nvPr>
        </p:nvSpPr>
        <p:spPr>
          <a:xfrm>
            <a:off x="588262" y="844118"/>
            <a:ext cx="5363275" cy="553998"/>
          </a:xfrm>
        </p:spPr>
        <p:txBody>
          <a:bodyPr/>
          <a:lstStyle/>
          <a:p>
            <a:r>
              <a:rPr lang="en-US"/>
              <a:t>Vector search</a:t>
            </a:r>
          </a:p>
        </p:txBody>
      </p:sp>
      <p:sp>
        <p:nvSpPr>
          <p:cNvPr id="91" name="Text Placeholder 90">
            <a:extLst>
              <a:ext uri="{FF2B5EF4-FFF2-40B4-BE49-F238E27FC236}">
                <a16:creationId xmlns:a16="http://schemas.microsoft.com/office/drawing/2014/main" id="{898369D3-2F6F-9387-EF55-3C2740814777}"/>
              </a:ext>
            </a:extLst>
          </p:cNvPr>
          <p:cNvSpPr>
            <a:spLocks noGrp="1"/>
          </p:cNvSpPr>
          <p:nvPr>
            <p:ph type="body" sz="quarter" idx="14"/>
          </p:nvPr>
        </p:nvSpPr>
        <p:spPr>
          <a:xfrm>
            <a:off x="582610" y="1631278"/>
            <a:ext cx="5368927" cy="3839009"/>
          </a:xfrm>
        </p:spPr>
        <p:txBody>
          <a:bodyPr/>
          <a:lstStyle/>
          <a:p>
            <a:r>
              <a:rPr lang="en-US" noProof="0"/>
              <a:t>Generate embeddings with any model</a:t>
            </a:r>
          </a:p>
          <a:p>
            <a:r>
              <a:rPr lang="en-US" noProof="0"/>
              <a:t>Explicit and transparent vector data processing</a:t>
            </a:r>
          </a:p>
          <a:p>
            <a:r>
              <a:rPr lang="en-US" noProof="0"/>
              <a:t>Fast Exhaustive KNN search​ &amp; ANN search </a:t>
            </a:r>
          </a:p>
          <a:p>
            <a:r>
              <a:rPr lang="en-US" noProof="0"/>
              <a:t>Multi-vector, multimodal</a:t>
            </a:r>
          </a:p>
          <a:p>
            <a:r>
              <a:rPr lang="en-US" noProof="0"/>
              <a:t>Vector weighting</a:t>
            </a:r>
          </a:p>
          <a:p>
            <a:r>
              <a:rPr lang="en-US" noProof="0"/>
              <a:t>Similarity thresholding</a:t>
            </a:r>
          </a:p>
          <a:p>
            <a:r>
              <a:rPr lang="en-US" noProof="0"/>
              <a:t>Multiple distance metrics</a:t>
            </a:r>
          </a:p>
        </p:txBody>
      </p:sp>
      <p:pic>
        <p:nvPicPr>
          <p:cNvPr id="87" name="Picture Placeholder 86">
            <a:extLst>
              <a:ext uri="{FF2B5EF4-FFF2-40B4-BE49-F238E27FC236}">
                <a16:creationId xmlns:a16="http://schemas.microsoft.com/office/drawing/2014/main" id="{EBCF275A-58E1-8BAB-B813-552FA94EF8B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641" r="20641"/>
          <a:stretch/>
        </p:blipFill>
        <p:spPr>
          <a:xfrm>
            <a:off x="6387774" y="994372"/>
            <a:ext cx="5075890" cy="4866081"/>
          </a:xfrm>
          <a:solidFill>
            <a:srgbClr val="FF0000"/>
          </a:solidFill>
          <a:ln>
            <a:noFill/>
            <a:headEnd type="none" w="med" len="med"/>
            <a:tailEnd type="none" w="med" len="med"/>
          </a:ln>
          <a:effectLst/>
        </p:spPr>
      </p:pic>
      <p:sp>
        <p:nvSpPr>
          <p:cNvPr id="15" name="Text Placeholder 14">
            <a:extLst>
              <a:ext uri="{FF2B5EF4-FFF2-40B4-BE49-F238E27FC236}">
                <a16:creationId xmlns:a16="http://schemas.microsoft.com/office/drawing/2014/main" id="{C35A5748-4939-2C81-D828-1BEDE86E051B}"/>
              </a:ext>
            </a:extLst>
          </p:cNvPr>
          <p:cNvSpPr>
            <a:spLocks noGrp="1"/>
          </p:cNvSpPr>
          <p:nvPr>
            <p:ph type="body" sz="quarter" idx="17"/>
          </p:nvPr>
        </p:nvSpPr>
        <p:spPr/>
        <p:txBody>
          <a:bodyPr/>
          <a:lstStyle/>
          <a:p>
            <a:r>
              <a:rPr lang="en-CA"/>
              <a:t>FEATURE</a:t>
            </a:r>
          </a:p>
        </p:txBody>
      </p:sp>
      <p:grpSp>
        <p:nvGrpSpPr>
          <p:cNvPr id="2" name="Group 1">
            <a:extLst>
              <a:ext uri="{FF2B5EF4-FFF2-40B4-BE49-F238E27FC236}">
                <a16:creationId xmlns:a16="http://schemas.microsoft.com/office/drawing/2014/main" id="{46CB3A27-3D06-6998-F94A-753337F74CA9}"/>
              </a:ext>
            </a:extLst>
          </p:cNvPr>
          <p:cNvGrpSpPr/>
          <p:nvPr/>
        </p:nvGrpSpPr>
        <p:grpSpPr>
          <a:xfrm>
            <a:off x="7908408" y="292100"/>
            <a:ext cx="3719216" cy="216000"/>
            <a:chOff x="7908408" y="292100"/>
            <a:chExt cx="3719216" cy="216000"/>
          </a:xfrm>
        </p:grpSpPr>
        <p:sp>
          <p:nvSpPr>
            <p:cNvPr id="3" name="Text Placeholder 2">
              <a:extLst>
                <a:ext uri="{FF2B5EF4-FFF2-40B4-BE49-F238E27FC236}">
                  <a16:creationId xmlns:a16="http://schemas.microsoft.com/office/drawing/2014/main" id="{58EBAD5C-9F62-84A1-D5D8-F64556358080}"/>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4" name="Text Placeholder 2">
              <a:extLst>
                <a:ext uri="{FF2B5EF4-FFF2-40B4-BE49-F238E27FC236}">
                  <a16:creationId xmlns:a16="http://schemas.microsoft.com/office/drawing/2014/main" id="{A1259522-5556-EAB9-157C-927CCF812D96}"/>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5" name="Text Placeholder 2">
              <a:extLst>
                <a:ext uri="{FF2B5EF4-FFF2-40B4-BE49-F238E27FC236}">
                  <a16:creationId xmlns:a16="http://schemas.microsoft.com/office/drawing/2014/main" id="{9F2BBBCB-D6E5-0588-EE6F-3CA873E009E4}"/>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6" name="Text Placeholder 2">
              <a:extLst>
                <a:ext uri="{FF2B5EF4-FFF2-40B4-BE49-F238E27FC236}">
                  <a16:creationId xmlns:a16="http://schemas.microsoft.com/office/drawing/2014/main" id="{7600A0B4-0CEB-12B2-E36F-5D370BADD5A5}"/>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7" name="Text Placeholder 2">
              <a:extLst>
                <a:ext uri="{FF2B5EF4-FFF2-40B4-BE49-F238E27FC236}">
                  <a16:creationId xmlns:a16="http://schemas.microsoft.com/office/drawing/2014/main" id="{394515F6-D9C3-99FB-87D5-F0F30DCD5511}"/>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8" name="Text Placeholder 2">
              <a:extLst>
                <a:ext uri="{FF2B5EF4-FFF2-40B4-BE49-F238E27FC236}">
                  <a16:creationId xmlns:a16="http://schemas.microsoft.com/office/drawing/2014/main" id="{68B8AFAD-7387-E557-16A0-F0E0AF1D29BA}"/>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9" name="Text Placeholder 2">
              <a:extLst>
                <a:ext uri="{FF2B5EF4-FFF2-40B4-BE49-F238E27FC236}">
                  <a16:creationId xmlns:a16="http://schemas.microsoft.com/office/drawing/2014/main" id="{BDAFC9D6-24C2-382C-6068-80C3F7242A8C}"/>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0" name="TextBox 9">
              <a:extLst>
                <a:ext uri="{FF2B5EF4-FFF2-40B4-BE49-F238E27FC236}">
                  <a16:creationId xmlns:a16="http://schemas.microsoft.com/office/drawing/2014/main" id="{03C1F2DF-C2AA-0567-75B8-3CDE515BF26D}"/>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20980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50000" fill="hold" grpId="1" nodeType="withEffect">
                                  <p:stCondLst>
                                    <p:cond delay="0"/>
                                  </p:stCondLst>
                                  <p:childTnLst>
                                    <p:animMotion origin="layout" path="M -0.01836 2.59259E-6 L 4.16667E-7 2.59259E-6 " pathEditMode="relative" rAng="0" ptsTypes="AA">
                                      <p:cBhvr>
                                        <p:cTn id="9" dur="500" fill="hold"/>
                                        <p:tgtEl>
                                          <p:spTgt spid="21"/>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42" presetClass="path" presetSubtype="0" decel="50000" fill="hold" grpId="1" nodeType="withEffect">
                                  <p:stCondLst>
                                    <p:cond delay="0"/>
                                  </p:stCondLst>
                                  <p:childTnLst>
                                    <p:animMotion origin="layout" path="M -0.01836 2.59259E-6 L 4.16667E-7 2.59259E-6 " pathEditMode="relative" rAng="0" ptsTypes="AA">
                                      <p:cBhvr>
                                        <p:cTn id="14" dur="500" fill="hold"/>
                                        <p:tgtEl>
                                          <p:spTgt spid="91"/>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50000" fill="hold" grpId="1" nodeType="withEffect">
                                  <p:stCondLst>
                                    <p:cond delay="0"/>
                                  </p:stCondLst>
                                  <p:childTnLst>
                                    <p:animMotion origin="layout" path="M -0.01836 2.59259E-6 L 4.16667E-7 2.59259E-6 " pathEditMode="relative" rAng="0" ptsTypes="AA">
                                      <p:cBhvr>
                                        <p:cTn id="19" dur="500" fill="hold"/>
                                        <p:tgtEl>
                                          <p:spTgt spid="15"/>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91" grpId="0"/>
      <p:bldP spid="91" grpId="1"/>
      <p:bldP spid="15" grpId="0"/>
      <p:bldP spid="1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E65E-6ABE-ECAE-1996-319F24FDB0B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E9F2F13-8FF1-7EE7-B456-45769FA6134D}"/>
              </a:ext>
            </a:extLst>
          </p:cNvPr>
          <p:cNvSpPr>
            <a:spLocks noGrp="1"/>
          </p:cNvSpPr>
          <p:nvPr>
            <p:ph type="title"/>
          </p:nvPr>
        </p:nvSpPr>
        <p:spPr>
          <a:xfrm>
            <a:off x="588262" y="844118"/>
            <a:ext cx="5363275" cy="553998"/>
          </a:xfrm>
        </p:spPr>
        <p:txBody>
          <a:bodyPr/>
          <a:lstStyle/>
          <a:p>
            <a:r>
              <a:rPr lang="en-US"/>
              <a:t>Hybrid search</a:t>
            </a:r>
          </a:p>
        </p:txBody>
      </p:sp>
      <p:sp>
        <p:nvSpPr>
          <p:cNvPr id="101" name="Text Placeholder 100">
            <a:extLst>
              <a:ext uri="{FF2B5EF4-FFF2-40B4-BE49-F238E27FC236}">
                <a16:creationId xmlns:a16="http://schemas.microsoft.com/office/drawing/2014/main" id="{DBF9BE2D-B1F2-96F5-0F0B-994D6BABAF1F}"/>
              </a:ext>
            </a:extLst>
          </p:cNvPr>
          <p:cNvSpPr>
            <a:spLocks noGrp="1"/>
          </p:cNvSpPr>
          <p:nvPr>
            <p:ph type="body" sz="quarter" idx="14"/>
          </p:nvPr>
        </p:nvSpPr>
        <p:spPr>
          <a:xfrm>
            <a:off x="582610" y="1631278"/>
            <a:ext cx="5368927" cy="3839009"/>
          </a:xfrm>
        </p:spPr>
        <p:txBody>
          <a:bodyPr/>
          <a:lstStyle/>
          <a:p>
            <a:r>
              <a:rPr lang="en-US"/>
              <a:t>Run keyword and vector searches simultaneously </a:t>
            </a:r>
          </a:p>
          <a:p>
            <a:r>
              <a:rPr lang="en-US"/>
              <a:t>Merge the results using Reciprocal Rank </a:t>
            </a:r>
            <a:br>
              <a:rPr lang="en-US"/>
            </a:br>
            <a:r>
              <a:rPr lang="en-US"/>
              <a:t>Fusion (RRF)</a:t>
            </a:r>
          </a:p>
          <a:p>
            <a:r>
              <a:rPr lang="en-US" noProof="0"/>
              <a:t>Brings more accurate responses across </a:t>
            </a:r>
            <a:br>
              <a:rPr lang="en-US" noProof="0"/>
            </a:br>
            <a:r>
              <a:rPr lang="en-US" noProof="0"/>
              <a:t>more scenarios</a:t>
            </a:r>
          </a:p>
          <a:p>
            <a:r>
              <a:rPr lang="en-US" noProof="0"/>
              <a:t>Works with vectors, geospatial, plain text </a:t>
            </a:r>
            <a:br>
              <a:rPr lang="en-US" noProof="0"/>
            </a:br>
            <a:r>
              <a:rPr lang="en-US" noProof="0"/>
              <a:t>and numbers</a:t>
            </a:r>
          </a:p>
          <a:p>
            <a:endParaRPr lang="en-US"/>
          </a:p>
        </p:txBody>
      </p:sp>
      <p:pic>
        <p:nvPicPr>
          <p:cNvPr id="97" name="Picture Placeholder 96">
            <a:extLst>
              <a:ext uri="{FF2B5EF4-FFF2-40B4-BE49-F238E27FC236}">
                <a16:creationId xmlns:a16="http://schemas.microsoft.com/office/drawing/2014/main" id="{47623264-0359-776C-DAB4-54A5CCB2051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665" r="20665"/>
          <a:stretch/>
        </p:blipFill>
        <p:spPr>
          <a:xfrm>
            <a:off x="6387774" y="994372"/>
            <a:ext cx="5075890" cy="4866081"/>
          </a:xfrm>
          <a:solidFill>
            <a:srgbClr val="FF0000"/>
          </a:solidFill>
          <a:ln>
            <a:noFill/>
            <a:headEnd type="none" w="med" len="med"/>
            <a:tailEnd type="none" w="med" len="med"/>
          </a:ln>
          <a:effectLst/>
        </p:spPr>
      </p:pic>
      <p:sp>
        <p:nvSpPr>
          <p:cNvPr id="22" name="Text Placeholder 21">
            <a:extLst>
              <a:ext uri="{FF2B5EF4-FFF2-40B4-BE49-F238E27FC236}">
                <a16:creationId xmlns:a16="http://schemas.microsoft.com/office/drawing/2014/main" id="{781EEFA7-6C88-3C1B-3228-9C3DFD7B944C}"/>
              </a:ext>
            </a:extLst>
          </p:cNvPr>
          <p:cNvSpPr>
            <a:spLocks noGrp="1"/>
          </p:cNvSpPr>
          <p:nvPr>
            <p:ph type="body" sz="quarter" idx="17"/>
          </p:nvPr>
        </p:nvSpPr>
        <p:spPr/>
        <p:txBody>
          <a:bodyPr/>
          <a:lstStyle/>
          <a:p>
            <a:r>
              <a:rPr lang="en-CA"/>
              <a:t>FEATURE</a:t>
            </a:r>
          </a:p>
        </p:txBody>
      </p:sp>
      <p:grpSp>
        <p:nvGrpSpPr>
          <p:cNvPr id="2" name="Group 1">
            <a:extLst>
              <a:ext uri="{FF2B5EF4-FFF2-40B4-BE49-F238E27FC236}">
                <a16:creationId xmlns:a16="http://schemas.microsoft.com/office/drawing/2014/main" id="{56458CA9-B587-910C-3537-156ECC1FE046}"/>
              </a:ext>
            </a:extLst>
          </p:cNvPr>
          <p:cNvGrpSpPr/>
          <p:nvPr/>
        </p:nvGrpSpPr>
        <p:grpSpPr>
          <a:xfrm>
            <a:off x="7908408" y="292100"/>
            <a:ext cx="3719216" cy="216000"/>
            <a:chOff x="7908408" y="292100"/>
            <a:chExt cx="3719216" cy="216000"/>
          </a:xfrm>
        </p:grpSpPr>
        <p:sp>
          <p:nvSpPr>
            <p:cNvPr id="3" name="Text Placeholder 2">
              <a:extLst>
                <a:ext uri="{FF2B5EF4-FFF2-40B4-BE49-F238E27FC236}">
                  <a16:creationId xmlns:a16="http://schemas.microsoft.com/office/drawing/2014/main" id="{8C1BA5A8-FF14-1C4E-2655-534A10FDEB48}"/>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4" name="Text Placeholder 2">
              <a:extLst>
                <a:ext uri="{FF2B5EF4-FFF2-40B4-BE49-F238E27FC236}">
                  <a16:creationId xmlns:a16="http://schemas.microsoft.com/office/drawing/2014/main" id="{0F98B642-7EFD-6EB2-B274-8FCA6D346D32}"/>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5" name="Text Placeholder 2">
              <a:extLst>
                <a:ext uri="{FF2B5EF4-FFF2-40B4-BE49-F238E27FC236}">
                  <a16:creationId xmlns:a16="http://schemas.microsoft.com/office/drawing/2014/main" id="{F6B3A99A-58D7-0F91-C89C-E27B3F788221}"/>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6" name="Text Placeholder 2">
              <a:extLst>
                <a:ext uri="{FF2B5EF4-FFF2-40B4-BE49-F238E27FC236}">
                  <a16:creationId xmlns:a16="http://schemas.microsoft.com/office/drawing/2014/main" id="{89ED2F44-650A-4ACA-0424-F9A3119AABA9}"/>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7" name="Text Placeholder 2">
              <a:extLst>
                <a:ext uri="{FF2B5EF4-FFF2-40B4-BE49-F238E27FC236}">
                  <a16:creationId xmlns:a16="http://schemas.microsoft.com/office/drawing/2014/main" id="{643C6FE2-7789-8FBC-06A2-93ABFE3F2EDB}"/>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9" name="Text Placeholder 2">
              <a:extLst>
                <a:ext uri="{FF2B5EF4-FFF2-40B4-BE49-F238E27FC236}">
                  <a16:creationId xmlns:a16="http://schemas.microsoft.com/office/drawing/2014/main" id="{659298B4-2051-F24D-C15E-B071726F939E}"/>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0" name="Text Placeholder 2">
              <a:extLst>
                <a:ext uri="{FF2B5EF4-FFF2-40B4-BE49-F238E27FC236}">
                  <a16:creationId xmlns:a16="http://schemas.microsoft.com/office/drawing/2014/main" id="{ADADF5F7-6244-A312-021E-1A55D7B4F2E4}"/>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1" name="TextBox 10">
              <a:extLst>
                <a:ext uri="{FF2B5EF4-FFF2-40B4-BE49-F238E27FC236}">
                  <a16:creationId xmlns:a16="http://schemas.microsoft.com/office/drawing/2014/main" id="{B2C3D423-79E8-E86C-37B5-63A799AA3FA5}"/>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3838923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grpId="1" nodeType="withEffect">
                                  <p:stCondLst>
                                    <p:cond delay="0"/>
                                  </p:stCondLst>
                                  <p:childTnLst>
                                    <p:animMotion origin="layout" path="M -0.01836 1.11111E-6 L 4.16667E-7 1.11111E-6 " pathEditMode="relative" rAng="0" ptsTypes="AA">
                                      <p:cBhvr>
                                        <p:cTn id="9" dur="500" fill="hold"/>
                                        <p:tgtEl>
                                          <p:spTgt spid="8"/>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childTnLst>
                                </p:cTn>
                              </p:par>
                              <p:par>
                                <p:cTn id="13" presetID="42" presetClass="path" presetSubtype="0" decel="50000" fill="hold" grpId="1" nodeType="withEffect">
                                  <p:stCondLst>
                                    <p:cond delay="0"/>
                                  </p:stCondLst>
                                  <p:childTnLst>
                                    <p:animMotion origin="layout" path="M -0.01836 2.22222E-6 L 1.25E-6 2.22222E-6 " pathEditMode="relative" rAng="0" ptsTypes="AA">
                                      <p:cBhvr>
                                        <p:cTn id="14" dur="500" fill="hold"/>
                                        <p:tgtEl>
                                          <p:spTgt spid="101"/>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50000" fill="hold" grpId="1" nodeType="withEffect">
                                  <p:stCondLst>
                                    <p:cond delay="0"/>
                                  </p:stCondLst>
                                  <p:childTnLst>
                                    <p:animMotion origin="layout" path="M -0.01836 2.59259E-6 L 4.16667E-7 2.59259E-6 " pathEditMode="relative" rAng="0" ptsTypes="AA">
                                      <p:cBhvr>
                                        <p:cTn id="19" dur="500" fill="hold"/>
                                        <p:tgtEl>
                                          <p:spTgt spid="22"/>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1" grpId="0"/>
      <p:bldP spid="101" grpId="1"/>
      <p:bldP spid="22" grpId="0"/>
      <p:bldP spid="2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C8E79-51F8-6699-507A-9735200AAC8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B0C9719-CEE4-6FDB-78DB-119F78EA7A1C}"/>
              </a:ext>
            </a:extLst>
          </p:cNvPr>
          <p:cNvSpPr>
            <a:spLocks noGrp="1"/>
          </p:cNvSpPr>
          <p:nvPr>
            <p:ph type="title"/>
          </p:nvPr>
        </p:nvSpPr>
        <p:spPr>
          <a:xfrm>
            <a:off x="588262" y="844118"/>
            <a:ext cx="5363275" cy="553998"/>
          </a:xfrm>
        </p:spPr>
        <p:txBody>
          <a:bodyPr/>
          <a:lstStyle/>
          <a:p>
            <a:r>
              <a:rPr lang="en-US"/>
              <a:t>Keyword search</a:t>
            </a:r>
          </a:p>
        </p:txBody>
      </p:sp>
      <p:sp>
        <p:nvSpPr>
          <p:cNvPr id="83" name="Text Placeholder 82">
            <a:extLst>
              <a:ext uri="{FF2B5EF4-FFF2-40B4-BE49-F238E27FC236}">
                <a16:creationId xmlns:a16="http://schemas.microsoft.com/office/drawing/2014/main" id="{5096BD29-C190-B0B8-19F4-0E6E5638C8CC}"/>
              </a:ext>
            </a:extLst>
          </p:cNvPr>
          <p:cNvSpPr>
            <a:spLocks noGrp="1"/>
          </p:cNvSpPr>
          <p:nvPr>
            <p:ph type="body" sz="quarter" idx="14"/>
          </p:nvPr>
        </p:nvSpPr>
        <p:spPr>
          <a:xfrm>
            <a:off x="582613" y="1631278"/>
            <a:ext cx="5368925" cy="3785652"/>
          </a:xfrm>
        </p:spPr>
        <p:txBody>
          <a:bodyPr/>
          <a:lstStyle/>
          <a:p>
            <a:r>
              <a:rPr lang="en-US"/>
              <a:t>For exact, plain text matches</a:t>
            </a:r>
          </a:p>
          <a:p>
            <a:r>
              <a:rPr lang="en-US" noProof="0"/>
              <a:t>Parses, augments and filters queries to enable more comprehensive results</a:t>
            </a:r>
          </a:p>
          <a:p>
            <a:r>
              <a:rPr lang="en-US" noProof="0"/>
              <a:t>Uses BM25 scoring </a:t>
            </a:r>
          </a:p>
          <a:p>
            <a:r>
              <a:rPr lang="en-US" noProof="0"/>
              <a:t>Support for 56 languages, and geospatial search</a:t>
            </a:r>
          </a:p>
          <a:p>
            <a:r>
              <a:rPr lang="en-US" noProof="0"/>
              <a:t>Offers search suggestions, highlighting and </a:t>
            </a:r>
            <a:br>
              <a:rPr lang="en-US" noProof="0"/>
            </a:br>
            <a:r>
              <a:rPr lang="en-US" noProof="0"/>
              <a:t>auto-complete</a:t>
            </a:r>
          </a:p>
          <a:p>
            <a:r>
              <a:rPr lang="en-US" noProof="0"/>
              <a:t>Advanced Text Processing</a:t>
            </a:r>
          </a:p>
          <a:p>
            <a:pPr lvl="1"/>
            <a:r>
              <a:rPr lang="en-US" sz="1400" noProof="0"/>
              <a:t>Stemming and lemmatization </a:t>
            </a:r>
          </a:p>
          <a:p>
            <a:pPr lvl="1"/>
            <a:r>
              <a:rPr lang="en-US" sz="1400" noProof="0"/>
              <a:t>Language Analyzers, full Lucene Syntax</a:t>
            </a:r>
          </a:p>
          <a:p>
            <a:pPr lvl="1"/>
            <a:r>
              <a:rPr lang="en-US" sz="1400" noProof="0"/>
              <a:t>Synonym Maps</a:t>
            </a:r>
          </a:p>
          <a:p>
            <a:pPr lvl="1"/>
            <a:r>
              <a:rPr lang="en-US" sz="1400" noProof="0"/>
              <a:t>Scoring Profiles</a:t>
            </a:r>
          </a:p>
          <a:p>
            <a:pPr lvl="1"/>
            <a:r>
              <a:rPr lang="en-US" sz="1400" noProof="0"/>
              <a:t>Facets </a:t>
            </a:r>
          </a:p>
        </p:txBody>
      </p:sp>
      <p:pic>
        <p:nvPicPr>
          <p:cNvPr id="84" name="Picture Placeholder 83">
            <a:extLst>
              <a:ext uri="{FF2B5EF4-FFF2-40B4-BE49-F238E27FC236}">
                <a16:creationId xmlns:a16="http://schemas.microsoft.com/office/drawing/2014/main" id="{3F0969CB-6125-28B0-3ED6-53419CD5AE7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665" r="20665"/>
          <a:stretch/>
        </p:blipFill>
        <p:spPr>
          <a:xfrm>
            <a:off x="6387774" y="994372"/>
            <a:ext cx="5075890" cy="4866081"/>
          </a:xfrm>
          <a:solidFill>
            <a:srgbClr val="FF0000"/>
          </a:solidFill>
          <a:ln>
            <a:noFill/>
            <a:headEnd type="none" w="med" len="med"/>
            <a:tailEnd type="none" w="med" len="med"/>
          </a:ln>
          <a:effectLst/>
        </p:spPr>
      </p:pic>
      <p:sp>
        <p:nvSpPr>
          <p:cNvPr id="29" name="Text Placeholder 28">
            <a:extLst>
              <a:ext uri="{FF2B5EF4-FFF2-40B4-BE49-F238E27FC236}">
                <a16:creationId xmlns:a16="http://schemas.microsoft.com/office/drawing/2014/main" id="{5B28B7C8-A506-31E3-F60C-30CF348A3A10}"/>
              </a:ext>
            </a:extLst>
          </p:cNvPr>
          <p:cNvSpPr>
            <a:spLocks noGrp="1"/>
          </p:cNvSpPr>
          <p:nvPr>
            <p:ph type="body" sz="quarter" idx="17"/>
          </p:nvPr>
        </p:nvSpPr>
        <p:spPr/>
        <p:txBody>
          <a:bodyPr/>
          <a:lstStyle/>
          <a:p>
            <a:r>
              <a:rPr lang="en-CA"/>
              <a:t>FEATURE</a:t>
            </a:r>
          </a:p>
        </p:txBody>
      </p:sp>
      <p:grpSp>
        <p:nvGrpSpPr>
          <p:cNvPr id="2" name="Group 1">
            <a:extLst>
              <a:ext uri="{FF2B5EF4-FFF2-40B4-BE49-F238E27FC236}">
                <a16:creationId xmlns:a16="http://schemas.microsoft.com/office/drawing/2014/main" id="{7D49ABE5-9F79-557A-CCD3-08B728484DBA}"/>
              </a:ext>
            </a:extLst>
          </p:cNvPr>
          <p:cNvGrpSpPr/>
          <p:nvPr/>
        </p:nvGrpSpPr>
        <p:grpSpPr>
          <a:xfrm>
            <a:off x="7908408" y="292100"/>
            <a:ext cx="3719216" cy="216000"/>
            <a:chOff x="7908408" y="292100"/>
            <a:chExt cx="3719216" cy="216000"/>
          </a:xfrm>
        </p:grpSpPr>
        <p:sp>
          <p:nvSpPr>
            <p:cNvPr id="3" name="Text Placeholder 2">
              <a:extLst>
                <a:ext uri="{FF2B5EF4-FFF2-40B4-BE49-F238E27FC236}">
                  <a16:creationId xmlns:a16="http://schemas.microsoft.com/office/drawing/2014/main" id="{C0947E26-4BB6-3ED8-45A7-1972CB7F0803}"/>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4" name="Text Placeholder 2">
              <a:extLst>
                <a:ext uri="{FF2B5EF4-FFF2-40B4-BE49-F238E27FC236}">
                  <a16:creationId xmlns:a16="http://schemas.microsoft.com/office/drawing/2014/main" id="{6C124544-7D64-9145-D048-56A98A3EF2CF}"/>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5" name="Text Placeholder 2">
              <a:extLst>
                <a:ext uri="{FF2B5EF4-FFF2-40B4-BE49-F238E27FC236}">
                  <a16:creationId xmlns:a16="http://schemas.microsoft.com/office/drawing/2014/main" id="{DBDC57AF-FB8A-B2D8-C1F7-CBF5BB098AC1}"/>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6" name="Text Placeholder 2">
              <a:extLst>
                <a:ext uri="{FF2B5EF4-FFF2-40B4-BE49-F238E27FC236}">
                  <a16:creationId xmlns:a16="http://schemas.microsoft.com/office/drawing/2014/main" id="{4A2ECDD4-7008-D916-8202-F74587C9592E}"/>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7" name="Text Placeholder 2">
              <a:extLst>
                <a:ext uri="{FF2B5EF4-FFF2-40B4-BE49-F238E27FC236}">
                  <a16:creationId xmlns:a16="http://schemas.microsoft.com/office/drawing/2014/main" id="{BE0122F0-A6E2-0A89-9138-85A3A5F0E4D2}"/>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8" name="Text Placeholder 2">
              <a:extLst>
                <a:ext uri="{FF2B5EF4-FFF2-40B4-BE49-F238E27FC236}">
                  <a16:creationId xmlns:a16="http://schemas.microsoft.com/office/drawing/2014/main" id="{305CA0FE-B981-36B5-E58F-0C720831E36D}"/>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0" name="Text Placeholder 2">
              <a:extLst>
                <a:ext uri="{FF2B5EF4-FFF2-40B4-BE49-F238E27FC236}">
                  <a16:creationId xmlns:a16="http://schemas.microsoft.com/office/drawing/2014/main" id="{14A0FA0C-9B47-7B55-E06E-6BFDAED52D55}"/>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1" name="TextBox 10">
              <a:extLst>
                <a:ext uri="{FF2B5EF4-FFF2-40B4-BE49-F238E27FC236}">
                  <a16:creationId xmlns:a16="http://schemas.microsoft.com/office/drawing/2014/main" id="{0826B897-DC9B-C299-8DF9-B3184B70A271}"/>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2477296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0"/>
                                  </p:stCondLst>
                                  <p:childTnLst>
                                    <p:animMotion origin="layout" path="M -0.01836 -2.22222E-6 L 4.16667E-7 -2.22222E-6 " pathEditMode="relative" rAng="0" ptsTypes="AA">
                                      <p:cBhvr>
                                        <p:cTn id="9" dur="500" fill="hold"/>
                                        <p:tgtEl>
                                          <p:spTgt spid="9"/>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42" presetClass="path" presetSubtype="0" decel="50000" fill="hold" grpId="1" nodeType="withEffect">
                                  <p:stCondLst>
                                    <p:cond delay="0"/>
                                  </p:stCondLst>
                                  <p:childTnLst>
                                    <p:animMotion origin="layout" path="M -0.01836 -2.59259E-6 L 1.25E-6 -2.59259E-6 " pathEditMode="relative" rAng="0" ptsTypes="AA">
                                      <p:cBhvr>
                                        <p:cTn id="14" dur="500" fill="hold"/>
                                        <p:tgtEl>
                                          <p:spTgt spid="83"/>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42" presetClass="path" presetSubtype="0" decel="50000" fill="hold" grpId="1" nodeType="withEffect">
                                  <p:stCondLst>
                                    <p:cond delay="0"/>
                                  </p:stCondLst>
                                  <p:childTnLst>
                                    <p:animMotion origin="layout" path="M -0.01836 2.59259E-6 L 4.16667E-7 2.59259E-6 " pathEditMode="relative" rAng="0" ptsTypes="AA">
                                      <p:cBhvr>
                                        <p:cTn id="19" dur="500" fill="hold"/>
                                        <p:tgtEl>
                                          <p:spTgt spid="29"/>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3" grpId="0"/>
      <p:bldP spid="83" grpId="1"/>
      <p:bldP spid="29" grpId="0"/>
      <p:bldP spid="2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28C1-E17B-6DEA-5CB6-2556765ACC2C}"/>
              </a:ext>
            </a:extLst>
          </p:cNvPr>
          <p:cNvSpPr>
            <a:spLocks noGrp="1"/>
          </p:cNvSpPr>
          <p:nvPr>
            <p:ph type="title"/>
          </p:nvPr>
        </p:nvSpPr>
        <p:spPr>
          <a:xfrm>
            <a:off x="584200" y="2918223"/>
            <a:ext cx="4978400" cy="615553"/>
          </a:xfrm>
        </p:spPr>
        <p:txBody>
          <a:bodyPr/>
          <a:lstStyle/>
          <a:p>
            <a:r>
              <a:rPr lang="en-US"/>
              <a:t>Azure AI Search</a:t>
            </a:r>
          </a:p>
        </p:txBody>
      </p:sp>
      <p:sp>
        <p:nvSpPr>
          <p:cNvPr id="3" name="Text Placeholder 2">
            <a:extLst>
              <a:ext uri="{FF2B5EF4-FFF2-40B4-BE49-F238E27FC236}">
                <a16:creationId xmlns:a16="http://schemas.microsoft.com/office/drawing/2014/main" id="{EABDFA63-7D5C-0593-26A2-B15F1BE39E66}"/>
              </a:ext>
            </a:extLst>
          </p:cNvPr>
          <p:cNvSpPr>
            <a:spLocks noGrp="1"/>
          </p:cNvSpPr>
          <p:nvPr>
            <p:ph type="body" sz="quarter" idx="12"/>
          </p:nvPr>
        </p:nvSpPr>
        <p:spPr/>
        <p:txBody>
          <a:bodyPr/>
          <a:lstStyle/>
          <a:p>
            <a:r>
              <a:rPr lang="en-US"/>
              <a:t>Technical overview</a:t>
            </a:r>
          </a:p>
        </p:txBody>
      </p:sp>
    </p:spTree>
    <p:extLst>
      <p:ext uri="{BB962C8B-B14F-4D97-AF65-F5344CB8AC3E}">
        <p14:creationId xmlns:p14="http://schemas.microsoft.com/office/powerpoint/2010/main" val="40655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554596D-2FFD-057A-BDFE-F7E0F21B7F64}"/>
              </a:ext>
            </a:extLst>
          </p:cNvPr>
          <p:cNvSpPr>
            <a:spLocks noGrp="1"/>
          </p:cNvSpPr>
          <p:nvPr>
            <p:ph type="title"/>
          </p:nvPr>
        </p:nvSpPr>
        <p:spPr>
          <a:xfrm>
            <a:off x="588963" y="2598003"/>
            <a:ext cx="2472289" cy="1661993"/>
          </a:xfrm>
        </p:spPr>
        <p:txBody>
          <a:bodyPr wrap="square">
            <a:spAutoFit/>
          </a:bodyPr>
          <a:lstStyle/>
          <a:p>
            <a:r>
              <a:rPr lang="en-US"/>
              <a:t>Retrieval comparison demo</a:t>
            </a:r>
          </a:p>
        </p:txBody>
      </p:sp>
      <p:pic>
        <p:nvPicPr>
          <p:cNvPr id="3" name="Picture 2">
            <a:hlinkClick r:id="rId3"/>
            <a:extLst>
              <a:ext uri="{FF2B5EF4-FFF2-40B4-BE49-F238E27FC236}">
                <a16:creationId xmlns:a16="http://schemas.microsoft.com/office/drawing/2014/main" id="{714B4D37-EDD2-1805-A919-30692123C647}"/>
              </a:ext>
            </a:extLst>
          </p:cNvPr>
          <p:cNvPicPr>
            <a:picLocks noChangeAspect="1"/>
          </p:cNvPicPr>
          <p:nvPr/>
        </p:nvPicPr>
        <p:blipFill>
          <a:blip r:embed="rId4">
            <a:extLst>
              <a:ext uri="{28A0092B-C50C-407E-A947-70E740481C1C}">
                <a14:useLocalDpi xmlns:a14="http://schemas.microsoft.com/office/drawing/2010/main" val="0"/>
              </a:ext>
            </a:extLst>
          </a:blip>
          <a:srcRect t="1900" b="1900"/>
          <a:stretch/>
        </p:blipFill>
        <p:spPr>
          <a:xfrm>
            <a:off x="3567724" y="877807"/>
            <a:ext cx="8036012" cy="5102385"/>
          </a:xfrm>
          <a:prstGeom prst="roundRect">
            <a:avLst>
              <a:gd name="adj" fmla="val 2376"/>
            </a:avLst>
          </a:prstGeom>
          <a:solidFill>
            <a:schemeClr val="bg1"/>
          </a:solidFill>
          <a:ln w="12700">
            <a:noFill/>
            <a:headEnd type="none" w="med" len="med"/>
            <a:tailEnd type="none" w="med" len="med"/>
          </a:ln>
          <a:effectLst>
            <a:outerShdw blurRad="50800" dist="38100" dir="2700000" algn="tl" rotWithShape="0">
              <a:prstClr val="black">
                <a:alpha val="20000"/>
              </a:prstClr>
            </a:outerShdw>
          </a:effectLst>
        </p:spPr>
      </p:pic>
      <p:grpSp>
        <p:nvGrpSpPr>
          <p:cNvPr id="22" name="Group 21">
            <a:extLst>
              <a:ext uri="{FF2B5EF4-FFF2-40B4-BE49-F238E27FC236}">
                <a16:creationId xmlns:a16="http://schemas.microsoft.com/office/drawing/2014/main" id="{798BEA54-1BBA-60B7-E471-26287B0E18AC}"/>
              </a:ext>
            </a:extLst>
          </p:cNvPr>
          <p:cNvGrpSpPr/>
          <p:nvPr/>
        </p:nvGrpSpPr>
        <p:grpSpPr>
          <a:xfrm>
            <a:off x="7908408" y="292100"/>
            <a:ext cx="3719216" cy="216000"/>
            <a:chOff x="7908408" y="292100"/>
            <a:chExt cx="3719216" cy="216000"/>
          </a:xfrm>
        </p:grpSpPr>
        <p:sp>
          <p:nvSpPr>
            <p:cNvPr id="23" name="Text Placeholder 2">
              <a:extLst>
                <a:ext uri="{FF2B5EF4-FFF2-40B4-BE49-F238E27FC236}">
                  <a16:creationId xmlns:a16="http://schemas.microsoft.com/office/drawing/2014/main" id="{6E6FEDCD-6ACE-95F6-677A-AF268B2A4225}"/>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24" name="Text Placeholder 2">
              <a:extLst>
                <a:ext uri="{FF2B5EF4-FFF2-40B4-BE49-F238E27FC236}">
                  <a16:creationId xmlns:a16="http://schemas.microsoft.com/office/drawing/2014/main" id="{A1E2F732-6AA7-43B0-32B9-B98EDAD277F4}"/>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25" name="Text Placeholder 2">
              <a:extLst>
                <a:ext uri="{FF2B5EF4-FFF2-40B4-BE49-F238E27FC236}">
                  <a16:creationId xmlns:a16="http://schemas.microsoft.com/office/drawing/2014/main" id="{BF6BB2B9-DB3A-594D-CDD8-422DBA6A7CA6}"/>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6" name="Text Placeholder 2">
              <a:extLst>
                <a:ext uri="{FF2B5EF4-FFF2-40B4-BE49-F238E27FC236}">
                  <a16:creationId xmlns:a16="http://schemas.microsoft.com/office/drawing/2014/main" id="{F3E385B3-89A4-5A0B-9547-156D391FC1BA}"/>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7" name="Text Placeholder 2">
              <a:extLst>
                <a:ext uri="{FF2B5EF4-FFF2-40B4-BE49-F238E27FC236}">
                  <a16:creationId xmlns:a16="http://schemas.microsoft.com/office/drawing/2014/main" id="{2858B541-6F8F-0F40-4B7D-4DE08E7D0DDF}"/>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8" name="Text Placeholder 2">
              <a:extLst>
                <a:ext uri="{FF2B5EF4-FFF2-40B4-BE49-F238E27FC236}">
                  <a16:creationId xmlns:a16="http://schemas.microsoft.com/office/drawing/2014/main" id="{5BBB75A9-ACD8-CAD7-B263-379C698FF656}"/>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9" name="Text Placeholder 2">
              <a:extLst>
                <a:ext uri="{FF2B5EF4-FFF2-40B4-BE49-F238E27FC236}">
                  <a16:creationId xmlns:a16="http://schemas.microsoft.com/office/drawing/2014/main" id="{A2A3CEF7-9509-C201-B121-1A855290EEA9}"/>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30" name="TextBox 29">
              <a:extLst>
                <a:ext uri="{FF2B5EF4-FFF2-40B4-BE49-F238E27FC236}">
                  <a16:creationId xmlns:a16="http://schemas.microsoft.com/office/drawing/2014/main" id="{C4D531DF-A000-6439-A1BE-5F159AE98E7A}"/>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21" name="TextBox 20">
            <a:extLst>
              <a:ext uri="{FF2B5EF4-FFF2-40B4-BE49-F238E27FC236}">
                <a16:creationId xmlns:a16="http://schemas.microsoft.com/office/drawing/2014/main" id="{D08CC1E2-8D30-4816-0356-8AB7FD92904A}"/>
              </a:ext>
            </a:extLst>
          </p:cNvPr>
          <p:cNvSpPr txBox="1"/>
          <p:nvPr/>
        </p:nvSpPr>
        <p:spPr>
          <a:xfrm>
            <a:off x="669259" y="4642560"/>
            <a:ext cx="2634343" cy="1077218"/>
          </a:xfrm>
          <a:prstGeom prst="rect">
            <a:avLst/>
          </a:prstGeom>
          <a:noFill/>
        </p:spPr>
        <p:txBody>
          <a:bodyPr wrap="square" lIns="0" tIns="0" rIns="0" bIns="0" rtlCol="0">
            <a:spAutoFit/>
          </a:bodyPr>
          <a:lstStyle/>
          <a:p>
            <a:pPr algn="l"/>
            <a:r>
              <a:rPr lang="en-US" sz="1400">
                <a:hlinkClick r:id="rId3">
                  <a:extLst>
                    <a:ext uri="{A12FA001-AC4F-418D-AE19-62706E023703}">
                      <ahyp:hlinkClr xmlns:ahyp="http://schemas.microsoft.com/office/drawing/2018/hyperlinkcolor" val="tx"/>
                    </a:ext>
                  </a:extLst>
                </a:hlinkClick>
              </a:rPr>
              <a:t>View demo</a:t>
            </a:r>
            <a:br>
              <a:rPr lang="en-US" sz="1400"/>
            </a:br>
            <a:br>
              <a:rPr lang="en-US" sz="1400"/>
            </a:br>
            <a:r>
              <a:rPr lang="en-US" sz="1400">
                <a:latin typeface="Segoe UI" panose="020B0502040204020203" pitchFamily="34" charset="0"/>
              </a:rPr>
              <a:t>C</a:t>
            </a:r>
            <a:r>
              <a:rPr lang="en-US" sz="1400">
                <a:effectLst/>
                <a:latin typeface="Segoe UI" panose="020B0502040204020203" pitchFamily="34" charset="0"/>
              </a:rPr>
              <a:t>ode: https://github.com/Azure-Samples/azure-search-comparison-tool</a:t>
            </a:r>
            <a:endParaRPr lang="en-US" sz="1100"/>
          </a:p>
        </p:txBody>
      </p:sp>
    </p:spTree>
    <p:extLst>
      <p:ext uri="{BB962C8B-B14F-4D97-AF65-F5344CB8AC3E}">
        <p14:creationId xmlns:p14="http://schemas.microsoft.com/office/powerpoint/2010/main" val="3776747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6.25E-7 0 L 6.25E-7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4.58333E-6 0 L 4.58333E-6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E532B5-3355-723B-FE84-08B6215042AE}"/>
              </a:ext>
            </a:extLst>
          </p:cNvPr>
          <p:cNvSpPr txBox="1">
            <a:spLocks/>
          </p:cNvSpPr>
          <p:nvPr/>
        </p:nvSpPr>
        <p:spPr>
          <a:xfrm>
            <a:off x="2106613" y="1580534"/>
            <a:ext cx="7978775"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US" sz="4400" b="0" i="0" u="none" strike="noStrike" kern="1200" cap="none" spc="0" normalizeH="0" baseline="0" noProof="0">
                <a:ln w="3175">
                  <a:noFill/>
                </a:ln>
                <a:gradFill>
                  <a:gsLst>
                    <a:gs pos="98276">
                      <a:srgbClr val="FFFFFF"/>
                    </a:gs>
                    <a:gs pos="77528">
                      <a:srgbClr val="FFFFFF"/>
                    </a:gs>
                  </a:gsLst>
                  <a:path path="circle">
                    <a:fillToRect l="100000" b="100000"/>
                  </a:path>
                </a:gradFill>
                <a:effectLst/>
                <a:uLnTx/>
                <a:uFillTx/>
                <a:latin typeface="Segoe UI Variable Text Semibold" pitchFamily="2" charset="0"/>
                <a:ea typeface="+mn-ea"/>
                <a:cs typeface="Segoe UI" pitchFamily="34" charset="0"/>
              </a:rPr>
              <a:t>Advanced retrieval</a:t>
            </a:r>
            <a:endParaRPr kumimoji="0" lang="en-CA" sz="4400" b="0" i="0" u="none" strike="noStrike" kern="1200" cap="none" spc="0" normalizeH="0" baseline="0" noProof="0">
              <a:ln w="3175">
                <a:noFill/>
              </a:ln>
              <a:gradFill>
                <a:gsLst>
                  <a:gs pos="98276">
                    <a:srgbClr val="FFFFFF"/>
                  </a:gs>
                  <a:gs pos="77528">
                    <a:srgbClr val="FFFFFF"/>
                  </a:gs>
                </a:gsLst>
                <a:path path="circle">
                  <a:fillToRect l="100000" b="100000"/>
                </a:path>
              </a:gradFill>
              <a:effectLst/>
              <a:uLnTx/>
              <a:uFillTx/>
              <a:latin typeface="Segoe UI Variable Text Semibold" pitchFamily="2" charset="0"/>
              <a:ea typeface="+mn-ea"/>
              <a:cs typeface="Segoe UI" pitchFamily="34" charset="0"/>
            </a:endParaRPr>
          </a:p>
        </p:txBody>
      </p:sp>
      <p:sp>
        <p:nvSpPr>
          <p:cNvPr id="5" name="TextBox 4">
            <a:extLst>
              <a:ext uri="{FF2B5EF4-FFF2-40B4-BE49-F238E27FC236}">
                <a16:creationId xmlns:a16="http://schemas.microsoft.com/office/drawing/2014/main" id="{7B3009D0-FAC1-28B1-B945-6802F490A38E}"/>
              </a:ext>
            </a:extLst>
          </p:cNvPr>
          <p:cNvSpPr txBox="1"/>
          <p:nvPr/>
        </p:nvSpPr>
        <p:spPr>
          <a:xfrm>
            <a:off x="855662" y="4571934"/>
            <a:ext cx="3589338"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Query rewriting</a:t>
            </a:r>
          </a:p>
        </p:txBody>
      </p:sp>
      <p:sp>
        <p:nvSpPr>
          <p:cNvPr id="9" name="Oval 8">
            <a:extLst>
              <a:ext uri="{FF2B5EF4-FFF2-40B4-BE49-F238E27FC236}">
                <a16:creationId xmlns:a16="http://schemas.microsoft.com/office/drawing/2014/main" id="{518AED05-D413-E939-1914-2A89017CF4EE}"/>
              </a:ext>
              <a:ext uri="{C183D7F6-B498-43B3-948B-1728B52AA6E4}">
                <adec:decorative xmlns:adec="http://schemas.microsoft.com/office/drawing/2017/decorative" val="1"/>
              </a:ext>
            </a:extLst>
          </p:cNvPr>
          <p:cNvSpPr/>
          <p:nvPr/>
        </p:nvSpPr>
        <p:spPr bwMode="auto">
          <a:xfrm>
            <a:off x="1980945" y="2907954"/>
            <a:ext cx="1338773" cy="1338773"/>
          </a:xfrm>
          <a:prstGeom prst="ellipse">
            <a:avLst/>
          </a:prstGeom>
          <a:gradFill flip="none" rotWithShape="1">
            <a:gsLst>
              <a:gs pos="60000">
                <a:srgbClr val="399A91"/>
              </a:gs>
              <a:gs pos="5000">
                <a:srgbClr val="0A6BBA"/>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11" name="TextBox 10">
            <a:extLst>
              <a:ext uri="{FF2B5EF4-FFF2-40B4-BE49-F238E27FC236}">
                <a16:creationId xmlns:a16="http://schemas.microsoft.com/office/drawing/2014/main" id="{DCD4E631-357B-68C5-BDD6-5B96FF04F2D5}"/>
              </a:ext>
            </a:extLst>
          </p:cNvPr>
          <p:cNvSpPr txBox="1"/>
          <p:nvPr/>
        </p:nvSpPr>
        <p:spPr>
          <a:xfrm>
            <a:off x="4678680" y="4571934"/>
            <a:ext cx="2834640"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Reranking</a:t>
            </a:r>
          </a:p>
        </p:txBody>
      </p:sp>
      <p:sp>
        <p:nvSpPr>
          <p:cNvPr id="16" name="TextBox 15">
            <a:extLst>
              <a:ext uri="{FF2B5EF4-FFF2-40B4-BE49-F238E27FC236}">
                <a16:creationId xmlns:a16="http://schemas.microsoft.com/office/drawing/2014/main" id="{27DE8A56-036B-8EC5-A8AB-C7C8CF9F4207}"/>
              </a:ext>
            </a:extLst>
          </p:cNvPr>
          <p:cNvSpPr txBox="1"/>
          <p:nvPr/>
        </p:nvSpPr>
        <p:spPr>
          <a:xfrm>
            <a:off x="8124349" y="4602712"/>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Advanced </a:t>
            </a:r>
            <a:b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b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vector retrieval</a:t>
            </a:r>
          </a:p>
        </p:txBody>
      </p:sp>
      <p:sp>
        <p:nvSpPr>
          <p:cNvPr id="17" name="Oval 16">
            <a:extLst>
              <a:ext uri="{FF2B5EF4-FFF2-40B4-BE49-F238E27FC236}">
                <a16:creationId xmlns:a16="http://schemas.microsoft.com/office/drawing/2014/main" id="{18BD9BCD-8559-671C-6D17-892B0C7D7368}"/>
              </a:ext>
              <a:ext uri="{C183D7F6-B498-43B3-948B-1728B52AA6E4}">
                <adec:decorative xmlns:adec="http://schemas.microsoft.com/office/drawing/2017/decorative" val="1"/>
              </a:ext>
            </a:extLst>
          </p:cNvPr>
          <p:cNvSpPr/>
          <p:nvPr/>
        </p:nvSpPr>
        <p:spPr bwMode="auto">
          <a:xfrm>
            <a:off x="8872283" y="2907954"/>
            <a:ext cx="1338773" cy="1338773"/>
          </a:xfrm>
          <a:prstGeom prst="ellipse">
            <a:avLst/>
          </a:prstGeom>
          <a:gradFill flip="none" rotWithShape="1">
            <a:gsLst>
              <a:gs pos="60000">
                <a:srgbClr val="399A91"/>
              </a:gs>
              <a:gs pos="5000">
                <a:srgbClr val="0A6BBA"/>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19" name="Oval 18">
            <a:extLst>
              <a:ext uri="{FF2B5EF4-FFF2-40B4-BE49-F238E27FC236}">
                <a16:creationId xmlns:a16="http://schemas.microsoft.com/office/drawing/2014/main" id="{9833F198-6675-0F6D-5058-7AA1CC85A8D6}"/>
              </a:ext>
              <a:ext uri="{C183D7F6-B498-43B3-948B-1728B52AA6E4}">
                <adec:decorative xmlns:adec="http://schemas.microsoft.com/office/drawing/2017/decorative" val="1"/>
              </a:ext>
            </a:extLst>
          </p:cNvPr>
          <p:cNvSpPr/>
          <p:nvPr/>
        </p:nvSpPr>
        <p:spPr bwMode="auto">
          <a:xfrm>
            <a:off x="5426614" y="2907955"/>
            <a:ext cx="1338773" cy="1338773"/>
          </a:xfrm>
          <a:prstGeom prst="ellipse">
            <a:avLst/>
          </a:prstGeom>
          <a:gradFill flip="none" rotWithShape="1">
            <a:gsLst>
              <a:gs pos="60000">
                <a:srgbClr val="399A91"/>
              </a:gs>
              <a:gs pos="5000">
                <a:srgbClr val="0A6BBA"/>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29" name="Freeform: Shape 28">
            <a:extLst>
              <a:ext uri="{FF2B5EF4-FFF2-40B4-BE49-F238E27FC236}">
                <a16:creationId xmlns:a16="http://schemas.microsoft.com/office/drawing/2014/main" id="{6EAF3A7D-13BD-F407-AE75-625C4BB25A2D}"/>
              </a:ext>
            </a:extLst>
          </p:cNvPr>
          <p:cNvSpPr>
            <a:spLocks noChangeAspect="1"/>
          </p:cNvSpPr>
          <p:nvPr/>
        </p:nvSpPr>
        <p:spPr>
          <a:xfrm>
            <a:off x="2418390" y="3309789"/>
            <a:ext cx="535102" cy="535102"/>
          </a:xfrm>
          <a:custGeom>
            <a:avLst/>
            <a:gdLst>
              <a:gd name="connsiteX0" fmla="*/ 516360 w 712220"/>
              <a:gd name="connsiteY0" fmla="*/ 596484 h 712220"/>
              <a:gd name="connsiteX1" fmla="*/ 494103 w 712220"/>
              <a:gd name="connsiteY1" fmla="*/ 618741 h 712220"/>
              <a:gd name="connsiteX2" fmla="*/ 516360 w 712220"/>
              <a:gd name="connsiteY2" fmla="*/ 640998 h 712220"/>
              <a:gd name="connsiteX3" fmla="*/ 538616 w 712220"/>
              <a:gd name="connsiteY3" fmla="*/ 618741 h 712220"/>
              <a:gd name="connsiteX4" fmla="*/ 516360 w 712220"/>
              <a:gd name="connsiteY4" fmla="*/ 596484 h 712220"/>
              <a:gd name="connsiteX5" fmla="*/ 516360 w 712220"/>
              <a:gd name="connsiteY5" fmla="*/ 387234 h 712220"/>
              <a:gd name="connsiteX6" fmla="*/ 450372 w 712220"/>
              <a:gd name="connsiteY6" fmla="*/ 456818 h 712220"/>
              <a:gd name="connsiteX7" fmla="*/ 450372 w 712220"/>
              <a:gd name="connsiteY7" fmla="*/ 456854 h 712220"/>
              <a:gd name="connsiteX8" fmla="*/ 468356 w 712220"/>
              <a:gd name="connsiteY8" fmla="*/ 474481 h 712220"/>
              <a:gd name="connsiteX9" fmla="*/ 485983 w 712220"/>
              <a:gd name="connsiteY9" fmla="*/ 456497 h 712220"/>
              <a:gd name="connsiteX10" fmla="*/ 516360 w 712220"/>
              <a:gd name="connsiteY10" fmla="*/ 422845 h 712220"/>
              <a:gd name="connsiteX11" fmla="*/ 546736 w 712220"/>
              <a:gd name="connsiteY11" fmla="*/ 456675 h 712220"/>
              <a:gd name="connsiteX12" fmla="*/ 538759 w 712220"/>
              <a:gd name="connsiteY12" fmla="*/ 476653 h 712220"/>
              <a:gd name="connsiteX13" fmla="*/ 535447 w 712220"/>
              <a:gd name="connsiteY13" fmla="*/ 480784 h 712220"/>
              <a:gd name="connsiteX14" fmla="*/ 531886 w 712220"/>
              <a:gd name="connsiteY14" fmla="*/ 484808 h 712220"/>
              <a:gd name="connsiteX15" fmla="*/ 522449 w 712220"/>
              <a:gd name="connsiteY15" fmla="*/ 495135 h 712220"/>
              <a:gd name="connsiteX16" fmla="*/ 517606 w 712220"/>
              <a:gd name="connsiteY16" fmla="*/ 500726 h 712220"/>
              <a:gd name="connsiteX17" fmla="*/ 498554 w 712220"/>
              <a:gd name="connsiteY17" fmla="*/ 547377 h 712220"/>
              <a:gd name="connsiteX18" fmla="*/ 516360 w 712220"/>
              <a:gd name="connsiteY18" fmla="*/ 565182 h 712220"/>
              <a:gd name="connsiteX19" fmla="*/ 534165 w 712220"/>
              <a:gd name="connsiteY19" fmla="*/ 547377 h 712220"/>
              <a:gd name="connsiteX20" fmla="*/ 542676 w 712220"/>
              <a:gd name="connsiteY20" fmla="*/ 526366 h 712220"/>
              <a:gd name="connsiteX21" fmla="*/ 545703 w 712220"/>
              <a:gd name="connsiteY21" fmla="*/ 522663 h 712220"/>
              <a:gd name="connsiteX22" fmla="*/ 549300 w 712220"/>
              <a:gd name="connsiteY22" fmla="*/ 518532 h 712220"/>
              <a:gd name="connsiteX23" fmla="*/ 558772 w 712220"/>
              <a:gd name="connsiteY23" fmla="*/ 508205 h 712220"/>
              <a:gd name="connsiteX24" fmla="*/ 563544 w 712220"/>
              <a:gd name="connsiteY24" fmla="*/ 502685 h 712220"/>
              <a:gd name="connsiteX25" fmla="*/ 582347 w 712220"/>
              <a:gd name="connsiteY25" fmla="*/ 456675 h 712220"/>
              <a:gd name="connsiteX26" fmla="*/ 516360 w 712220"/>
              <a:gd name="connsiteY26" fmla="*/ 387234 h 712220"/>
              <a:gd name="connsiteX27" fmla="*/ 516360 w 712220"/>
              <a:gd name="connsiteY27" fmla="*/ 320499 h 712220"/>
              <a:gd name="connsiteX28" fmla="*/ 712220 w 712220"/>
              <a:gd name="connsiteY28" fmla="*/ 516360 h 712220"/>
              <a:gd name="connsiteX29" fmla="*/ 516360 w 712220"/>
              <a:gd name="connsiteY29" fmla="*/ 712220 h 712220"/>
              <a:gd name="connsiteX30" fmla="*/ 320499 w 712220"/>
              <a:gd name="connsiteY30" fmla="*/ 516360 h 712220"/>
              <a:gd name="connsiteX31" fmla="*/ 516360 w 712220"/>
              <a:gd name="connsiteY31" fmla="*/ 320499 h 712220"/>
              <a:gd name="connsiteX32" fmla="*/ 0 w 712220"/>
              <a:gd name="connsiteY32" fmla="*/ 195861 h 712220"/>
              <a:gd name="connsiteX33" fmla="*/ 640998 w 712220"/>
              <a:gd name="connsiteY33" fmla="*/ 195861 h 712220"/>
              <a:gd name="connsiteX34" fmla="*/ 640998 w 712220"/>
              <a:gd name="connsiteY34" fmla="*/ 321282 h 712220"/>
              <a:gd name="connsiteX35" fmla="*/ 391568 w 712220"/>
              <a:gd name="connsiteY35" fmla="*/ 321282 h 712220"/>
              <a:gd name="connsiteX36" fmla="*/ 321282 w 712220"/>
              <a:gd name="connsiteY36" fmla="*/ 640998 h 712220"/>
              <a:gd name="connsiteX37" fmla="*/ 115736 w 712220"/>
              <a:gd name="connsiteY37" fmla="*/ 640998 h 712220"/>
              <a:gd name="connsiteX38" fmla="*/ 0 w 712220"/>
              <a:gd name="connsiteY38" fmla="*/ 525262 h 712220"/>
              <a:gd name="connsiteX39" fmla="*/ 115736 w 712220"/>
              <a:gd name="connsiteY39" fmla="*/ 0 h 712220"/>
              <a:gd name="connsiteX40" fmla="*/ 525262 w 712220"/>
              <a:gd name="connsiteY40" fmla="*/ 0 h 712220"/>
              <a:gd name="connsiteX41" fmla="*/ 640998 w 712220"/>
              <a:gd name="connsiteY41" fmla="*/ 115736 h 712220"/>
              <a:gd name="connsiteX42" fmla="*/ 640998 w 712220"/>
              <a:gd name="connsiteY42" fmla="*/ 142444 h 712220"/>
              <a:gd name="connsiteX43" fmla="*/ 0 w 712220"/>
              <a:gd name="connsiteY43" fmla="*/ 142444 h 712220"/>
              <a:gd name="connsiteX44" fmla="*/ 0 w 712220"/>
              <a:gd name="connsiteY44" fmla="*/ 115736 h 712220"/>
              <a:gd name="connsiteX45" fmla="*/ 115736 w 712220"/>
              <a:gd name="connsiteY45" fmla="*/ 0 h 71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2220" h="712220">
                <a:moveTo>
                  <a:pt x="516360" y="596484"/>
                </a:moveTo>
                <a:cubicBezTo>
                  <a:pt x="504067" y="596484"/>
                  <a:pt x="494103" y="606448"/>
                  <a:pt x="494103" y="618741"/>
                </a:cubicBezTo>
                <a:cubicBezTo>
                  <a:pt x="494103" y="631034"/>
                  <a:pt x="504067" y="640998"/>
                  <a:pt x="516360" y="640998"/>
                </a:cubicBezTo>
                <a:cubicBezTo>
                  <a:pt x="528652" y="640998"/>
                  <a:pt x="538616" y="631034"/>
                  <a:pt x="538616" y="618741"/>
                </a:cubicBezTo>
                <a:cubicBezTo>
                  <a:pt x="538616" y="606448"/>
                  <a:pt x="528652" y="596484"/>
                  <a:pt x="516360" y="596484"/>
                </a:cubicBezTo>
                <a:close/>
                <a:moveTo>
                  <a:pt x="516360" y="387234"/>
                </a:moveTo>
                <a:cubicBezTo>
                  <a:pt x="479039" y="387234"/>
                  <a:pt x="449981" y="416364"/>
                  <a:pt x="450372" y="456818"/>
                </a:cubicBezTo>
                <a:lnTo>
                  <a:pt x="450372" y="456854"/>
                </a:lnTo>
                <a:cubicBezTo>
                  <a:pt x="450472" y="466686"/>
                  <a:pt x="458524" y="474581"/>
                  <a:pt x="468356" y="474481"/>
                </a:cubicBezTo>
                <a:cubicBezTo>
                  <a:pt x="478188" y="474381"/>
                  <a:pt x="486083" y="466330"/>
                  <a:pt x="485983" y="456497"/>
                </a:cubicBezTo>
                <a:cubicBezTo>
                  <a:pt x="485770" y="435879"/>
                  <a:pt x="498768" y="422845"/>
                  <a:pt x="516360" y="422845"/>
                </a:cubicBezTo>
                <a:cubicBezTo>
                  <a:pt x="533203" y="422845"/>
                  <a:pt x="546736" y="436805"/>
                  <a:pt x="546736" y="456675"/>
                </a:cubicBezTo>
                <a:cubicBezTo>
                  <a:pt x="546736" y="463477"/>
                  <a:pt x="544813" y="468819"/>
                  <a:pt x="538759" y="476653"/>
                </a:cubicBezTo>
                <a:lnTo>
                  <a:pt x="535447" y="480784"/>
                </a:lnTo>
                <a:lnTo>
                  <a:pt x="531886" y="484808"/>
                </a:lnTo>
                <a:lnTo>
                  <a:pt x="522449" y="495135"/>
                </a:lnTo>
                <a:lnTo>
                  <a:pt x="517606" y="500726"/>
                </a:lnTo>
                <a:cubicBezTo>
                  <a:pt x="503931" y="517000"/>
                  <a:pt x="498554" y="528966"/>
                  <a:pt x="498554" y="547377"/>
                </a:cubicBezTo>
                <a:cubicBezTo>
                  <a:pt x="498554" y="557209"/>
                  <a:pt x="506527" y="565182"/>
                  <a:pt x="516360" y="565182"/>
                </a:cubicBezTo>
                <a:cubicBezTo>
                  <a:pt x="526192" y="565182"/>
                  <a:pt x="534165" y="557209"/>
                  <a:pt x="534165" y="547377"/>
                </a:cubicBezTo>
                <a:cubicBezTo>
                  <a:pt x="534165" y="540148"/>
                  <a:pt x="536266" y="534628"/>
                  <a:pt x="542676" y="526366"/>
                </a:cubicBezTo>
                <a:lnTo>
                  <a:pt x="545703" y="522663"/>
                </a:lnTo>
                <a:lnTo>
                  <a:pt x="549300" y="518532"/>
                </a:lnTo>
                <a:lnTo>
                  <a:pt x="558772" y="508205"/>
                </a:lnTo>
                <a:lnTo>
                  <a:pt x="563544" y="502685"/>
                </a:lnTo>
                <a:cubicBezTo>
                  <a:pt x="577005" y="486624"/>
                  <a:pt x="582347" y="474801"/>
                  <a:pt x="582347" y="456675"/>
                </a:cubicBezTo>
                <a:cubicBezTo>
                  <a:pt x="582347" y="417361"/>
                  <a:pt x="553074" y="387234"/>
                  <a:pt x="516360" y="387234"/>
                </a:cubicBezTo>
                <a:close/>
                <a:moveTo>
                  <a:pt x="516360" y="320499"/>
                </a:moveTo>
                <a:cubicBezTo>
                  <a:pt x="624531" y="320499"/>
                  <a:pt x="712220" y="408188"/>
                  <a:pt x="712220" y="516360"/>
                </a:cubicBezTo>
                <a:cubicBezTo>
                  <a:pt x="712220" y="624531"/>
                  <a:pt x="624531" y="712220"/>
                  <a:pt x="516360" y="712220"/>
                </a:cubicBezTo>
                <a:cubicBezTo>
                  <a:pt x="408188" y="712220"/>
                  <a:pt x="320499" y="624531"/>
                  <a:pt x="320499" y="516360"/>
                </a:cubicBezTo>
                <a:cubicBezTo>
                  <a:pt x="320499" y="408188"/>
                  <a:pt x="408188" y="320499"/>
                  <a:pt x="516360" y="320499"/>
                </a:cubicBezTo>
                <a:close/>
                <a:moveTo>
                  <a:pt x="0" y="195861"/>
                </a:moveTo>
                <a:lnTo>
                  <a:pt x="640998" y="195861"/>
                </a:lnTo>
                <a:lnTo>
                  <a:pt x="640998" y="321282"/>
                </a:lnTo>
                <a:cubicBezTo>
                  <a:pt x="564965" y="272656"/>
                  <a:pt x="467601" y="272656"/>
                  <a:pt x="391568" y="321282"/>
                </a:cubicBezTo>
                <a:cubicBezTo>
                  <a:pt x="283873" y="390161"/>
                  <a:pt x="252404" y="533303"/>
                  <a:pt x="321282" y="640998"/>
                </a:cubicBezTo>
                <a:lnTo>
                  <a:pt x="115736" y="640998"/>
                </a:lnTo>
                <a:cubicBezTo>
                  <a:pt x="51817" y="640998"/>
                  <a:pt x="0" y="589180"/>
                  <a:pt x="0" y="525262"/>
                </a:cubicBezTo>
                <a:close/>
                <a:moveTo>
                  <a:pt x="115736" y="0"/>
                </a:moveTo>
                <a:lnTo>
                  <a:pt x="525262" y="0"/>
                </a:lnTo>
                <a:cubicBezTo>
                  <a:pt x="589180" y="0"/>
                  <a:pt x="640998" y="51817"/>
                  <a:pt x="640998" y="115736"/>
                </a:cubicBezTo>
                <a:lnTo>
                  <a:pt x="640998" y="142444"/>
                </a:lnTo>
                <a:lnTo>
                  <a:pt x="0" y="142444"/>
                </a:lnTo>
                <a:lnTo>
                  <a:pt x="0" y="115736"/>
                </a:lnTo>
                <a:cubicBezTo>
                  <a:pt x="0" y="51817"/>
                  <a:pt x="51817" y="0"/>
                  <a:pt x="115736"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28" name="Graphic 22">
            <a:extLst>
              <a:ext uri="{FF2B5EF4-FFF2-40B4-BE49-F238E27FC236}">
                <a16:creationId xmlns:a16="http://schemas.microsoft.com/office/drawing/2014/main" id="{33205D11-B7A0-EEAF-A730-26FF4CECC2F4}"/>
              </a:ext>
            </a:extLst>
          </p:cNvPr>
          <p:cNvSpPr>
            <a:spLocks noChangeAspect="1"/>
          </p:cNvSpPr>
          <p:nvPr/>
        </p:nvSpPr>
        <p:spPr>
          <a:xfrm>
            <a:off x="9306762" y="3318766"/>
            <a:ext cx="517176" cy="517149"/>
          </a:xfrm>
          <a:custGeom>
            <a:avLst/>
            <a:gdLst>
              <a:gd name="connsiteX0" fmla="*/ 551686 w 688361"/>
              <a:gd name="connsiteY0" fmla="*/ 23468 h 688325"/>
              <a:gd name="connsiteX1" fmla="*/ 664893 w 688361"/>
              <a:gd name="connsiteY1" fmla="*/ 136676 h 688325"/>
              <a:gd name="connsiteX2" fmla="*/ 664893 w 688361"/>
              <a:gd name="connsiteY2" fmla="*/ 249989 h 688325"/>
              <a:gd name="connsiteX3" fmla="*/ 664893 w 688361"/>
              <a:gd name="connsiteY3" fmla="*/ 249990 h 688325"/>
              <a:gd name="connsiteX4" fmla="*/ 578608 w 688361"/>
              <a:gd name="connsiteY4" fmla="*/ 336240 h 688325"/>
              <a:gd name="connsiteX5" fmla="*/ 640998 w 688361"/>
              <a:gd name="connsiteY5" fmla="*/ 421243 h 688325"/>
              <a:gd name="connsiteX6" fmla="*/ 640998 w 688361"/>
              <a:gd name="connsiteY6" fmla="*/ 599298 h 688325"/>
              <a:gd name="connsiteX7" fmla="*/ 551971 w 688361"/>
              <a:gd name="connsiteY7" fmla="*/ 688326 h 688325"/>
              <a:gd name="connsiteX8" fmla="*/ 89028 w 688361"/>
              <a:gd name="connsiteY8" fmla="*/ 688326 h 688325"/>
              <a:gd name="connsiteX9" fmla="*/ 0 w 688361"/>
              <a:gd name="connsiteY9" fmla="*/ 599298 h 688325"/>
              <a:gd name="connsiteX10" fmla="*/ 0 w 688361"/>
              <a:gd name="connsiteY10" fmla="*/ 136355 h 688325"/>
              <a:gd name="connsiteX11" fmla="*/ 89028 w 688361"/>
              <a:gd name="connsiteY11" fmla="*/ 47328 h 688325"/>
              <a:gd name="connsiteX12" fmla="*/ 267083 w 688361"/>
              <a:gd name="connsiteY12" fmla="*/ 47328 h 688325"/>
              <a:gd name="connsiteX13" fmla="*/ 352086 w 688361"/>
              <a:gd name="connsiteY13" fmla="*/ 109789 h 688325"/>
              <a:gd name="connsiteX14" fmla="*/ 438371 w 688361"/>
              <a:gd name="connsiteY14" fmla="*/ 23468 h 688325"/>
              <a:gd name="connsiteX15" fmla="*/ 551686 w 688361"/>
              <a:gd name="connsiteY15" fmla="*/ 23468 h 688325"/>
              <a:gd name="connsiteX16" fmla="*/ 551686 w 688361"/>
              <a:gd name="connsiteY16" fmla="*/ 23468 h 688325"/>
              <a:gd name="connsiteX17" fmla="*/ 284888 w 688361"/>
              <a:gd name="connsiteY17" fmla="*/ 403438 h 688325"/>
              <a:gd name="connsiteX18" fmla="*/ 71222 w 688361"/>
              <a:gd name="connsiteY18" fmla="*/ 403438 h 688325"/>
              <a:gd name="connsiteX19" fmla="*/ 71222 w 688361"/>
              <a:gd name="connsiteY19" fmla="*/ 599298 h 688325"/>
              <a:gd name="connsiteX20" fmla="*/ 89028 w 688361"/>
              <a:gd name="connsiteY20" fmla="*/ 617104 h 688325"/>
              <a:gd name="connsiteX21" fmla="*/ 284888 w 688361"/>
              <a:gd name="connsiteY21" fmla="*/ 617104 h 688325"/>
              <a:gd name="connsiteX22" fmla="*/ 284888 w 688361"/>
              <a:gd name="connsiteY22" fmla="*/ 403438 h 688325"/>
              <a:gd name="connsiteX23" fmla="*/ 551971 w 688361"/>
              <a:gd name="connsiteY23" fmla="*/ 403438 h 688325"/>
              <a:gd name="connsiteX24" fmla="*/ 356110 w 688361"/>
              <a:gd name="connsiteY24" fmla="*/ 403438 h 688325"/>
              <a:gd name="connsiteX25" fmla="*/ 356110 w 688361"/>
              <a:gd name="connsiteY25" fmla="*/ 617104 h 688325"/>
              <a:gd name="connsiteX26" fmla="*/ 551971 w 688361"/>
              <a:gd name="connsiteY26" fmla="*/ 617104 h 688325"/>
              <a:gd name="connsiteX27" fmla="*/ 569776 w 688361"/>
              <a:gd name="connsiteY27" fmla="*/ 599298 h 688325"/>
              <a:gd name="connsiteX28" fmla="*/ 569776 w 688361"/>
              <a:gd name="connsiteY28" fmla="*/ 421243 h 688325"/>
              <a:gd name="connsiteX29" fmla="*/ 551971 w 688361"/>
              <a:gd name="connsiteY29" fmla="*/ 403438 h 688325"/>
              <a:gd name="connsiteX30" fmla="*/ 407390 w 688361"/>
              <a:gd name="connsiteY30" fmla="*/ 332180 h 688325"/>
              <a:gd name="connsiteX31" fmla="*/ 356110 w 688361"/>
              <a:gd name="connsiteY31" fmla="*/ 280900 h 688325"/>
              <a:gd name="connsiteX32" fmla="*/ 356110 w 688361"/>
              <a:gd name="connsiteY32" fmla="*/ 332180 h 688325"/>
              <a:gd name="connsiteX33" fmla="*/ 407390 w 688361"/>
              <a:gd name="connsiteY33" fmla="*/ 332180 h 688325"/>
              <a:gd name="connsiteX34" fmla="*/ 267083 w 688361"/>
              <a:gd name="connsiteY34" fmla="*/ 118514 h 688325"/>
              <a:gd name="connsiteX35" fmla="*/ 89028 w 688361"/>
              <a:gd name="connsiteY35" fmla="*/ 118514 h 688325"/>
              <a:gd name="connsiteX36" fmla="*/ 71222 w 688361"/>
              <a:gd name="connsiteY36" fmla="*/ 136320 h 688325"/>
              <a:gd name="connsiteX37" fmla="*/ 71222 w 688361"/>
              <a:gd name="connsiteY37" fmla="*/ 332216 h 688325"/>
              <a:gd name="connsiteX38" fmla="*/ 284888 w 688361"/>
              <a:gd name="connsiteY38" fmla="*/ 332216 h 688325"/>
              <a:gd name="connsiteX39" fmla="*/ 284888 w 688361"/>
              <a:gd name="connsiteY39" fmla="*/ 136355 h 688325"/>
              <a:gd name="connsiteX40" fmla="*/ 267083 w 688361"/>
              <a:gd name="connsiteY40" fmla="*/ 118550 h 68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8361" h="688325">
                <a:moveTo>
                  <a:pt x="551686" y="23468"/>
                </a:moveTo>
                <a:lnTo>
                  <a:pt x="664893" y="136676"/>
                </a:lnTo>
                <a:cubicBezTo>
                  <a:pt x="696184" y="167966"/>
                  <a:pt x="696184" y="218699"/>
                  <a:pt x="664893" y="249989"/>
                </a:cubicBezTo>
                <a:cubicBezTo>
                  <a:pt x="664893" y="249990"/>
                  <a:pt x="664893" y="249990"/>
                  <a:pt x="664893" y="249990"/>
                </a:cubicBezTo>
                <a:lnTo>
                  <a:pt x="578608" y="336240"/>
                </a:lnTo>
                <a:cubicBezTo>
                  <a:pt x="615746" y="347895"/>
                  <a:pt x="641009" y="382320"/>
                  <a:pt x="640998" y="421243"/>
                </a:cubicBezTo>
                <a:lnTo>
                  <a:pt x="640998" y="599298"/>
                </a:lnTo>
                <a:cubicBezTo>
                  <a:pt x="640998" y="648466"/>
                  <a:pt x="601139" y="688326"/>
                  <a:pt x="551971" y="688326"/>
                </a:cubicBezTo>
                <a:lnTo>
                  <a:pt x="89028" y="688326"/>
                </a:lnTo>
                <a:cubicBezTo>
                  <a:pt x="39859" y="688326"/>
                  <a:pt x="0" y="648466"/>
                  <a:pt x="0" y="599298"/>
                </a:cubicBezTo>
                <a:lnTo>
                  <a:pt x="0" y="136355"/>
                </a:lnTo>
                <a:cubicBezTo>
                  <a:pt x="0" y="87187"/>
                  <a:pt x="39859" y="47328"/>
                  <a:pt x="89028" y="47328"/>
                </a:cubicBezTo>
                <a:lnTo>
                  <a:pt x="267083" y="47328"/>
                </a:lnTo>
                <a:cubicBezTo>
                  <a:pt x="307002" y="47328"/>
                  <a:pt x="340797" y="73573"/>
                  <a:pt x="352086" y="109789"/>
                </a:cubicBezTo>
                <a:lnTo>
                  <a:pt x="438371" y="23468"/>
                </a:lnTo>
                <a:cubicBezTo>
                  <a:pt x="469663" y="-7823"/>
                  <a:pt x="520394" y="-7823"/>
                  <a:pt x="551686" y="23468"/>
                </a:cubicBezTo>
                <a:cubicBezTo>
                  <a:pt x="551686" y="23468"/>
                  <a:pt x="551686" y="23468"/>
                  <a:pt x="551686" y="23468"/>
                </a:cubicBezTo>
                <a:close/>
                <a:moveTo>
                  <a:pt x="284888" y="403438"/>
                </a:moveTo>
                <a:lnTo>
                  <a:pt x="71222" y="403438"/>
                </a:lnTo>
                <a:lnTo>
                  <a:pt x="71222" y="599298"/>
                </a:lnTo>
                <a:cubicBezTo>
                  <a:pt x="71222" y="609130"/>
                  <a:pt x="79194" y="617104"/>
                  <a:pt x="89028" y="617104"/>
                </a:cubicBezTo>
                <a:lnTo>
                  <a:pt x="284888" y="617104"/>
                </a:lnTo>
                <a:lnTo>
                  <a:pt x="284888" y="403438"/>
                </a:lnTo>
                <a:close/>
                <a:moveTo>
                  <a:pt x="551971" y="403438"/>
                </a:moveTo>
                <a:lnTo>
                  <a:pt x="356110" y="403438"/>
                </a:lnTo>
                <a:lnTo>
                  <a:pt x="356110" y="617104"/>
                </a:lnTo>
                <a:lnTo>
                  <a:pt x="551971" y="617104"/>
                </a:lnTo>
                <a:cubicBezTo>
                  <a:pt x="561803" y="617104"/>
                  <a:pt x="569776" y="609130"/>
                  <a:pt x="569776" y="599298"/>
                </a:cubicBezTo>
                <a:lnTo>
                  <a:pt x="569776" y="421243"/>
                </a:lnTo>
                <a:cubicBezTo>
                  <a:pt x="569776" y="411411"/>
                  <a:pt x="561803" y="403438"/>
                  <a:pt x="551971" y="403438"/>
                </a:cubicBezTo>
                <a:close/>
                <a:moveTo>
                  <a:pt x="407390" y="332180"/>
                </a:moveTo>
                <a:lnTo>
                  <a:pt x="356110" y="280900"/>
                </a:lnTo>
                <a:lnTo>
                  <a:pt x="356110" y="332180"/>
                </a:lnTo>
                <a:lnTo>
                  <a:pt x="407390" y="332180"/>
                </a:lnTo>
                <a:close/>
                <a:moveTo>
                  <a:pt x="267083" y="118514"/>
                </a:moveTo>
                <a:lnTo>
                  <a:pt x="89028" y="118514"/>
                </a:lnTo>
                <a:cubicBezTo>
                  <a:pt x="79194" y="118514"/>
                  <a:pt x="71222" y="126486"/>
                  <a:pt x="71222" y="136320"/>
                </a:cubicBezTo>
                <a:lnTo>
                  <a:pt x="71222" y="332216"/>
                </a:lnTo>
                <a:lnTo>
                  <a:pt x="284888" y="332216"/>
                </a:lnTo>
                <a:lnTo>
                  <a:pt x="284888" y="136355"/>
                </a:lnTo>
                <a:cubicBezTo>
                  <a:pt x="284888" y="126522"/>
                  <a:pt x="276915" y="118550"/>
                  <a:pt x="267083" y="11855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27" name="Graphic 24">
            <a:extLst>
              <a:ext uri="{FF2B5EF4-FFF2-40B4-BE49-F238E27FC236}">
                <a16:creationId xmlns:a16="http://schemas.microsoft.com/office/drawing/2014/main" id="{6787971D-B83D-D1A4-3592-D63BD1BB3F53}"/>
              </a:ext>
            </a:extLst>
          </p:cNvPr>
          <p:cNvSpPr>
            <a:spLocks noChangeAspect="1"/>
          </p:cNvSpPr>
          <p:nvPr/>
        </p:nvSpPr>
        <p:spPr>
          <a:xfrm>
            <a:off x="5850821" y="3319130"/>
            <a:ext cx="490335" cy="516422"/>
          </a:xfrm>
          <a:custGeom>
            <a:avLst/>
            <a:gdLst>
              <a:gd name="connsiteX0" fmla="*/ 380661 w 652635"/>
              <a:gd name="connsiteY0" fmla="*/ 16454 h 687357"/>
              <a:gd name="connsiteX1" fmla="*/ 629991 w 652635"/>
              <a:gd name="connsiteY1" fmla="*/ 182661 h 687357"/>
              <a:gd name="connsiteX2" fmla="*/ 640849 w 652635"/>
              <a:gd name="connsiteY2" fmla="*/ 236984 h 687357"/>
              <a:gd name="connsiteX3" fmla="*/ 629991 w 652635"/>
              <a:gd name="connsiteY3" fmla="*/ 247843 h 687357"/>
              <a:gd name="connsiteX4" fmla="*/ 380661 w 652635"/>
              <a:gd name="connsiteY4" fmla="*/ 414090 h 687357"/>
              <a:gd name="connsiteX5" fmla="*/ 271997 w 652635"/>
              <a:gd name="connsiteY5" fmla="*/ 414090 h 687357"/>
              <a:gd name="connsiteX6" fmla="*/ 22667 w 652635"/>
              <a:gd name="connsiteY6" fmla="*/ 247843 h 687357"/>
              <a:gd name="connsiteX7" fmla="*/ 11808 w 652635"/>
              <a:gd name="connsiteY7" fmla="*/ 193520 h 687357"/>
              <a:gd name="connsiteX8" fmla="*/ 22667 w 652635"/>
              <a:gd name="connsiteY8" fmla="*/ 182661 h 687357"/>
              <a:gd name="connsiteX9" fmla="*/ 271997 w 652635"/>
              <a:gd name="connsiteY9" fmla="*/ 16454 h 687357"/>
              <a:gd name="connsiteX10" fmla="*/ 380661 w 652635"/>
              <a:gd name="connsiteY10" fmla="*/ 16454 h 687357"/>
              <a:gd name="connsiteX11" fmla="*/ 640724 w 652635"/>
              <a:gd name="connsiteY11" fmla="*/ 359875 h 687357"/>
              <a:gd name="connsiteX12" fmla="*/ 618122 w 652635"/>
              <a:gd name="connsiteY12" fmla="*/ 383300 h 687357"/>
              <a:gd name="connsiteX13" fmla="*/ 381131 w 652635"/>
              <a:gd name="connsiteY13" fmla="*/ 543279 h 687357"/>
              <a:gd name="connsiteX14" fmla="*/ 271527 w 652635"/>
              <a:gd name="connsiteY14" fmla="*/ 543279 h 687357"/>
              <a:gd name="connsiteX15" fmla="*/ 34536 w 652635"/>
              <a:gd name="connsiteY15" fmla="*/ 383300 h 687357"/>
              <a:gd name="connsiteX16" fmla="*/ 4021 w 652635"/>
              <a:gd name="connsiteY16" fmla="*/ 293596 h 687357"/>
              <a:gd name="connsiteX17" fmla="*/ 271997 w 652635"/>
              <a:gd name="connsiteY17" fmla="*/ 472221 h 687357"/>
              <a:gd name="connsiteX18" fmla="*/ 374354 w 652635"/>
              <a:gd name="connsiteY18" fmla="*/ 476060 h 687357"/>
              <a:gd name="connsiteX19" fmla="*/ 380621 w 652635"/>
              <a:gd name="connsiteY19" fmla="*/ 472221 h 687357"/>
              <a:gd name="connsiteX20" fmla="*/ 648598 w 652635"/>
              <a:gd name="connsiteY20" fmla="*/ 293596 h 687357"/>
              <a:gd name="connsiteX21" fmla="*/ 640724 w 652635"/>
              <a:gd name="connsiteY21" fmla="*/ 359875 h 687357"/>
              <a:gd name="connsiteX22" fmla="*/ 640724 w 652635"/>
              <a:gd name="connsiteY22" fmla="*/ 487185 h 687357"/>
              <a:gd name="connsiteX23" fmla="*/ 618122 w 652635"/>
              <a:gd name="connsiteY23" fmla="*/ 510610 h 687357"/>
              <a:gd name="connsiteX24" fmla="*/ 381131 w 652635"/>
              <a:gd name="connsiteY24" fmla="*/ 670588 h 687357"/>
              <a:gd name="connsiteX25" fmla="*/ 271527 w 652635"/>
              <a:gd name="connsiteY25" fmla="*/ 670588 h 687357"/>
              <a:gd name="connsiteX26" fmla="*/ 34536 w 652635"/>
              <a:gd name="connsiteY26" fmla="*/ 510610 h 687357"/>
              <a:gd name="connsiteX27" fmla="*/ 4021 w 652635"/>
              <a:gd name="connsiteY27" fmla="*/ 420906 h 687357"/>
              <a:gd name="connsiteX28" fmla="*/ 271997 w 652635"/>
              <a:gd name="connsiteY28" fmla="*/ 599530 h 687357"/>
              <a:gd name="connsiteX29" fmla="*/ 374354 w 652635"/>
              <a:gd name="connsiteY29" fmla="*/ 603369 h 687357"/>
              <a:gd name="connsiteX30" fmla="*/ 380621 w 652635"/>
              <a:gd name="connsiteY30" fmla="*/ 599530 h 687357"/>
              <a:gd name="connsiteX31" fmla="*/ 648598 w 652635"/>
              <a:gd name="connsiteY31" fmla="*/ 420906 h 687357"/>
              <a:gd name="connsiteX32" fmla="*/ 640724 w 652635"/>
              <a:gd name="connsiteY32" fmla="*/ 487185 h 68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2635" h="687357">
                <a:moveTo>
                  <a:pt x="380661" y="16454"/>
                </a:moveTo>
                <a:lnTo>
                  <a:pt x="629991" y="182661"/>
                </a:lnTo>
                <a:cubicBezTo>
                  <a:pt x="647991" y="194663"/>
                  <a:pt x="652852" y="218984"/>
                  <a:pt x="640849" y="236984"/>
                </a:cubicBezTo>
                <a:cubicBezTo>
                  <a:pt x="637982" y="241285"/>
                  <a:pt x="634292" y="244975"/>
                  <a:pt x="629991" y="247843"/>
                </a:cubicBezTo>
                <a:lnTo>
                  <a:pt x="380661" y="414090"/>
                </a:lnTo>
                <a:cubicBezTo>
                  <a:pt x="347760" y="436030"/>
                  <a:pt x="304898" y="436030"/>
                  <a:pt x="271997" y="414090"/>
                </a:cubicBezTo>
                <a:lnTo>
                  <a:pt x="22667" y="247843"/>
                </a:lnTo>
                <a:cubicBezTo>
                  <a:pt x="4667" y="235841"/>
                  <a:pt x="-195" y="211520"/>
                  <a:pt x="11808" y="193520"/>
                </a:cubicBezTo>
                <a:cubicBezTo>
                  <a:pt x="14675" y="189219"/>
                  <a:pt x="18366" y="185529"/>
                  <a:pt x="22667" y="182661"/>
                </a:cubicBezTo>
                <a:lnTo>
                  <a:pt x="271997" y="16454"/>
                </a:lnTo>
                <a:cubicBezTo>
                  <a:pt x="304898" y="-5485"/>
                  <a:pt x="347760" y="-5485"/>
                  <a:pt x="380661" y="16454"/>
                </a:cubicBezTo>
                <a:close/>
                <a:moveTo>
                  <a:pt x="640724" y="359875"/>
                </a:moveTo>
                <a:cubicBezTo>
                  <a:pt x="634911" y="369179"/>
                  <a:pt x="627210" y="377158"/>
                  <a:pt x="618122" y="383300"/>
                </a:cubicBezTo>
                <a:lnTo>
                  <a:pt x="381131" y="543279"/>
                </a:lnTo>
                <a:cubicBezTo>
                  <a:pt x="348019" y="565639"/>
                  <a:pt x="304639" y="565639"/>
                  <a:pt x="271527" y="543279"/>
                </a:cubicBezTo>
                <a:lnTo>
                  <a:pt x="34536" y="383300"/>
                </a:lnTo>
                <a:cubicBezTo>
                  <a:pt x="5386" y="363636"/>
                  <a:pt x="-7090" y="326959"/>
                  <a:pt x="4021" y="293596"/>
                </a:cubicBezTo>
                <a:lnTo>
                  <a:pt x="271997" y="472221"/>
                </a:lnTo>
                <a:cubicBezTo>
                  <a:pt x="302673" y="492665"/>
                  <a:pt x="342233" y="494146"/>
                  <a:pt x="374354" y="476060"/>
                </a:cubicBezTo>
                <a:lnTo>
                  <a:pt x="380621" y="472221"/>
                </a:lnTo>
                <a:lnTo>
                  <a:pt x="648598" y="293596"/>
                </a:lnTo>
                <a:cubicBezTo>
                  <a:pt x="656009" y="315756"/>
                  <a:pt x="653122" y="340070"/>
                  <a:pt x="640724" y="359875"/>
                </a:cubicBezTo>
                <a:close/>
                <a:moveTo>
                  <a:pt x="640724" y="487185"/>
                </a:moveTo>
                <a:cubicBezTo>
                  <a:pt x="634911" y="496488"/>
                  <a:pt x="627210" y="504467"/>
                  <a:pt x="618122" y="510610"/>
                </a:cubicBezTo>
                <a:lnTo>
                  <a:pt x="381131" y="670588"/>
                </a:lnTo>
                <a:cubicBezTo>
                  <a:pt x="348019" y="692948"/>
                  <a:pt x="304639" y="692948"/>
                  <a:pt x="271527" y="670588"/>
                </a:cubicBezTo>
                <a:lnTo>
                  <a:pt x="34536" y="510610"/>
                </a:lnTo>
                <a:cubicBezTo>
                  <a:pt x="5386" y="490945"/>
                  <a:pt x="-7090" y="454268"/>
                  <a:pt x="4021" y="420906"/>
                </a:cubicBezTo>
                <a:lnTo>
                  <a:pt x="271997" y="599530"/>
                </a:lnTo>
                <a:cubicBezTo>
                  <a:pt x="302673" y="619974"/>
                  <a:pt x="342233" y="621455"/>
                  <a:pt x="374354" y="603369"/>
                </a:cubicBezTo>
                <a:lnTo>
                  <a:pt x="380621" y="599530"/>
                </a:lnTo>
                <a:lnTo>
                  <a:pt x="648598" y="420906"/>
                </a:lnTo>
                <a:cubicBezTo>
                  <a:pt x="656009" y="443065"/>
                  <a:pt x="653122" y="467379"/>
                  <a:pt x="640724" y="487185"/>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grpSp>
        <p:nvGrpSpPr>
          <p:cNvPr id="2" name="Group 1">
            <a:extLst>
              <a:ext uri="{FF2B5EF4-FFF2-40B4-BE49-F238E27FC236}">
                <a16:creationId xmlns:a16="http://schemas.microsoft.com/office/drawing/2014/main" id="{142402D0-3B7A-8EF3-DB19-C22249B4C930}"/>
              </a:ext>
            </a:extLst>
          </p:cNvPr>
          <p:cNvGrpSpPr/>
          <p:nvPr/>
        </p:nvGrpSpPr>
        <p:grpSpPr>
          <a:xfrm>
            <a:off x="7908408" y="292100"/>
            <a:ext cx="3719216" cy="216000"/>
            <a:chOff x="7908408" y="292100"/>
            <a:chExt cx="3719216" cy="216000"/>
          </a:xfrm>
        </p:grpSpPr>
        <p:sp>
          <p:nvSpPr>
            <p:cNvPr id="3" name="Text Placeholder 2">
              <a:extLst>
                <a:ext uri="{FF2B5EF4-FFF2-40B4-BE49-F238E27FC236}">
                  <a16:creationId xmlns:a16="http://schemas.microsoft.com/office/drawing/2014/main" id="{B1B1A361-46D0-AAB6-31DC-9E8909AB5D89}"/>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6" name="Text Placeholder 2">
              <a:extLst>
                <a:ext uri="{FF2B5EF4-FFF2-40B4-BE49-F238E27FC236}">
                  <a16:creationId xmlns:a16="http://schemas.microsoft.com/office/drawing/2014/main" id="{199EEB8B-1163-359C-90DA-FB2313FF1944}"/>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7" name="Text Placeholder 2">
              <a:extLst>
                <a:ext uri="{FF2B5EF4-FFF2-40B4-BE49-F238E27FC236}">
                  <a16:creationId xmlns:a16="http://schemas.microsoft.com/office/drawing/2014/main" id="{F5896288-19A6-3EA4-B0A0-BE15EF24C134}"/>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8" name="Text Placeholder 2">
              <a:extLst>
                <a:ext uri="{FF2B5EF4-FFF2-40B4-BE49-F238E27FC236}">
                  <a16:creationId xmlns:a16="http://schemas.microsoft.com/office/drawing/2014/main" id="{B177B605-BF20-CCF3-300F-46212938673E}"/>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0" name="Text Placeholder 2">
              <a:extLst>
                <a:ext uri="{FF2B5EF4-FFF2-40B4-BE49-F238E27FC236}">
                  <a16:creationId xmlns:a16="http://schemas.microsoft.com/office/drawing/2014/main" id="{704FD232-68A0-D9F6-0E77-3170DBED8DCE}"/>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2" name="Text Placeholder 2">
              <a:extLst>
                <a:ext uri="{FF2B5EF4-FFF2-40B4-BE49-F238E27FC236}">
                  <a16:creationId xmlns:a16="http://schemas.microsoft.com/office/drawing/2014/main" id="{6C97C4E1-18BF-F9C8-A03B-F400EA1808CD}"/>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3" name="Text Placeholder 2">
              <a:extLst>
                <a:ext uri="{FF2B5EF4-FFF2-40B4-BE49-F238E27FC236}">
                  <a16:creationId xmlns:a16="http://schemas.microsoft.com/office/drawing/2014/main" id="{FF4DAF6C-06FE-4A69-679E-F9EE25C7CC24}"/>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4" name="TextBox 13">
              <a:extLst>
                <a:ext uri="{FF2B5EF4-FFF2-40B4-BE49-F238E27FC236}">
                  <a16:creationId xmlns:a16="http://schemas.microsoft.com/office/drawing/2014/main" id="{5C35CA17-1B0D-FE15-43C4-B2FDBC2F7C9E}"/>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045332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2.29167E-6 2.22222E-6 L 2.29167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200"/>
                                  </p:stCondLst>
                                  <p:childTnLst>
                                    <p:animMotion origin="layout" path="M 0 2.22222E-6 L 0 0.03541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300"/>
                                  </p:stCondLst>
                                  <p:childTnLst>
                                    <p:animMotion origin="layout" path="M -2.08333E-6 2.22222E-6 L -2.08333E-6 0.03541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100"/>
                                  </p:stCondLst>
                                  <p:childTnLst>
                                    <p:animMotion origin="layout" path="M 2.29167E-6 1.48148E-6 L 2.29167E-6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grpId="1" nodeType="withEffect">
                                  <p:stCondLst>
                                    <p:cond delay="300"/>
                                  </p:stCondLst>
                                  <p:childTnLst>
                                    <p:animMotion origin="layout" path="M -2.08333E-6 1.11022E-16 L -2.08333E-6 0.03542 " pathEditMode="relative" rAng="0" ptsTypes="AA">
                                      <p:cBhvr>
                                        <p:cTn id="29" dur="700" spd="-100000" fill="hold"/>
                                        <p:tgtEl>
                                          <p:spTgt spid="16"/>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0 1.48148E-6 L 0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0"/>
                                  </p:stCondLst>
                                  <p:childTnLst>
                                    <p:animMotion origin="layout" path="M 0 -1.11111E-6 L 0 0.03542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42" presetClass="path" presetSubtype="0" decel="100000" fill="hold" grpId="1" nodeType="withEffect">
                                  <p:stCondLst>
                                    <p:cond delay="100"/>
                                  </p:stCondLst>
                                  <p:childTnLst>
                                    <p:animMotion origin="layout" path="M 2.29167E-6 2.22222E-6 L 2.29167E-6 0.03541 " pathEditMode="relative" rAng="0" ptsTypes="AA">
                                      <p:cBhvr>
                                        <p:cTn id="44" dur="700" spd="-100000" fill="hold"/>
                                        <p:tgtEl>
                                          <p:spTgt spid="29"/>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42" presetClass="path" presetSubtype="0" decel="100000" fill="hold" grpId="1" nodeType="withEffect">
                                  <p:stCondLst>
                                    <p:cond delay="200"/>
                                  </p:stCondLst>
                                  <p:childTnLst>
                                    <p:animMotion origin="layout" path="M 0 2.22222E-6 L 0 0.03541 " pathEditMode="relative" rAng="0" ptsTypes="AA">
                                      <p:cBhvr>
                                        <p:cTn id="49" dur="700" spd="-100000" fill="hold"/>
                                        <p:tgtEl>
                                          <p:spTgt spid="27"/>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42" presetClass="path" presetSubtype="0" decel="100000" fill="hold" grpId="1" nodeType="withEffect">
                                  <p:stCondLst>
                                    <p:cond delay="300"/>
                                  </p:stCondLst>
                                  <p:childTnLst>
                                    <p:animMotion origin="layout" path="M -2.08333E-6 2.22222E-6 L -2.08333E-6 0.03541 " pathEditMode="relative" rAng="0" ptsTypes="AA">
                                      <p:cBhvr>
                                        <p:cTn id="54" dur="700" spd="-100000" fill="hold"/>
                                        <p:tgtEl>
                                          <p:spTgt spid="2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9" grpId="0" animBg="1"/>
      <p:bldP spid="9" grpId="1" animBg="1"/>
      <p:bldP spid="11" grpId="0"/>
      <p:bldP spid="11" grpId="1"/>
      <p:bldP spid="16" grpId="0"/>
      <p:bldP spid="16" grpId="1"/>
      <p:bldP spid="17" grpId="0" animBg="1"/>
      <p:bldP spid="17" grpId="1" animBg="1"/>
      <p:bldP spid="19" grpId="0" animBg="1"/>
      <p:bldP spid="19" grpId="1" animBg="1"/>
      <p:bldP spid="29" grpId="0" animBg="1"/>
      <p:bldP spid="29" grpId="1" animBg="1"/>
      <p:bldP spid="28" grpId="0" animBg="1"/>
      <p:bldP spid="28" grpId="1" animBg="1"/>
      <p:bldP spid="27" grpId="0" animBg="1"/>
      <p:bldP spid="2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6ACB2-2198-45C3-28BC-0690AF2849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82B9D-D4B3-F9AC-7E91-BC80F9909F34}"/>
              </a:ext>
            </a:extLst>
          </p:cNvPr>
          <p:cNvSpPr>
            <a:spLocks noGrp="1"/>
          </p:cNvSpPr>
          <p:nvPr>
            <p:ph type="title"/>
          </p:nvPr>
        </p:nvSpPr>
        <p:spPr/>
        <p:txBody>
          <a:bodyPr/>
          <a:lstStyle/>
          <a:p>
            <a:r>
              <a:rPr lang="en-US"/>
              <a:t>Query rewriting</a:t>
            </a:r>
          </a:p>
        </p:txBody>
      </p:sp>
      <p:sp>
        <p:nvSpPr>
          <p:cNvPr id="15" name="Rectangle 12">
            <a:extLst>
              <a:ext uri="{FF2B5EF4-FFF2-40B4-BE49-F238E27FC236}">
                <a16:creationId xmlns:a16="http://schemas.microsoft.com/office/drawing/2014/main" id="{8BCAEA8A-10C6-6EA6-F249-5F1FB55F636D}"/>
              </a:ext>
              <a:ext uri="{C183D7F6-B498-43B3-948B-1728B52AA6E4}">
                <adec:decorative xmlns:adec="http://schemas.microsoft.com/office/drawing/2017/decorative" val="1"/>
              </a:ext>
            </a:extLst>
          </p:cNvPr>
          <p:cNvSpPr/>
          <p:nvPr/>
        </p:nvSpPr>
        <p:spPr bwMode="auto">
          <a:xfrm>
            <a:off x="5943347" y="1836031"/>
            <a:ext cx="2451600" cy="405189"/>
          </a:xfrm>
          <a:prstGeom prst="roundRect">
            <a:avLst>
              <a:gd name="adj" fmla="val 50000"/>
            </a:avLst>
          </a:prstGeom>
          <a:noFill/>
          <a:ln w="19050" cap="rnd">
            <a:gradFill flip="none" rotWithShape="1">
              <a:gsLst>
                <a:gs pos="0">
                  <a:srgbClr val="49C5B1"/>
                </a:gs>
                <a:gs pos="70000">
                  <a:srgbClr val="399A91"/>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Query rewriting</a:t>
            </a:r>
          </a:p>
        </p:txBody>
      </p:sp>
      <p:sp>
        <p:nvSpPr>
          <p:cNvPr id="69" name="Rectangle 12">
            <a:extLst>
              <a:ext uri="{FF2B5EF4-FFF2-40B4-BE49-F238E27FC236}">
                <a16:creationId xmlns:a16="http://schemas.microsoft.com/office/drawing/2014/main" id="{DF223F13-651D-E464-94C5-ADA19B14C149}"/>
              </a:ext>
              <a:ext uri="{C183D7F6-B498-43B3-948B-1728B52AA6E4}">
                <adec:decorative xmlns:adec="http://schemas.microsoft.com/office/drawing/2017/decorative" val="1"/>
              </a:ext>
            </a:extLst>
          </p:cNvPr>
          <p:cNvSpPr/>
          <p:nvPr/>
        </p:nvSpPr>
        <p:spPr bwMode="auto">
          <a:xfrm>
            <a:off x="3285708" y="2868509"/>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Vector search</a:t>
            </a:r>
          </a:p>
        </p:txBody>
      </p:sp>
      <p:sp>
        <p:nvSpPr>
          <p:cNvPr id="70" name="Rectangle 12">
            <a:extLst>
              <a:ext uri="{FF2B5EF4-FFF2-40B4-BE49-F238E27FC236}">
                <a16:creationId xmlns:a16="http://schemas.microsoft.com/office/drawing/2014/main" id="{19CC0ADC-8BEF-9DD5-3173-C1BFD4006D7E}"/>
              </a:ext>
              <a:ext uri="{C183D7F6-B498-43B3-948B-1728B52AA6E4}">
                <adec:decorative xmlns:adec="http://schemas.microsoft.com/office/drawing/2017/decorative" val="1"/>
              </a:ext>
            </a:extLst>
          </p:cNvPr>
          <p:cNvSpPr/>
          <p:nvPr/>
        </p:nvSpPr>
        <p:spPr bwMode="auto">
          <a:xfrm>
            <a:off x="5943347" y="3286231"/>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Hybrid search</a:t>
            </a:r>
          </a:p>
        </p:txBody>
      </p:sp>
      <p:sp>
        <p:nvSpPr>
          <p:cNvPr id="71" name="Rectangle 12">
            <a:extLst>
              <a:ext uri="{FF2B5EF4-FFF2-40B4-BE49-F238E27FC236}">
                <a16:creationId xmlns:a16="http://schemas.microsoft.com/office/drawing/2014/main" id="{DDD42D93-EE63-F007-DB69-3532F0077C3B}"/>
              </a:ext>
              <a:ext uri="{C183D7F6-B498-43B3-948B-1728B52AA6E4}">
                <adec:decorative xmlns:adec="http://schemas.microsoft.com/office/drawing/2017/decorative" val="1"/>
              </a:ext>
            </a:extLst>
          </p:cNvPr>
          <p:cNvSpPr/>
          <p:nvPr/>
        </p:nvSpPr>
        <p:spPr bwMode="auto">
          <a:xfrm>
            <a:off x="8583362" y="2868509"/>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Keyword search</a:t>
            </a:r>
          </a:p>
        </p:txBody>
      </p:sp>
      <p:sp>
        <p:nvSpPr>
          <p:cNvPr id="72" name="Rectangle 12">
            <a:extLst>
              <a:ext uri="{FF2B5EF4-FFF2-40B4-BE49-F238E27FC236}">
                <a16:creationId xmlns:a16="http://schemas.microsoft.com/office/drawing/2014/main" id="{E08201F3-F2F6-0789-7B04-34B1CC2DE863}"/>
              </a:ext>
              <a:ext uri="{C183D7F6-B498-43B3-948B-1728B52AA6E4}">
                <adec:decorative xmlns:adec="http://schemas.microsoft.com/office/drawing/2017/decorative" val="1"/>
              </a:ext>
            </a:extLst>
          </p:cNvPr>
          <p:cNvSpPr/>
          <p:nvPr/>
        </p:nvSpPr>
        <p:spPr bwMode="auto">
          <a:xfrm>
            <a:off x="5943347" y="4316583"/>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Semantic ranker</a:t>
            </a:r>
          </a:p>
        </p:txBody>
      </p:sp>
      <p:sp>
        <p:nvSpPr>
          <p:cNvPr id="73" name="Rectangle 12">
            <a:extLst>
              <a:ext uri="{FF2B5EF4-FFF2-40B4-BE49-F238E27FC236}">
                <a16:creationId xmlns:a16="http://schemas.microsoft.com/office/drawing/2014/main" id="{9757CE14-3571-4579-E7F4-1F6B71937067}"/>
              </a:ext>
              <a:ext uri="{C183D7F6-B498-43B3-948B-1728B52AA6E4}">
                <adec:decorative xmlns:adec="http://schemas.microsoft.com/office/drawing/2017/decorative" val="1"/>
              </a:ext>
            </a:extLst>
          </p:cNvPr>
          <p:cNvSpPr/>
          <p:nvPr/>
        </p:nvSpPr>
        <p:spPr bwMode="auto">
          <a:xfrm>
            <a:off x="5943347" y="5552129"/>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Extractive answers</a:t>
            </a:r>
          </a:p>
        </p:txBody>
      </p:sp>
      <p:sp>
        <p:nvSpPr>
          <p:cNvPr id="74" name="Rectangle 12">
            <a:extLst>
              <a:ext uri="{FF2B5EF4-FFF2-40B4-BE49-F238E27FC236}">
                <a16:creationId xmlns:a16="http://schemas.microsoft.com/office/drawing/2014/main" id="{9C9CECBC-EEDB-924A-C640-4209B47592B2}"/>
              </a:ext>
              <a:ext uri="{C183D7F6-B498-43B3-948B-1728B52AA6E4}">
                <adec:decorative xmlns:adec="http://schemas.microsoft.com/office/drawing/2017/decorative" val="1"/>
              </a:ext>
            </a:extLst>
          </p:cNvPr>
          <p:cNvSpPr/>
          <p:nvPr/>
        </p:nvSpPr>
        <p:spPr bwMode="auto">
          <a:xfrm>
            <a:off x="8600987" y="5552129"/>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Contextualized captions</a:t>
            </a:r>
          </a:p>
        </p:txBody>
      </p:sp>
      <p:sp>
        <p:nvSpPr>
          <p:cNvPr id="75" name="Rectangle 12">
            <a:extLst>
              <a:ext uri="{FF2B5EF4-FFF2-40B4-BE49-F238E27FC236}">
                <a16:creationId xmlns:a16="http://schemas.microsoft.com/office/drawing/2014/main" id="{73DAE59E-785F-CB69-A35E-39DB086065BA}"/>
              </a:ext>
              <a:ext uri="{C183D7F6-B498-43B3-948B-1728B52AA6E4}">
                <adec:decorative xmlns:adec="http://schemas.microsoft.com/office/drawing/2017/decorative" val="1"/>
              </a:ext>
            </a:extLst>
          </p:cNvPr>
          <p:cNvSpPr/>
          <p:nvPr/>
        </p:nvSpPr>
        <p:spPr bwMode="auto">
          <a:xfrm>
            <a:off x="3285708" y="5552129"/>
            <a:ext cx="2451600" cy="405189"/>
          </a:xfrm>
          <a:prstGeom prst="roundRect">
            <a:avLst>
              <a:gd name="adj" fmla="val 50000"/>
            </a:avLst>
          </a:prstGeom>
          <a:noFill/>
          <a:ln w="1905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Results for LLM</a:t>
            </a:r>
          </a:p>
        </p:txBody>
      </p:sp>
      <p:sp useBgFill="1">
        <p:nvSpPr>
          <p:cNvPr id="3" name="Rectangle 2">
            <a:extLst>
              <a:ext uri="{FF2B5EF4-FFF2-40B4-BE49-F238E27FC236}">
                <a16:creationId xmlns:a16="http://schemas.microsoft.com/office/drawing/2014/main" id="{85421E5C-9715-1E2E-7661-C2AD7C28D1BA}"/>
              </a:ext>
            </a:extLst>
          </p:cNvPr>
          <p:cNvSpPr/>
          <p:nvPr/>
        </p:nvSpPr>
        <p:spPr bwMode="auto">
          <a:xfrm>
            <a:off x="11605256" y="-1"/>
            <a:ext cx="586744" cy="685800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58" name="Round Same Side Corner Rectangle 57">
            <a:extLst>
              <a:ext uri="{FF2B5EF4-FFF2-40B4-BE49-F238E27FC236}">
                <a16:creationId xmlns:a16="http://schemas.microsoft.com/office/drawing/2014/main" id="{76F12A05-F7C4-CEF1-C931-C87B80F93404}"/>
              </a:ext>
            </a:extLst>
          </p:cNvPr>
          <p:cNvSpPr/>
          <p:nvPr/>
        </p:nvSpPr>
        <p:spPr bwMode="auto">
          <a:xfrm rot="10800000">
            <a:off x="775660" y="1496560"/>
            <a:ext cx="506214" cy="271513"/>
          </a:xfrm>
          <a:prstGeom prst="round2SameRect">
            <a:avLst>
              <a:gd name="adj1" fmla="val 35634"/>
              <a:gd name="adj2" fmla="val 0"/>
            </a:avLst>
          </a:prstGeom>
          <a:gradFill flip="none" rotWithShape="0">
            <a:gsLst>
              <a:gs pos="0">
                <a:srgbClr val="49C5B1"/>
              </a:gs>
              <a:gs pos="70000">
                <a:srgbClr val="399A91"/>
              </a:gs>
            </a:gsLst>
            <a:path path="circle">
              <a:fillToRect l="100000" t="10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59" name="TextBox 58">
            <a:extLst>
              <a:ext uri="{FF2B5EF4-FFF2-40B4-BE49-F238E27FC236}">
                <a16:creationId xmlns:a16="http://schemas.microsoft.com/office/drawing/2014/main" id="{408AD85E-EE76-D8B5-E8FE-88F5133A6D12}"/>
              </a:ext>
            </a:extLst>
          </p:cNvPr>
          <p:cNvSpPr txBox="1"/>
          <p:nvPr/>
        </p:nvSpPr>
        <p:spPr>
          <a:xfrm>
            <a:off x="976669" y="1561677"/>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L0</a:t>
            </a:r>
          </a:p>
        </p:txBody>
      </p:sp>
      <p:sp>
        <p:nvSpPr>
          <p:cNvPr id="60" name="Round Same Side Corner Rectangle 59">
            <a:extLst>
              <a:ext uri="{FF2B5EF4-FFF2-40B4-BE49-F238E27FC236}">
                <a16:creationId xmlns:a16="http://schemas.microsoft.com/office/drawing/2014/main" id="{D1096C43-B8F8-DE12-A1E2-51D2C292939F}"/>
              </a:ext>
            </a:extLst>
          </p:cNvPr>
          <p:cNvSpPr/>
          <p:nvPr/>
        </p:nvSpPr>
        <p:spPr bwMode="auto">
          <a:xfrm rot="10800000">
            <a:off x="775660" y="2743609"/>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1" name="TextBox 60">
            <a:extLst>
              <a:ext uri="{FF2B5EF4-FFF2-40B4-BE49-F238E27FC236}">
                <a16:creationId xmlns:a16="http://schemas.microsoft.com/office/drawing/2014/main" id="{A04EC9D1-91E8-3C1E-9D7F-44D61BA11C1A}"/>
              </a:ext>
            </a:extLst>
          </p:cNvPr>
          <p:cNvSpPr txBox="1"/>
          <p:nvPr/>
        </p:nvSpPr>
        <p:spPr>
          <a:xfrm>
            <a:off x="985486" y="2808726"/>
            <a:ext cx="86562"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L1</a:t>
            </a:r>
          </a:p>
        </p:txBody>
      </p:sp>
      <p:sp>
        <p:nvSpPr>
          <p:cNvPr id="62" name="Round Same Side Corner Rectangle 61">
            <a:extLst>
              <a:ext uri="{FF2B5EF4-FFF2-40B4-BE49-F238E27FC236}">
                <a16:creationId xmlns:a16="http://schemas.microsoft.com/office/drawing/2014/main" id="{D91711C1-8B25-7CF2-E4BE-485DA53DEC3E}"/>
              </a:ext>
            </a:extLst>
          </p:cNvPr>
          <p:cNvSpPr/>
          <p:nvPr/>
        </p:nvSpPr>
        <p:spPr bwMode="auto">
          <a:xfrm rot="10800000">
            <a:off x="775660" y="3990658"/>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3" name="TextBox 62">
            <a:extLst>
              <a:ext uri="{FF2B5EF4-FFF2-40B4-BE49-F238E27FC236}">
                <a16:creationId xmlns:a16="http://schemas.microsoft.com/office/drawing/2014/main" id="{EAE74EF8-2070-4BF7-83FC-5537B352C1FB}"/>
              </a:ext>
            </a:extLst>
          </p:cNvPr>
          <p:cNvSpPr txBox="1"/>
          <p:nvPr/>
        </p:nvSpPr>
        <p:spPr>
          <a:xfrm>
            <a:off x="976669" y="4055775"/>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L2</a:t>
            </a:r>
          </a:p>
        </p:txBody>
      </p:sp>
      <p:sp>
        <p:nvSpPr>
          <p:cNvPr id="64" name="Round Same Side Corner Rectangle 63">
            <a:extLst>
              <a:ext uri="{FF2B5EF4-FFF2-40B4-BE49-F238E27FC236}">
                <a16:creationId xmlns:a16="http://schemas.microsoft.com/office/drawing/2014/main" id="{3D698092-409D-1856-592C-6A93CEE0CFAB}"/>
              </a:ext>
            </a:extLst>
          </p:cNvPr>
          <p:cNvSpPr/>
          <p:nvPr/>
        </p:nvSpPr>
        <p:spPr bwMode="auto">
          <a:xfrm rot="10800000">
            <a:off x="775660" y="5224164"/>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176C3243-D81E-F8E0-0932-3D0DD91ADE8D}"/>
              </a:ext>
            </a:extLst>
          </p:cNvPr>
          <p:cNvSpPr txBox="1"/>
          <p:nvPr/>
        </p:nvSpPr>
        <p:spPr>
          <a:xfrm>
            <a:off x="976669" y="5302824"/>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L3</a:t>
            </a:r>
          </a:p>
        </p:txBody>
      </p:sp>
      <p:sp>
        <p:nvSpPr>
          <p:cNvPr id="8" name="Rectangle 3" descr="L0. Query Preprocessing. Vectorization, speller, synomyms.&#10;&#10;L1. Candidate retrieval. Vector search, fusion, keyword search.&#10;&#10;L2. Ranking. Semantic ranking.&#10;&#10;L3. Synthesis. Results for LLM (highlighted), extractive answers, contextualized captions.">
            <a:extLst>
              <a:ext uri="{FF2B5EF4-FFF2-40B4-BE49-F238E27FC236}">
                <a16:creationId xmlns:a16="http://schemas.microsoft.com/office/drawing/2014/main" id="{F96E29F0-C564-1C81-A261-DE98FE988D8D}"/>
              </a:ext>
              <a:ext uri="{C183D7F6-B498-43B3-948B-1728B52AA6E4}">
                <adec:decorative xmlns:adec="http://schemas.microsoft.com/office/drawing/2017/decorative" val="0"/>
              </a:ext>
            </a:extLst>
          </p:cNvPr>
          <p:cNvSpPr/>
          <p:nvPr/>
        </p:nvSpPr>
        <p:spPr bwMode="auto">
          <a:xfrm>
            <a:off x="586741" y="1503336"/>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Variable Text Semibold" pitchFamily="2" charset="0"/>
                <a:ea typeface="+mn-ea"/>
                <a:cs typeface="Segoe UI" panose="020B0502040204020203" pitchFamily="34" charset="0"/>
              </a:rPr>
              <a:t>Query Preprocessing</a:t>
            </a:r>
          </a:p>
        </p:txBody>
      </p:sp>
      <p:sp>
        <p:nvSpPr>
          <p:cNvPr id="18" name="Rectangle 4">
            <a:extLst>
              <a:ext uri="{FF2B5EF4-FFF2-40B4-BE49-F238E27FC236}">
                <a16:creationId xmlns:a16="http://schemas.microsoft.com/office/drawing/2014/main" id="{65E70471-0D17-23E3-9A63-1D988AFE6BFF}"/>
              </a:ext>
              <a:ext uri="{C183D7F6-B498-43B3-948B-1728B52AA6E4}">
                <adec:decorative xmlns:adec="http://schemas.microsoft.com/office/drawing/2017/decorative" val="1"/>
              </a:ext>
            </a:extLst>
          </p:cNvPr>
          <p:cNvSpPr/>
          <p:nvPr/>
        </p:nvSpPr>
        <p:spPr bwMode="auto">
          <a:xfrm>
            <a:off x="586744" y="2743612"/>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anose="020B0502040204020203" pitchFamily="34" charset="0"/>
              </a:rPr>
              <a:t>Retrieval</a:t>
            </a:r>
          </a:p>
        </p:txBody>
      </p:sp>
      <p:sp>
        <p:nvSpPr>
          <p:cNvPr id="21" name="Rectangle 5">
            <a:extLst>
              <a:ext uri="{FF2B5EF4-FFF2-40B4-BE49-F238E27FC236}">
                <a16:creationId xmlns:a16="http://schemas.microsoft.com/office/drawing/2014/main" id="{2CBCFF65-F8BD-F00B-1966-BB81AD434617}"/>
              </a:ext>
              <a:ext uri="{C183D7F6-B498-43B3-948B-1728B52AA6E4}">
                <adec:decorative xmlns:adec="http://schemas.microsoft.com/office/drawing/2017/decorative" val="1"/>
              </a:ext>
            </a:extLst>
          </p:cNvPr>
          <p:cNvSpPr/>
          <p:nvPr/>
        </p:nvSpPr>
        <p:spPr bwMode="auto">
          <a:xfrm>
            <a:off x="586742" y="3983888"/>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anose="020B0502040204020203" pitchFamily="34" charset="0"/>
              </a:rPr>
              <a:t>Reranking</a:t>
            </a:r>
            <a:endParaRPr kumimoji="0" lang="en-US" sz="16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anose="020B0502040204020203" pitchFamily="34" charset="0"/>
            </a:endParaRPr>
          </a:p>
        </p:txBody>
      </p:sp>
      <p:sp>
        <p:nvSpPr>
          <p:cNvPr id="22" name="Rectangle 6">
            <a:extLst>
              <a:ext uri="{FF2B5EF4-FFF2-40B4-BE49-F238E27FC236}">
                <a16:creationId xmlns:a16="http://schemas.microsoft.com/office/drawing/2014/main" id="{082814E5-532D-A03D-503F-6C1CB7FB6138}"/>
              </a:ext>
              <a:ext uri="{C183D7F6-B498-43B3-948B-1728B52AA6E4}">
                <adec:decorative xmlns:adec="http://schemas.microsoft.com/office/drawing/2017/decorative" val="1"/>
              </a:ext>
            </a:extLst>
          </p:cNvPr>
          <p:cNvSpPr/>
          <p:nvPr/>
        </p:nvSpPr>
        <p:spPr bwMode="auto">
          <a:xfrm>
            <a:off x="586741" y="5224164"/>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anose="020B0502040204020203" pitchFamily="34" charset="0"/>
              </a:rPr>
              <a:t>Synthesis</a:t>
            </a:r>
          </a:p>
        </p:txBody>
      </p:sp>
      <p:sp>
        <p:nvSpPr>
          <p:cNvPr id="4" name="Rectangle 12">
            <a:extLst>
              <a:ext uri="{FF2B5EF4-FFF2-40B4-BE49-F238E27FC236}">
                <a16:creationId xmlns:a16="http://schemas.microsoft.com/office/drawing/2014/main" id="{26C7DFE2-254A-D18D-B667-664705BA0E13}"/>
              </a:ext>
              <a:ext uri="{C183D7F6-B498-43B3-948B-1728B52AA6E4}">
                <adec:decorative xmlns:adec="http://schemas.microsoft.com/office/drawing/2017/decorative" val="1"/>
              </a:ext>
            </a:extLst>
          </p:cNvPr>
          <p:cNvSpPr/>
          <p:nvPr/>
        </p:nvSpPr>
        <p:spPr bwMode="auto">
          <a:xfrm>
            <a:off x="5943347" y="632468"/>
            <a:ext cx="2451600" cy="405189"/>
          </a:xfrm>
          <a:prstGeom prst="roundRect">
            <a:avLst>
              <a:gd name="adj" fmla="val 50000"/>
            </a:avLst>
          </a:prstGeom>
          <a:noFill/>
          <a:ln w="9525" cap="rnd">
            <a:solidFill>
              <a:srgbClr val="B1B3B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Query</a:t>
            </a:r>
          </a:p>
        </p:txBody>
      </p:sp>
      <p:cxnSp>
        <p:nvCxnSpPr>
          <p:cNvPr id="6" name="Straight Arrow Connector 5">
            <a:extLst>
              <a:ext uri="{FF2B5EF4-FFF2-40B4-BE49-F238E27FC236}">
                <a16:creationId xmlns:a16="http://schemas.microsoft.com/office/drawing/2014/main" id="{08794074-D2C5-254C-6FAD-D5B189F57BFD}"/>
              </a:ext>
            </a:extLst>
          </p:cNvPr>
          <p:cNvCxnSpPr>
            <a:stCxn id="4" idx="2"/>
            <a:endCxn id="15" idx="0"/>
          </p:cNvCxnSpPr>
          <p:nvPr/>
        </p:nvCxnSpPr>
        <p:spPr>
          <a:xfrm>
            <a:off x="7169147" y="1037657"/>
            <a:ext cx="0" cy="798374"/>
          </a:xfrm>
          <a:prstGeom prst="straightConnector1">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EB32D7DA-F675-CE65-0792-6FA7BFCE61B0}"/>
              </a:ext>
            </a:extLst>
          </p:cNvPr>
          <p:cNvCxnSpPr>
            <a:stCxn id="15" idx="1"/>
            <a:endCxn id="69" idx="0"/>
          </p:cNvCxnSpPr>
          <p:nvPr/>
        </p:nvCxnSpPr>
        <p:spPr>
          <a:xfrm rot="10800000" flipV="1">
            <a:off x="4511509" y="2038625"/>
            <a:ext cx="1431839" cy="829883"/>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0E25BBB4-A18E-1BDD-7A7E-8DD81FF0F893}"/>
              </a:ext>
            </a:extLst>
          </p:cNvPr>
          <p:cNvCxnSpPr>
            <a:cxnSpLocks/>
            <a:stCxn id="15" idx="3"/>
            <a:endCxn id="71" idx="0"/>
          </p:cNvCxnSpPr>
          <p:nvPr/>
        </p:nvCxnSpPr>
        <p:spPr>
          <a:xfrm>
            <a:off x="8394947" y="2038626"/>
            <a:ext cx="1414215" cy="829883"/>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D0FBDA55-85DE-D0C2-69C5-9327E694743A}"/>
              </a:ext>
            </a:extLst>
          </p:cNvPr>
          <p:cNvCxnSpPr>
            <a:cxnSpLocks/>
            <a:stCxn id="69" idx="2"/>
            <a:endCxn id="70" idx="1"/>
          </p:cNvCxnSpPr>
          <p:nvPr/>
        </p:nvCxnSpPr>
        <p:spPr>
          <a:xfrm rot="16200000" flipH="1">
            <a:off x="5119863" y="2665342"/>
            <a:ext cx="215128" cy="1431839"/>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0988C17B-746D-A39C-8D51-FF420B4318E7}"/>
              </a:ext>
            </a:extLst>
          </p:cNvPr>
          <p:cNvCxnSpPr>
            <a:cxnSpLocks/>
            <a:stCxn id="71" idx="2"/>
            <a:endCxn id="70" idx="3"/>
          </p:cNvCxnSpPr>
          <p:nvPr/>
        </p:nvCxnSpPr>
        <p:spPr>
          <a:xfrm rot="5400000">
            <a:off x="8994491" y="2674155"/>
            <a:ext cx="215128" cy="1414215"/>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EBE9749-670D-2D35-3A98-6D5992B6A922}"/>
              </a:ext>
            </a:extLst>
          </p:cNvPr>
          <p:cNvCxnSpPr>
            <a:cxnSpLocks/>
            <a:stCxn id="70" idx="2"/>
            <a:endCxn id="72" idx="0"/>
          </p:cNvCxnSpPr>
          <p:nvPr/>
        </p:nvCxnSpPr>
        <p:spPr>
          <a:xfrm>
            <a:off x="7169147" y="3691420"/>
            <a:ext cx="0" cy="625163"/>
          </a:xfrm>
          <a:prstGeom prst="straightConnector1">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82205B7-F1CC-45D7-5A98-74CC4579DDAB}"/>
              </a:ext>
            </a:extLst>
          </p:cNvPr>
          <p:cNvCxnSpPr>
            <a:cxnSpLocks/>
            <a:stCxn id="72" idx="2"/>
            <a:endCxn id="75" idx="0"/>
          </p:cNvCxnSpPr>
          <p:nvPr/>
        </p:nvCxnSpPr>
        <p:spPr>
          <a:xfrm rot="5400000">
            <a:off x="5425150" y="3808131"/>
            <a:ext cx="830357" cy="2657639"/>
          </a:xfrm>
          <a:prstGeom prst="bentConnector3">
            <a:avLst>
              <a:gd name="adj1" fmla="val 50000"/>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7D8F22A6-6F28-A210-EEB8-C71E327FF707}"/>
              </a:ext>
            </a:extLst>
          </p:cNvPr>
          <p:cNvCxnSpPr>
            <a:cxnSpLocks/>
            <a:stCxn id="72" idx="2"/>
            <a:endCxn id="74" idx="0"/>
          </p:cNvCxnSpPr>
          <p:nvPr/>
        </p:nvCxnSpPr>
        <p:spPr>
          <a:xfrm rot="16200000" flipH="1">
            <a:off x="8082789" y="3808130"/>
            <a:ext cx="830357" cy="2657640"/>
          </a:xfrm>
          <a:prstGeom prst="bentConnector3">
            <a:avLst>
              <a:gd name="adj1" fmla="val 50000"/>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13DD72-D3C9-48DC-3E78-179E69968F2C}"/>
              </a:ext>
            </a:extLst>
          </p:cNvPr>
          <p:cNvCxnSpPr>
            <a:cxnSpLocks/>
            <a:stCxn id="72" idx="2"/>
            <a:endCxn id="73" idx="0"/>
          </p:cNvCxnSpPr>
          <p:nvPr/>
        </p:nvCxnSpPr>
        <p:spPr>
          <a:xfrm>
            <a:off x="7169147" y="4721772"/>
            <a:ext cx="0" cy="830357"/>
          </a:xfrm>
          <a:prstGeom prst="straightConnector1">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73669FA-2D87-42DE-B8A3-7010462BE71A}"/>
              </a:ext>
            </a:extLst>
          </p:cNvPr>
          <p:cNvGrpSpPr/>
          <p:nvPr/>
        </p:nvGrpSpPr>
        <p:grpSpPr>
          <a:xfrm>
            <a:off x="7908408" y="292100"/>
            <a:ext cx="3719216" cy="216000"/>
            <a:chOff x="7908408" y="292100"/>
            <a:chExt cx="3719216" cy="216000"/>
          </a:xfrm>
        </p:grpSpPr>
        <p:sp>
          <p:nvSpPr>
            <p:cNvPr id="17" name="Text Placeholder 2">
              <a:extLst>
                <a:ext uri="{FF2B5EF4-FFF2-40B4-BE49-F238E27FC236}">
                  <a16:creationId xmlns:a16="http://schemas.microsoft.com/office/drawing/2014/main" id="{71555B58-2E5D-701E-680E-D77565F5CD1B}"/>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30" name="Text Placeholder 2">
              <a:extLst>
                <a:ext uri="{FF2B5EF4-FFF2-40B4-BE49-F238E27FC236}">
                  <a16:creationId xmlns:a16="http://schemas.microsoft.com/office/drawing/2014/main" id="{8D4F3D7C-9F0D-CA52-618A-383D79C0DB58}"/>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31" name="Text Placeholder 2">
              <a:extLst>
                <a:ext uri="{FF2B5EF4-FFF2-40B4-BE49-F238E27FC236}">
                  <a16:creationId xmlns:a16="http://schemas.microsoft.com/office/drawing/2014/main" id="{AEC149D0-1114-334E-7421-287B699636F0}"/>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32" name="Text Placeholder 2">
              <a:extLst>
                <a:ext uri="{FF2B5EF4-FFF2-40B4-BE49-F238E27FC236}">
                  <a16:creationId xmlns:a16="http://schemas.microsoft.com/office/drawing/2014/main" id="{B4393BBC-89C0-9F30-A8D7-7108E71902A6}"/>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33" name="Text Placeholder 2">
              <a:extLst>
                <a:ext uri="{FF2B5EF4-FFF2-40B4-BE49-F238E27FC236}">
                  <a16:creationId xmlns:a16="http://schemas.microsoft.com/office/drawing/2014/main" id="{AAB02C0B-3000-8608-4448-855D6D31E6C0}"/>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34" name="Text Placeholder 2">
              <a:extLst>
                <a:ext uri="{FF2B5EF4-FFF2-40B4-BE49-F238E27FC236}">
                  <a16:creationId xmlns:a16="http://schemas.microsoft.com/office/drawing/2014/main" id="{6172DBC2-B502-D869-1E77-458D5C48CCF1}"/>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35" name="Text Placeholder 2">
              <a:extLst>
                <a:ext uri="{FF2B5EF4-FFF2-40B4-BE49-F238E27FC236}">
                  <a16:creationId xmlns:a16="http://schemas.microsoft.com/office/drawing/2014/main" id="{6731CD15-5107-C9E7-775C-50D94CE077FC}"/>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36" name="TextBox 35">
              <a:extLst>
                <a:ext uri="{FF2B5EF4-FFF2-40B4-BE49-F238E27FC236}">
                  <a16:creationId xmlns:a16="http://schemas.microsoft.com/office/drawing/2014/main" id="{E6823058-5CAF-E070-6CC0-0EE1B327B558}"/>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66006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12" descr="GenAI Model Store">
            <a:extLst>
              <a:ext uri="{FF2B5EF4-FFF2-40B4-BE49-F238E27FC236}">
                <a16:creationId xmlns:a16="http://schemas.microsoft.com/office/drawing/2014/main" id="{6D5C4297-3D2A-EAA7-FC15-71E68FBBBEA3}"/>
              </a:ext>
            </a:extLst>
          </p:cNvPr>
          <p:cNvSpPr/>
          <p:nvPr/>
        </p:nvSpPr>
        <p:spPr>
          <a:xfrm>
            <a:off x="6387775" y="1085921"/>
            <a:ext cx="1554205" cy="346968"/>
          </a:xfrm>
          <a:prstGeom prst="roundRect">
            <a:avLst>
              <a:gd name="adj" fmla="val 50000"/>
            </a:avLst>
          </a:prstGeom>
          <a:gradFill flip="none" rotWithShape="1">
            <a:gsLst>
              <a:gs pos="35000">
                <a:srgbClr val="399A91"/>
              </a:gs>
              <a:gs pos="0">
                <a:srgbClr val="0A6BBA"/>
              </a:gs>
            </a:gsLst>
            <a:path path="circle">
              <a:fillToRect l="100000" t="100000"/>
            </a:path>
            <a:tileRect r="-100000" b="-100000"/>
          </a:gradFill>
          <a:ln w="38100">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Variable Text Semibold" pitchFamily="2" charset="0"/>
                <a:ea typeface="+mn-ea"/>
                <a:cs typeface="Segoe Sans Text Semibold" pitchFamily="2" charset="0"/>
              </a:rPr>
              <a:t>Public preview</a:t>
            </a:r>
          </a:p>
        </p:txBody>
      </p:sp>
      <p:sp>
        <p:nvSpPr>
          <p:cNvPr id="51" name="Title 50">
            <a:extLst>
              <a:ext uri="{FF2B5EF4-FFF2-40B4-BE49-F238E27FC236}">
                <a16:creationId xmlns:a16="http://schemas.microsoft.com/office/drawing/2014/main" id="{9B6D3F55-6992-58F2-A428-7621854BF85A}"/>
              </a:ext>
            </a:extLst>
          </p:cNvPr>
          <p:cNvSpPr>
            <a:spLocks noGrp="1"/>
          </p:cNvSpPr>
          <p:nvPr>
            <p:ph type="title"/>
          </p:nvPr>
        </p:nvSpPr>
        <p:spPr>
          <a:xfrm>
            <a:off x="588262" y="844118"/>
            <a:ext cx="5363275" cy="553998"/>
          </a:xfrm>
        </p:spPr>
        <p:txBody>
          <a:bodyPr/>
          <a:lstStyle/>
          <a:p>
            <a:r>
              <a:rPr lang="en-CA"/>
              <a:t>Query rewriting</a:t>
            </a:r>
            <a:endParaRPr lang="en-US"/>
          </a:p>
        </p:txBody>
      </p:sp>
      <p:sp>
        <p:nvSpPr>
          <p:cNvPr id="95" name="Text Placeholder 94">
            <a:extLst>
              <a:ext uri="{FF2B5EF4-FFF2-40B4-BE49-F238E27FC236}">
                <a16:creationId xmlns:a16="http://schemas.microsoft.com/office/drawing/2014/main" id="{95BF1A5A-2E4B-AC59-1235-EC9F002D632D}"/>
              </a:ext>
            </a:extLst>
          </p:cNvPr>
          <p:cNvSpPr>
            <a:spLocks noGrp="1"/>
          </p:cNvSpPr>
          <p:nvPr>
            <p:ph type="body" sz="quarter" idx="14"/>
          </p:nvPr>
        </p:nvSpPr>
        <p:spPr>
          <a:xfrm>
            <a:off x="582610" y="1634067"/>
            <a:ext cx="5368927" cy="3839009"/>
          </a:xfrm>
        </p:spPr>
        <p:txBody>
          <a:bodyPr/>
          <a:lstStyle/>
          <a:p>
            <a:pPr marL="0" indent="0">
              <a:buNone/>
            </a:pPr>
            <a:r>
              <a:rPr lang="en-US">
                <a:ln w="3175">
                  <a:noFill/>
                </a:ln>
                <a:gradFill>
                  <a:gsLst>
                    <a:gs pos="60000">
                      <a:srgbClr val="49C5B1"/>
                    </a:gs>
                    <a:gs pos="5000">
                      <a:srgbClr val="8DC8E8"/>
                    </a:gs>
                  </a:gsLst>
                  <a:path path="circle">
                    <a:fillToRect l="100000" t="100000"/>
                  </a:path>
                </a:gradFill>
                <a:latin typeface="Segoe UI Variable Text Semibold" pitchFamily="2" charset="0"/>
                <a:cs typeface="Segoe UI"/>
              </a:rPr>
              <a:t>Transform a user query into a more effective one using a language model to change, augment or create new optimized search queries</a:t>
            </a:r>
          </a:p>
          <a:p>
            <a:r>
              <a:rPr lang="en-US"/>
              <a:t>Powered by a fine-tuned Small Language </a:t>
            </a:r>
            <a:br>
              <a:rPr lang="en-US"/>
            </a:br>
            <a:r>
              <a:rPr lang="en-US"/>
              <a:t>Model (SLM) </a:t>
            </a:r>
          </a:p>
          <a:p>
            <a:r>
              <a:rPr lang="en-US"/>
              <a:t>Optimized for low latency</a:t>
            </a:r>
          </a:p>
          <a:p>
            <a:r>
              <a:rPr lang="en-US"/>
              <a:t>Transforms queries to improve recall and relevance</a:t>
            </a:r>
          </a:p>
          <a:p>
            <a:r>
              <a:rPr lang="en-US"/>
              <a:t>Generates up to 10 alternate query versions</a:t>
            </a:r>
          </a:p>
          <a:p>
            <a:r>
              <a:rPr lang="en-US"/>
              <a:t>Improves result accuracy and optimizes for </a:t>
            </a:r>
            <a:br>
              <a:rPr lang="en-US"/>
            </a:br>
            <a:r>
              <a:rPr lang="en-US"/>
              <a:t>context windows</a:t>
            </a:r>
          </a:p>
          <a:p>
            <a:r>
              <a:rPr lang="en-US"/>
              <a:t>Integrated into semantic ranker workflows</a:t>
            </a:r>
          </a:p>
          <a:p>
            <a:r>
              <a:rPr lang="en-US"/>
              <a:t>Available at no extra cost</a:t>
            </a:r>
          </a:p>
        </p:txBody>
      </p:sp>
      <p:sp>
        <p:nvSpPr>
          <p:cNvPr id="28" name="Text Placeholder 27">
            <a:extLst>
              <a:ext uri="{FF2B5EF4-FFF2-40B4-BE49-F238E27FC236}">
                <a16:creationId xmlns:a16="http://schemas.microsoft.com/office/drawing/2014/main" id="{92F20EA6-1EDC-F19A-F93B-1437F27869A7}"/>
              </a:ext>
            </a:extLst>
          </p:cNvPr>
          <p:cNvSpPr>
            <a:spLocks noGrp="1"/>
          </p:cNvSpPr>
          <p:nvPr>
            <p:ph type="body" sz="quarter" idx="17"/>
          </p:nvPr>
        </p:nvSpPr>
        <p:spPr/>
        <p:txBody>
          <a:bodyPr/>
          <a:lstStyle/>
          <a:p>
            <a:r>
              <a:rPr lang="en-CA"/>
              <a:t>FEATURE</a:t>
            </a:r>
          </a:p>
        </p:txBody>
      </p:sp>
      <p:pic>
        <p:nvPicPr>
          <p:cNvPr id="15" name="Picture 14">
            <a:extLst>
              <a:ext uri="{FF2B5EF4-FFF2-40B4-BE49-F238E27FC236}">
                <a16:creationId xmlns:a16="http://schemas.microsoft.com/office/drawing/2014/main" id="{F793855C-E7DE-6313-D63F-E6EF7B760EA3}"/>
              </a:ext>
            </a:extLst>
          </p:cNvPr>
          <p:cNvPicPr>
            <a:picLocks noChangeAspect="1"/>
          </p:cNvPicPr>
          <p:nvPr/>
        </p:nvPicPr>
        <p:blipFill>
          <a:blip r:embed="rId3">
            <a:extLst>
              <a:ext uri="{28A0092B-C50C-407E-A947-70E740481C1C}">
                <a14:useLocalDpi xmlns:a14="http://schemas.microsoft.com/office/drawing/2010/main" val="0"/>
              </a:ext>
            </a:extLst>
          </a:blip>
          <a:srcRect l="13112" t="-31136" r="13112" b="1"/>
          <a:stretch/>
        </p:blipFill>
        <p:spPr>
          <a:xfrm>
            <a:off x="6387775" y="1634067"/>
            <a:ext cx="5075890" cy="4226385"/>
          </a:xfrm>
          <a:prstGeom prst="roundRect">
            <a:avLst>
              <a:gd name="adj" fmla="val 4408"/>
            </a:avLst>
          </a:prstGeom>
          <a:solidFill>
            <a:schemeClr val="tx1"/>
          </a:solidFill>
          <a:ln w="12700">
            <a:noFill/>
            <a:headEnd type="none" w="med" len="med"/>
            <a:tailEnd type="none" w="med" len="med"/>
          </a:ln>
          <a:effectLst/>
        </p:spPr>
      </p:pic>
      <p:grpSp>
        <p:nvGrpSpPr>
          <p:cNvPr id="2" name="Group 1">
            <a:extLst>
              <a:ext uri="{FF2B5EF4-FFF2-40B4-BE49-F238E27FC236}">
                <a16:creationId xmlns:a16="http://schemas.microsoft.com/office/drawing/2014/main" id="{8CB2EDC5-BB1E-B703-295D-C0A1BA740956}"/>
              </a:ext>
            </a:extLst>
          </p:cNvPr>
          <p:cNvGrpSpPr/>
          <p:nvPr/>
        </p:nvGrpSpPr>
        <p:grpSpPr>
          <a:xfrm>
            <a:off x="7908408" y="292100"/>
            <a:ext cx="3719216" cy="216000"/>
            <a:chOff x="7908408" y="292100"/>
            <a:chExt cx="3719216" cy="216000"/>
          </a:xfrm>
        </p:grpSpPr>
        <p:sp>
          <p:nvSpPr>
            <p:cNvPr id="3" name="Text Placeholder 2">
              <a:extLst>
                <a:ext uri="{FF2B5EF4-FFF2-40B4-BE49-F238E27FC236}">
                  <a16:creationId xmlns:a16="http://schemas.microsoft.com/office/drawing/2014/main" id="{42F9726E-03B6-93FD-AEB5-4ECEAADF5D5B}"/>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4" name="Text Placeholder 2">
              <a:extLst>
                <a:ext uri="{FF2B5EF4-FFF2-40B4-BE49-F238E27FC236}">
                  <a16:creationId xmlns:a16="http://schemas.microsoft.com/office/drawing/2014/main" id="{E24FCC95-7D68-A617-594E-6D01B69B092D}"/>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5" name="Text Placeholder 2">
              <a:extLst>
                <a:ext uri="{FF2B5EF4-FFF2-40B4-BE49-F238E27FC236}">
                  <a16:creationId xmlns:a16="http://schemas.microsoft.com/office/drawing/2014/main" id="{A1ED5D1E-9861-D168-AE2F-EDD8DEE4FDC2}"/>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6" name="Text Placeholder 2">
              <a:extLst>
                <a:ext uri="{FF2B5EF4-FFF2-40B4-BE49-F238E27FC236}">
                  <a16:creationId xmlns:a16="http://schemas.microsoft.com/office/drawing/2014/main" id="{8724FD14-1F22-EC38-47AF-33ADDC7357B1}"/>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7" name="Text Placeholder 2">
              <a:extLst>
                <a:ext uri="{FF2B5EF4-FFF2-40B4-BE49-F238E27FC236}">
                  <a16:creationId xmlns:a16="http://schemas.microsoft.com/office/drawing/2014/main" id="{7F08D3B2-F00E-DC19-ACAD-BB27CAC3B66A}"/>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8" name="Text Placeholder 2">
              <a:extLst>
                <a:ext uri="{FF2B5EF4-FFF2-40B4-BE49-F238E27FC236}">
                  <a16:creationId xmlns:a16="http://schemas.microsoft.com/office/drawing/2014/main" id="{9DBAFBC3-CEAD-EE14-EE43-43ABB2893C3C}"/>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9" name="Text Placeholder 2">
              <a:extLst>
                <a:ext uri="{FF2B5EF4-FFF2-40B4-BE49-F238E27FC236}">
                  <a16:creationId xmlns:a16="http://schemas.microsoft.com/office/drawing/2014/main" id="{0406566C-183D-EB28-CCEB-6391C58476E6}"/>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1" name="TextBox 10">
              <a:extLst>
                <a:ext uri="{FF2B5EF4-FFF2-40B4-BE49-F238E27FC236}">
                  <a16:creationId xmlns:a16="http://schemas.microsoft.com/office/drawing/2014/main" id="{14987536-275F-F2B3-4724-9F93DE1F44BF}"/>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33150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42" presetClass="path" presetSubtype="0" decel="50000" fill="hold" grpId="1" nodeType="withEffect">
                                  <p:stCondLst>
                                    <p:cond delay="0"/>
                                  </p:stCondLst>
                                  <p:childTnLst>
                                    <p:animMotion origin="layout" path="M -0.01836 2.22222E-6 L 1.25E-6 2.22222E-6 " pathEditMode="relative" rAng="0" ptsTypes="AA">
                                      <p:cBhvr>
                                        <p:cTn id="9" dur="500" fill="hold"/>
                                        <p:tgtEl>
                                          <p:spTgt spid="95"/>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42" presetClass="path" presetSubtype="0" decel="50000" fill="hold" grpId="1" nodeType="withEffect">
                                  <p:stCondLst>
                                    <p:cond delay="0"/>
                                  </p:stCondLst>
                                  <p:childTnLst>
                                    <p:animMotion origin="layout" path="M -0.01836 4.81481E-6 L 8.33333E-7 4.81481E-6 " pathEditMode="relative" rAng="0" ptsTypes="AA">
                                      <p:cBhvr>
                                        <p:cTn id="14" dur="500" fill="hold"/>
                                        <p:tgtEl>
                                          <p:spTgt spid="51"/>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50000" fill="hold" grpId="1" nodeType="withEffect">
                                  <p:stCondLst>
                                    <p:cond delay="0"/>
                                  </p:stCondLst>
                                  <p:childTnLst>
                                    <p:animMotion origin="layout" path="M -0.01836 2.59259E-6 L 4.16667E-7 2.59259E-6 " pathEditMode="relative" rAng="0" ptsTypes="AA">
                                      <p:cBhvr>
                                        <p:cTn id="19" dur="500" fill="hold"/>
                                        <p:tgtEl>
                                          <p:spTgt spid="28"/>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95" grpId="0"/>
      <p:bldP spid="95" grpId="1"/>
      <p:bldP spid="28" grpId="0"/>
      <p:bldP spid="2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F3F11F-9660-254F-7292-AE77A990CC29}"/>
              </a:ext>
            </a:extLst>
          </p:cNvPr>
          <p:cNvSpPr>
            <a:spLocks noGrp="1"/>
          </p:cNvSpPr>
          <p:nvPr>
            <p:ph type="title"/>
          </p:nvPr>
        </p:nvSpPr>
        <p:spPr>
          <a:xfrm>
            <a:off x="588963" y="844550"/>
            <a:ext cx="5362575" cy="1107996"/>
          </a:xfrm>
        </p:spPr>
        <p:txBody>
          <a:bodyPr anchor="t"/>
          <a:lstStyle/>
          <a:p>
            <a:r>
              <a:rPr lang="en-US"/>
              <a:t>Query rewriting </a:t>
            </a:r>
            <a:br>
              <a:rPr lang="en-US"/>
            </a:br>
            <a:r>
              <a:rPr lang="en-US"/>
              <a:t>for better recall</a:t>
            </a:r>
          </a:p>
        </p:txBody>
      </p:sp>
      <p:sp>
        <p:nvSpPr>
          <p:cNvPr id="68" name="Text Placeholder 67">
            <a:extLst>
              <a:ext uri="{FF2B5EF4-FFF2-40B4-BE49-F238E27FC236}">
                <a16:creationId xmlns:a16="http://schemas.microsoft.com/office/drawing/2014/main" id="{3914FB74-9EE3-05D8-5D7A-9DF4EE0A45A3}"/>
              </a:ext>
            </a:extLst>
          </p:cNvPr>
          <p:cNvSpPr>
            <a:spLocks noGrp="1"/>
          </p:cNvSpPr>
          <p:nvPr>
            <p:ph type="body" sz="quarter" idx="14"/>
          </p:nvPr>
        </p:nvSpPr>
        <p:spPr>
          <a:xfrm>
            <a:off x="582613" y="2171700"/>
            <a:ext cx="5368925" cy="2142125"/>
          </a:xfrm>
        </p:spPr>
        <p:txBody>
          <a:bodyPr/>
          <a:lstStyle/>
          <a:p>
            <a:r>
              <a:rPr lang="en-US" noProof="0"/>
              <a:t>Generative query engine</a:t>
            </a:r>
          </a:p>
          <a:p>
            <a:r>
              <a:rPr lang="en-US" noProof="0"/>
              <a:t>Use RAG-tuned SLM to transform and create variations</a:t>
            </a:r>
          </a:p>
          <a:p>
            <a:r>
              <a:rPr lang="en-US"/>
              <a:t>See what queries are generated with Debug mode</a:t>
            </a:r>
            <a:endParaRPr lang="en-US" noProof="0"/>
          </a:p>
          <a:p>
            <a:r>
              <a:rPr lang="en-US" noProof="0"/>
              <a:t>Improves results on hard queries</a:t>
            </a:r>
            <a:endParaRPr lang="en-US"/>
          </a:p>
          <a:p>
            <a:pPr lvl="1"/>
            <a:r>
              <a:rPr lang="en-US" sz="1400">
                <a:gradFill>
                  <a:gsLst>
                    <a:gs pos="60000">
                      <a:srgbClr val="49C5B1"/>
                    </a:gs>
                    <a:gs pos="5000">
                      <a:srgbClr val="8DC8E8"/>
                    </a:gs>
                  </a:gsLst>
                  <a:path path="circle">
                    <a:fillToRect l="100000" t="100000"/>
                  </a:path>
                </a:gradFill>
                <a:latin typeface="Segoe UI Variable Text Semibold" pitchFamily="2" charset="0"/>
              </a:rPr>
              <a:t>+8 points </a:t>
            </a:r>
            <a:r>
              <a:rPr lang="en-US" sz="1400" noProof="0"/>
              <a:t>for keyword search</a:t>
            </a:r>
          </a:p>
          <a:p>
            <a:pPr lvl="1"/>
            <a:r>
              <a:rPr lang="en-US" sz="1400">
                <a:gradFill>
                  <a:gsLst>
                    <a:gs pos="60000">
                      <a:srgbClr val="49C5B1"/>
                    </a:gs>
                    <a:gs pos="5000">
                      <a:srgbClr val="8DC8E8"/>
                    </a:gs>
                  </a:gsLst>
                  <a:path path="circle">
                    <a:fillToRect l="100000" t="100000"/>
                  </a:path>
                </a:gradFill>
                <a:latin typeface="Segoe UI Variable Text Semibold" pitchFamily="2" charset="0"/>
              </a:rPr>
              <a:t>+5 points </a:t>
            </a:r>
            <a:r>
              <a:rPr lang="en-US" sz="1400" noProof="0"/>
              <a:t>for hybrid retrieval in low-recall scenarios</a:t>
            </a:r>
          </a:p>
        </p:txBody>
      </p:sp>
      <p:sp>
        <p:nvSpPr>
          <p:cNvPr id="99" name="Text Placeholder 98">
            <a:extLst>
              <a:ext uri="{FF2B5EF4-FFF2-40B4-BE49-F238E27FC236}">
                <a16:creationId xmlns:a16="http://schemas.microsoft.com/office/drawing/2014/main" id="{1F6BEC32-7E25-49A0-E898-C890D5281A25}"/>
              </a:ext>
            </a:extLst>
          </p:cNvPr>
          <p:cNvSpPr>
            <a:spLocks noGrp="1"/>
          </p:cNvSpPr>
          <p:nvPr>
            <p:ph type="body" sz="quarter" idx="16"/>
          </p:nvPr>
        </p:nvSpPr>
        <p:spPr>
          <a:xfrm>
            <a:off x="582611" y="6441202"/>
            <a:ext cx="5368927" cy="123111"/>
          </a:xfrm>
        </p:spPr>
        <p:txBody>
          <a:bodyPr/>
          <a:lstStyle/>
          <a:p>
            <a:r>
              <a:rPr lang="en-US"/>
              <a:t>* points of NDCG@3 for real-world datasets</a:t>
            </a:r>
          </a:p>
        </p:txBody>
      </p:sp>
      <p:sp>
        <p:nvSpPr>
          <p:cNvPr id="5" name="TextBox 4">
            <a:extLst>
              <a:ext uri="{FF2B5EF4-FFF2-40B4-BE49-F238E27FC236}">
                <a16:creationId xmlns:a16="http://schemas.microsoft.com/office/drawing/2014/main" id="{60A456A2-E17E-5D93-BEB7-1AA4CC139A71}"/>
              </a:ext>
            </a:extLst>
          </p:cNvPr>
          <p:cNvSpPr txBox="1"/>
          <p:nvPr/>
        </p:nvSpPr>
        <p:spPr>
          <a:xfrm>
            <a:off x="6506287" y="1232317"/>
            <a:ext cx="4838863" cy="921003"/>
          </a:xfrm>
          <a:prstGeom prst="rect">
            <a:avLst/>
          </a:prstGeom>
          <a:noFill/>
          <a:ln>
            <a:noFill/>
          </a:ln>
        </p:spPr>
        <p:txBody>
          <a:bodyPr wrap="square" lIns="108000" tIns="72000" rIns="108000" bIns="72000" rtlCol="0" anchor="t">
            <a:spAutoFit/>
          </a:bodyPr>
          <a:lstStyle>
            <a:defPPr>
              <a:defRPr lang="en-US"/>
            </a:defPPr>
            <a:lvl1pPr marR="0" lvl="0" indent="0" fontAlgn="auto">
              <a:lnSpc>
                <a:spcPct val="90000"/>
              </a:lnSpc>
              <a:spcBef>
                <a:spcPts val="0"/>
              </a:spcBef>
              <a:spcAft>
                <a:spcPts val="0"/>
              </a:spcAft>
              <a:buClrTx/>
              <a:buSzTx/>
              <a:buFontTx/>
              <a:buNone/>
              <a:tabLst/>
              <a:defRPr kumimoji="0" sz="1400" b="0" i="0" u="none" strike="noStrike" cap="none" spc="0" normalizeH="0" baseline="0">
                <a:ln>
                  <a:noFill/>
                </a:ln>
                <a:effectLst/>
                <a:uLnTx/>
                <a:uFillTx/>
                <a:latin typeface="Consolas" panose="020B0609020204030204" pitchFamily="49"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queryRewrites</a:t>
            </a: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"generative|count-10",</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p:txBody>
      </p:sp>
      <p:grpSp>
        <p:nvGrpSpPr>
          <p:cNvPr id="76" name="Group 75">
            <a:extLst>
              <a:ext uri="{FF2B5EF4-FFF2-40B4-BE49-F238E27FC236}">
                <a16:creationId xmlns:a16="http://schemas.microsoft.com/office/drawing/2014/main" id="{D4147248-374C-0398-94CF-DBD534CE2456}"/>
              </a:ext>
            </a:extLst>
          </p:cNvPr>
          <p:cNvGrpSpPr/>
          <p:nvPr/>
        </p:nvGrpSpPr>
        <p:grpSpPr>
          <a:xfrm>
            <a:off x="6506287" y="2845902"/>
            <a:ext cx="4838863" cy="2743449"/>
            <a:chOff x="6506287" y="2979084"/>
            <a:chExt cx="4838863" cy="2743449"/>
          </a:xfrm>
        </p:grpSpPr>
        <p:sp>
          <p:nvSpPr>
            <p:cNvPr id="2" name="TextBox 1">
              <a:extLst>
                <a:ext uri="{FF2B5EF4-FFF2-40B4-BE49-F238E27FC236}">
                  <a16:creationId xmlns:a16="http://schemas.microsoft.com/office/drawing/2014/main" id="{DB125BF0-CF29-D185-6DAA-4DF4ED3D2E8D}"/>
                </a:ext>
              </a:extLst>
            </p:cNvPr>
            <p:cNvSpPr txBox="1"/>
            <p:nvPr/>
          </p:nvSpPr>
          <p:spPr>
            <a:xfrm>
              <a:off x="6506287" y="2979084"/>
              <a:ext cx="4838863" cy="2743449"/>
            </a:xfrm>
            <a:prstGeom prst="rect">
              <a:avLst/>
            </a:prstGeom>
            <a:noFill/>
            <a:ln>
              <a:noFill/>
            </a:ln>
          </p:spPr>
          <p:txBody>
            <a:bodyPr wrap="square" lIns="108000" tIns="72000" rIns="108000" bIns="72000" rtlCol="0" anchor="t">
              <a:spAutoFit/>
            </a:bodyPr>
            <a:lstStyle>
              <a:defPPr>
                <a:defRPr lang="en-US"/>
              </a:defPPr>
              <a:lvl1pPr marR="0" lvl="0" indent="0" fontAlgn="auto">
                <a:lnSpc>
                  <a:spcPct val="90000"/>
                </a:lnSpc>
                <a:spcBef>
                  <a:spcPts val="0"/>
                </a:spcBef>
                <a:spcAft>
                  <a:spcPts val="0"/>
                </a:spcAft>
                <a:buClrTx/>
                <a:buSzTx/>
                <a:buFontTx/>
                <a:buNone/>
                <a:tabLst/>
                <a:defRPr kumimoji="0" sz="1400" b="0" i="0" u="none" strike="noStrike" cap="none" spc="0" normalizeH="0" baseline="0">
                  <a:ln>
                    <a:noFill/>
                  </a:ln>
                  <a:effectLst/>
                  <a:uLnTx/>
                  <a:uFillTx/>
                  <a:latin typeface="Consolas" panose="020B0609020204030204" pitchFamily="49"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"data ingestion in azure search"</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"how to ingest data into Azure Search"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"how to import data into Azure Search"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"how to add data to Azure Search"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"how to integrate data into Azure Search"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"setting up data ingestion for Azure Search"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"setting up data ingestion in Azure Search"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"integrating data into Azure Search platform"</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"how to insert data into Azure Search"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"steps to add data to Azure Search"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"Azure Search data import guide"</a:t>
              </a:r>
            </a:p>
          </p:txBody>
        </p:sp>
        <p:cxnSp>
          <p:nvCxnSpPr>
            <p:cNvPr id="4" name="Straight Connector 3">
              <a:extLst>
                <a:ext uri="{FF2B5EF4-FFF2-40B4-BE49-F238E27FC236}">
                  <a16:creationId xmlns:a16="http://schemas.microsoft.com/office/drawing/2014/main" id="{6C770AB3-8D48-3C86-53AA-01C97FD20B64}"/>
                </a:ext>
                <a:ext uri="{C183D7F6-B498-43B3-948B-1728B52AA6E4}">
                  <adec:decorative xmlns:adec="http://schemas.microsoft.com/office/drawing/2017/decorative" val="1"/>
                </a:ext>
              </a:extLst>
            </p:cNvPr>
            <p:cNvCxnSpPr>
              <a:cxnSpLocks/>
            </p:cNvCxnSpPr>
            <p:nvPr/>
          </p:nvCxnSpPr>
          <p:spPr>
            <a:xfrm>
              <a:off x="6572761" y="3334269"/>
              <a:ext cx="3013063" cy="0"/>
            </a:xfrm>
            <a:prstGeom prst="line">
              <a:avLst/>
            </a:prstGeom>
            <a:ln w="25400">
              <a:gradFill flip="none" rotWithShape="1">
                <a:gsLst>
                  <a:gs pos="70000">
                    <a:srgbClr val="399A91"/>
                  </a:gs>
                  <a:gs pos="100000">
                    <a:srgbClr val="0A6BBA"/>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709005B-6806-A315-B8CB-3A635DA18E16}"/>
                </a:ext>
                <a:ext uri="{C183D7F6-B498-43B3-948B-1728B52AA6E4}">
                  <adec:decorative xmlns:adec="http://schemas.microsoft.com/office/drawing/2017/decorative" val="1"/>
                </a:ext>
              </a:extLst>
            </p:cNvPr>
            <p:cNvCxnSpPr>
              <a:cxnSpLocks/>
            </p:cNvCxnSpPr>
            <p:nvPr/>
          </p:nvCxnSpPr>
          <p:spPr>
            <a:xfrm>
              <a:off x="8079292" y="3334269"/>
              <a:ext cx="0" cy="230957"/>
            </a:xfrm>
            <a:prstGeom prst="straightConnector1">
              <a:avLst/>
            </a:prstGeom>
            <a:ln w="25400" cap="flat" cmpd="sng" algn="ctr">
              <a:solidFill>
                <a:srgbClr val="399A91"/>
              </a:solidFill>
              <a:prstDash val="solid"/>
              <a:round/>
              <a:headEnd type="none" w="med" len="med"/>
              <a:tailEnd type="arrow" w="lg" len="sm"/>
            </a:ln>
          </p:spPr>
          <p:style>
            <a:lnRef idx="0">
              <a:scrgbClr r="0" g="0" b="0"/>
            </a:lnRef>
            <a:fillRef idx="0">
              <a:scrgbClr r="0" g="0" b="0"/>
            </a:fillRef>
            <a:effectRef idx="0">
              <a:scrgbClr r="0" g="0" b="0"/>
            </a:effectRef>
            <a:fontRef idx="minor">
              <a:schemeClr val="tx1"/>
            </a:fontRef>
          </p:style>
        </p:cxnSp>
      </p:grpSp>
      <p:sp>
        <p:nvSpPr>
          <p:cNvPr id="40" name="Round Same Side Corner Rectangle 4">
            <a:extLst>
              <a:ext uri="{FF2B5EF4-FFF2-40B4-BE49-F238E27FC236}">
                <a16:creationId xmlns:a16="http://schemas.microsoft.com/office/drawing/2014/main" id="{AEC5DA49-38C2-41F7-BA51-2919A8979EF8}"/>
              </a:ext>
            </a:extLst>
          </p:cNvPr>
          <p:cNvSpPr/>
          <p:nvPr/>
        </p:nvSpPr>
        <p:spPr bwMode="auto">
          <a:xfrm rot="10800000">
            <a:off x="586739" y="-4"/>
            <a:ext cx="2363688" cy="271513"/>
          </a:xfrm>
          <a:prstGeom prst="round2SameRect">
            <a:avLst>
              <a:gd name="adj1" fmla="val 35634"/>
              <a:gd name="adj2" fmla="val 0"/>
            </a:avLst>
          </a:prstGeom>
          <a:gradFill flip="none" rotWithShape="0">
            <a:gsLst>
              <a:gs pos="0">
                <a:srgbClr val="49C5B1"/>
              </a:gs>
              <a:gs pos="15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41" name="TextBox 40">
            <a:extLst>
              <a:ext uri="{FF2B5EF4-FFF2-40B4-BE49-F238E27FC236}">
                <a16:creationId xmlns:a16="http://schemas.microsoft.com/office/drawing/2014/main" id="{4EB2C697-77AE-407C-EC26-E8BD42285912}"/>
              </a:ext>
            </a:extLst>
          </p:cNvPr>
          <p:cNvSpPr txBox="1"/>
          <p:nvPr/>
        </p:nvSpPr>
        <p:spPr>
          <a:xfrm>
            <a:off x="729823" y="65116"/>
            <a:ext cx="1128514" cy="141286"/>
          </a:xfrm>
          <a:prstGeom prst="rect">
            <a:avLst/>
          </a:prstGeom>
          <a:noFill/>
        </p:spPr>
        <p:txBody>
          <a:bodyPr wrap="none" lIns="0" tIns="0" rIns="0" bIns="1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L0: Query Preprocessing</a:t>
            </a:r>
          </a:p>
        </p:txBody>
      </p:sp>
      <p:grpSp>
        <p:nvGrpSpPr>
          <p:cNvPr id="42" name="Group 41">
            <a:extLst>
              <a:ext uri="{FF2B5EF4-FFF2-40B4-BE49-F238E27FC236}">
                <a16:creationId xmlns:a16="http://schemas.microsoft.com/office/drawing/2014/main" id="{5DD4DCD0-136E-2BFF-9DAB-02DB1F088283}"/>
              </a:ext>
            </a:extLst>
          </p:cNvPr>
          <p:cNvGrpSpPr/>
          <p:nvPr/>
        </p:nvGrpSpPr>
        <p:grpSpPr>
          <a:xfrm>
            <a:off x="3057453" y="-5"/>
            <a:ext cx="506214" cy="271513"/>
            <a:chOff x="1286461" y="-5"/>
            <a:chExt cx="506214" cy="271513"/>
          </a:xfrm>
        </p:grpSpPr>
        <p:sp>
          <p:nvSpPr>
            <p:cNvPr id="43" name="Round Same Side Corner Rectangle 11">
              <a:extLst>
                <a:ext uri="{FF2B5EF4-FFF2-40B4-BE49-F238E27FC236}">
                  <a16:creationId xmlns:a16="http://schemas.microsoft.com/office/drawing/2014/main" id="{3A82D58D-9BEF-2154-24B6-5D198DE715A2}"/>
                </a:ext>
              </a:extLst>
            </p:cNvPr>
            <p:cNvSpPr/>
            <p:nvPr/>
          </p:nvSpPr>
          <p:spPr bwMode="auto">
            <a:xfrm rot="10800000">
              <a:off x="1286461" y="-5"/>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Semibold" pitchFamily="2" charset="0"/>
                <a:ea typeface="Segoe UI" pitchFamily="34" charset="0"/>
                <a:cs typeface="Segoe UI" pitchFamily="34" charset="0"/>
              </a:endParaRPr>
            </a:p>
          </p:txBody>
        </p:sp>
        <p:sp>
          <p:nvSpPr>
            <p:cNvPr id="44" name="TextBox 43">
              <a:extLst>
                <a:ext uri="{FF2B5EF4-FFF2-40B4-BE49-F238E27FC236}">
                  <a16:creationId xmlns:a16="http://schemas.microsoft.com/office/drawing/2014/main" id="{FAFB6473-27D2-3249-E75A-148CAF6AD89C}"/>
                </a:ext>
              </a:extLst>
            </p:cNvPr>
            <p:cNvSpPr txBox="1"/>
            <p:nvPr/>
          </p:nvSpPr>
          <p:spPr>
            <a:xfrm>
              <a:off x="1493882" y="65112"/>
              <a:ext cx="91372"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Semibold" pitchFamily="2" charset="0"/>
                  <a:ea typeface="+mn-ea"/>
                  <a:cs typeface="Segoe UI" panose="020B0502040204020203" pitchFamily="34" charset="0"/>
                </a:rPr>
                <a:t>L1</a:t>
              </a:r>
            </a:p>
          </p:txBody>
        </p:sp>
      </p:grpSp>
      <p:grpSp>
        <p:nvGrpSpPr>
          <p:cNvPr id="45" name="Group 44">
            <a:extLst>
              <a:ext uri="{FF2B5EF4-FFF2-40B4-BE49-F238E27FC236}">
                <a16:creationId xmlns:a16="http://schemas.microsoft.com/office/drawing/2014/main" id="{EC0EE85A-0FBB-280A-A612-2B218E64F34A}"/>
              </a:ext>
            </a:extLst>
          </p:cNvPr>
          <p:cNvGrpSpPr/>
          <p:nvPr/>
        </p:nvGrpSpPr>
        <p:grpSpPr>
          <a:xfrm>
            <a:off x="3670693" y="-5"/>
            <a:ext cx="506214" cy="271513"/>
            <a:chOff x="5290542" y="-5"/>
            <a:chExt cx="506214" cy="271513"/>
          </a:xfrm>
        </p:grpSpPr>
        <p:sp>
          <p:nvSpPr>
            <p:cNvPr id="46" name="Round Same Side Corner Rectangle 19">
              <a:extLst>
                <a:ext uri="{FF2B5EF4-FFF2-40B4-BE49-F238E27FC236}">
                  <a16:creationId xmlns:a16="http://schemas.microsoft.com/office/drawing/2014/main" id="{82BD4F77-B556-6E42-C849-42F0A7842C54}"/>
                </a:ext>
              </a:extLst>
            </p:cNvPr>
            <p:cNvSpPr/>
            <p:nvPr/>
          </p:nvSpPr>
          <p:spPr bwMode="auto">
            <a:xfrm rot="10800000">
              <a:off x="5290542" y="-5"/>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Semibold" pitchFamily="2" charset="0"/>
                <a:ea typeface="Segoe UI" pitchFamily="34" charset="0"/>
                <a:cs typeface="Segoe UI" pitchFamily="34" charset="0"/>
              </a:endParaRPr>
            </a:p>
          </p:txBody>
        </p:sp>
        <p:sp>
          <p:nvSpPr>
            <p:cNvPr id="47" name="TextBox 46">
              <a:extLst>
                <a:ext uri="{FF2B5EF4-FFF2-40B4-BE49-F238E27FC236}">
                  <a16:creationId xmlns:a16="http://schemas.microsoft.com/office/drawing/2014/main" id="{5C903E1C-310E-0951-2109-80AB94DE4983}"/>
                </a:ext>
              </a:extLst>
            </p:cNvPr>
            <p:cNvSpPr txBox="1"/>
            <p:nvPr/>
          </p:nvSpPr>
          <p:spPr>
            <a:xfrm>
              <a:off x="5489948" y="65112"/>
              <a:ext cx="107401"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Semibold" pitchFamily="2" charset="0"/>
                  <a:ea typeface="+mn-ea"/>
                  <a:cs typeface="Segoe UI" panose="020B0502040204020203" pitchFamily="34" charset="0"/>
                </a:rPr>
                <a:t>L2</a:t>
              </a:r>
            </a:p>
          </p:txBody>
        </p:sp>
      </p:grpSp>
      <p:grpSp>
        <p:nvGrpSpPr>
          <p:cNvPr id="48" name="Group 47">
            <a:extLst>
              <a:ext uri="{FF2B5EF4-FFF2-40B4-BE49-F238E27FC236}">
                <a16:creationId xmlns:a16="http://schemas.microsoft.com/office/drawing/2014/main" id="{879FCF4F-A83D-1402-402B-39E270C346EA}"/>
              </a:ext>
            </a:extLst>
          </p:cNvPr>
          <p:cNvGrpSpPr/>
          <p:nvPr/>
        </p:nvGrpSpPr>
        <p:grpSpPr>
          <a:xfrm>
            <a:off x="4278749" y="-5"/>
            <a:ext cx="506214" cy="271513"/>
            <a:chOff x="5290542" y="-5"/>
            <a:chExt cx="506214" cy="271513"/>
          </a:xfrm>
        </p:grpSpPr>
        <p:sp>
          <p:nvSpPr>
            <p:cNvPr id="49" name="Round Same Side Corner Rectangle 24">
              <a:extLst>
                <a:ext uri="{FF2B5EF4-FFF2-40B4-BE49-F238E27FC236}">
                  <a16:creationId xmlns:a16="http://schemas.microsoft.com/office/drawing/2014/main" id="{71B91541-F313-9E2A-F6F3-74A16B0C2FBF}"/>
                </a:ext>
              </a:extLst>
            </p:cNvPr>
            <p:cNvSpPr/>
            <p:nvPr/>
          </p:nvSpPr>
          <p:spPr bwMode="auto">
            <a:xfrm rot="10800000">
              <a:off x="5290542" y="-5"/>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Semibold" pitchFamily="2" charset="0"/>
                <a:ea typeface="Segoe UI" pitchFamily="34" charset="0"/>
                <a:cs typeface="Segoe UI" pitchFamily="34" charset="0"/>
              </a:endParaRPr>
            </a:p>
          </p:txBody>
        </p:sp>
        <p:sp>
          <p:nvSpPr>
            <p:cNvPr id="50" name="TextBox 49">
              <a:extLst>
                <a:ext uri="{FF2B5EF4-FFF2-40B4-BE49-F238E27FC236}">
                  <a16:creationId xmlns:a16="http://schemas.microsoft.com/office/drawing/2014/main" id="{A489DECB-5A95-2D18-E9FA-40FFCE86417C}"/>
                </a:ext>
              </a:extLst>
            </p:cNvPr>
            <p:cNvSpPr txBox="1"/>
            <p:nvPr/>
          </p:nvSpPr>
          <p:spPr>
            <a:xfrm>
              <a:off x="5489948" y="65112"/>
              <a:ext cx="107401"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Semibold" pitchFamily="2" charset="0"/>
                  <a:ea typeface="+mn-ea"/>
                  <a:cs typeface="Segoe UI" panose="020B0502040204020203" pitchFamily="34" charset="0"/>
                </a:rPr>
                <a:t>L3</a:t>
              </a:r>
            </a:p>
          </p:txBody>
        </p:sp>
      </p:grpSp>
      <p:cxnSp>
        <p:nvCxnSpPr>
          <p:cNvPr id="51" name="Straight Connector 50">
            <a:extLst>
              <a:ext uri="{FF2B5EF4-FFF2-40B4-BE49-F238E27FC236}">
                <a16:creationId xmlns:a16="http://schemas.microsoft.com/office/drawing/2014/main" id="{2FB033A8-45BC-E6B3-9897-70111D4C04B2}"/>
              </a:ext>
            </a:extLst>
          </p:cNvPr>
          <p:cNvCxnSpPr>
            <a:cxnSpLocks/>
          </p:cNvCxnSpPr>
          <p:nvPr/>
        </p:nvCxnSpPr>
        <p:spPr>
          <a:xfrm>
            <a:off x="1918420" y="67881"/>
            <a:ext cx="0" cy="135756"/>
          </a:xfrm>
          <a:prstGeom prst="line">
            <a:avLst/>
          </a:prstGeom>
          <a:ln>
            <a:solidFill>
              <a:schemeClr val="tx1">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8104B04-CCE1-2BA0-B65E-13B83E5EA90A}"/>
              </a:ext>
            </a:extLst>
          </p:cNvPr>
          <p:cNvSpPr txBox="1"/>
          <p:nvPr/>
        </p:nvSpPr>
        <p:spPr>
          <a:xfrm>
            <a:off x="2018733" y="65118"/>
            <a:ext cx="758221" cy="141286"/>
          </a:xfrm>
          <a:prstGeom prst="rect">
            <a:avLst/>
          </a:prstGeom>
          <a:noFill/>
        </p:spPr>
        <p:txBody>
          <a:bodyPr wrap="none" lIns="0" tIns="0" rIns="0" bIns="1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Variable Text Semibold" pitchFamily="2" charset="0"/>
                <a:ea typeface="+mn-ea"/>
                <a:cs typeface="+mn-cs"/>
              </a:rPr>
              <a:t>Query Rewriting</a:t>
            </a:r>
          </a:p>
        </p:txBody>
      </p:sp>
      <p:cxnSp>
        <p:nvCxnSpPr>
          <p:cNvPr id="74" name="Straight Connector 73">
            <a:extLst>
              <a:ext uri="{FF2B5EF4-FFF2-40B4-BE49-F238E27FC236}">
                <a16:creationId xmlns:a16="http://schemas.microsoft.com/office/drawing/2014/main" id="{ED369A1D-E19D-E215-EBD8-958C19A091AA}"/>
              </a:ext>
            </a:extLst>
          </p:cNvPr>
          <p:cNvCxnSpPr>
            <a:cxnSpLocks/>
          </p:cNvCxnSpPr>
          <p:nvPr/>
        </p:nvCxnSpPr>
        <p:spPr>
          <a:xfrm>
            <a:off x="6241143" y="2499611"/>
            <a:ext cx="5364118" cy="0"/>
          </a:xfrm>
          <a:prstGeom prst="line">
            <a:avLst/>
          </a:prstGeom>
          <a:noFill/>
          <a:ln w="12700">
            <a:solidFill>
              <a:srgbClr val="3A4953"/>
            </a:solidFill>
          </a:ln>
        </p:spPr>
      </p:cxnSp>
      <p:grpSp>
        <p:nvGrpSpPr>
          <p:cNvPr id="3" name="Group 2">
            <a:extLst>
              <a:ext uri="{FF2B5EF4-FFF2-40B4-BE49-F238E27FC236}">
                <a16:creationId xmlns:a16="http://schemas.microsoft.com/office/drawing/2014/main" id="{8C478AB0-49EA-4C12-F2DB-1CCA19DC4E2E}"/>
              </a:ext>
            </a:extLst>
          </p:cNvPr>
          <p:cNvGrpSpPr/>
          <p:nvPr/>
        </p:nvGrpSpPr>
        <p:grpSpPr>
          <a:xfrm>
            <a:off x="7908408" y="292100"/>
            <a:ext cx="3719216" cy="216000"/>
            <a:chOff x="7908408" y="292100"/>
            <a:chExt cx="3719216" cy="216000"/>
          </a:xfrm>
        </p:grpSpPr>
        <p:sp>
          <p:nvSpPr>
            <p:cNvPr id="8" name="Text Placeholder 2">
              <a:extLst>
                <a:ext uri="{FF2B5EF4-FFF2-40B4-BE49-F238E27FC236}">
                  <a16:creationId xmlns:a16="http://schemas.microsoft.com/office/drawing/2014/main" id="{00346DF3-A0E8-E40E-4FF9-0B7E30B30265}"/>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9" name="Text Placeholder 2">
              <a:extLst>
                <a:ext uri="{FF2B5EF4-FFF2-40B4-BE49-F238E27FC236}">
                  <a16:creationId xmlns:a16="http://schemas.microsoft.com/office/drawing/2014/main" id="{4AE4E62F-5786-0C9C-C053-BFC397BDD7A6}"/>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0" name="Text Placeholder 2">
              <a:extLst>
                <a:ext uri="{FF2B5EF4-FFF2-40B4-BE49-F238E27FC236}">
                  <a16:creationId xmlns:a16="http://schemas.microsoft.com/office/drawing/2014/main" id="{E5E6BD4E-2A83-D016-8656-EE97C6CCD513}"/>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1" name="Text Placeholder 2">
              <a:extLst>
                <a:ext uri="{FF2B5EF4-FFF2-40B4-BE49-F238E27FC236}">
                  <a16:creationId xmlns:a16="http://schemas.microsoft.com/office/drawing/2014/main" id="{BACE8181-6D68-28EB-1B12-B88FD0AC50AB}"/>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2" name="Text Placeholder 2">
              <a:extLst>
                <a:ext uri="{FF2B5EF4-FFF2-40B4-BE49-F238E27FC236}">
                  <a16:creationId xmlns:a16="http://schemas.microsoft.com/office/drawing/2014/main" id="{FD581945-BAD1-6758-D683-2C789946D070}"/>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3" name="Text Placeholder 2">
              <a:extLst>
                <a:ext uri="{FF2B5EF4-FFF2-40B4-BE49-F238E27FC236}">
                  <a16:creationId xmlns:a16="http://schemas.microsoft.com/office/drawing/2014/main" id="{F0DE68DA-A8D6-4606-153B-906C1C1D80D4}"/>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4" name="Text Placeholder 2">
              <a:extLst>
                <a:ext uri="{FF2B5EF4-FFF2-40B4-BE49-F238E27FC236}">
                  <a16:creationId xmlns:a16="http://schemas.microsoft.com/office/drawing/2014/main" id="{A20B8140-31A1-164A-3E50-FD18D5B26309}"/>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5" name="TextBox 14">
              <a:extLst>
                <a:ext uri="{FF2B5EF4-FFF2-40B4-BE49-F238E27FC236}">
                  <a16:creationId xmlns:a16="http://schemas.microsoft.com/office/drawing/2014/main" id="{48E02A54-0549-ABE5-8E85-9F15FF0380A8}"/>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31" name="Text Placeholder 33">
            <a:extLst>
              <a:ext uri="{FF2B5EF4-FFF2-40B4-BE49-F238E27FC236}">
                <a16:creationId xmlns:a16="http://schemas.microsoft.com/office/drawing/2014/main" id="{CEC4E988-DFCA-CE33-8A69-5C84B0924930}"/>
              </a:ext>
            </a:extLst>
          </p:cNvPr>
          <p:cNvSpPr>
            <a:spLocks noGrp="1"/>
          </p:cNvSpPr>
          <p:nvPr>
            <p:ph type="body" sz="quarter" idx="17"/>
          </p:nvPr>
        </p:nvSpPr>
        <p:spPr>
          <a:xfrm>
            <a:off x="587537" y="624533"/>
            <a:ext cx="4161600" cy="215444"/>
          </a:xfrm>
        </p:spPr>
        <p:txBody>
          <a:bodyPr/>
          <a:lstStyle/>
          <a:p>
            <a:r>
              <a:rPr lang="en-CA"/>
              <a:t>FEATURE</a:t>
            </a:r>
          </a:p>
        </p:txBody>
      </p:sp>
    </p:spTree>
    <p:extLst>
      <p:ext uri="{BB962C8B-B14F-4D97-AF65-F5344CB8AC3E}">
        <p14:creationId xmlns:p14="http://schemas.microsoft.com/office/powerpoint/2010/main" val="1243175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42" presetClass="path" presetSubtype="0" decel="50000" fill="hold" grpId="1" nodeType="withEffect">
                                  <p:stCondLst>
                                    <p:cond delay="0"/>
                                  </p:stCondLst>
                                  <p:childTnLst>
                                    <p:animMotion origin="layout" path="M -0.01836 4.81481E-6 L 1.25E-6 4.81481E-6 " pathEditMode="relative" rAng="0" ptsTypes="AA">
                                      <p:cBhvr>
                                        <p:cTn id="9" dur="500" fill="hold"/>
                                        <p:tgtEl>
                                          <p:spTgt spid="68"/>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0"/>
                                  </p:stCondLst>
                                  <p:childTnLst>
                                    <p:animMotion origin="layout" path="M -0.01836 2.59259E-6 L 4.16667E-7 2.59259E-6 " pathEditMode="relative" rAng="0" ptsTypes="AA">
                                      <p:cBhvr>
                                        <p:cTn id="14" dur="500" fill="hold"/>
                                        <p:tgtEl>
                                          <p:spTgt spid="7"/>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50000" fill="hold" grpId="1" nodeType="withEffect">
                                  <p:stCondLst>
                                    <p:cond delay="0"/>
                                  </p:stCondLst>
                                  <p:childTnLst>
                                    <p:animMotion origin="layout" path="M -0.01836 2.59259E-6 L 4.16667E-7 2.59259E-6 " pathEditMode="relative" rAng="0" ptsTypes="AA">
                                      <p:cBhvr>
                                        <p:cTn id="19" dur="500" fill="hold"/>
                                        <p:tgtEl>
                                          <p:spTgt spid="31"/>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68" grpId="0"/>
      <p:bldP spid="68" grpId="1"/>
      <p:bldP spid="31" grpId="0"/>
      <p:bldP spid="3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1754-62F2-6AC6-022F-DAD29F6DE9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4803E-B1FD-DBD2-63E0-063CB9A3CE82}"/>
              </a:ext>
            </a:extLst>
          </p:cNvPr>
          <p:cNvSpPr>
            <a:spLocks noGrp="1"/>
          </p:cNvSpPr>
          <p:nvPr>
            <p:ph type="title"/>
          </p:nvPr>
        </p:nvSpPr>
        <p:spPr/>
        <p:txBody>
          <a:bodyPr/>
          <a:lstStyle/>
          <a:p>
            <a:r>
              <a:rPr lang="en-US"/>
              <a:t>Reranking</a:t>
            </a:r>
          </a:p>
        </p:txBody>
      </p:sp>
      <p:sp>
        <p:nvSpPr>
          <p:cNvPr id="15" name="Rectangle 12">
            <a:extLst>
              <a:ext uri="{FF2B5EF4-FFF2-40B4-BE49-F238E27FC236}">
                <a16:creationId xmlns:a16="http://schemas.microsoft.com/office/drawing/2014/main" id="{C1BE241A-1814-69A1-BD43-EF92B373D007}"/>
              </a:ext>
              <a:ext uri="{C183D7F6-B498-43B3-948B-1728B52AA6E4}">
                <adec:decorative xmlns:adec="http://schemas.microsoft.com/office/drawing/2017/decorative" val="1"/>
              </a:ext>
            </a:extLst>
          </p:cNvPr>
          <p:cNvSpPr/>
          <p:nvPr/>
        </p:nvSpPr>
        <p:spPr bwMode="auto">
          <a:xfrm>
            <a:off x="5943347" y="1836031"/>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Query rewriting</a:t>
            </a:r>
          </a:p>
        </p:txBody>
      </p:sp>
      <p:sp>
        <p:nvSpPr>
          <p:cNvPr id="69" name="Rectangle 12">
            <a:extLst>
              <a:ext uri="{FF2B5EF4-FFF2-40B4-BE49-F238E27FC236}">
                <a16:creationId xmlns:a16="http://schemas.microsoft.com/office/drawing/2014/main" id="{8C4758DB-A9F9-8E38-F5C9-FC7D9815EF6C}"/>
              </a:ext>
              <a:ext uri="{C183D7F6-B498-43B3-948B-1728B52AA6E4}">
                <adec:decorative xmlns:adec="http://schemas.microsoft.com/office/drawing/2017/decorative" val="1"/>
              </a:ext>
            </a:extLst>
          </p:cNvPr>
          <p:cNvSpPr/>
          <p:nvPr/>
        </p:nvSpPr>
        <p:spPr bwMode="auto">
          <a:xfrm>
            <a:off x="3285708" y="2868509"/>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Vector search</a:t>
            </a:r>
          </a:p>
        </p:txBody>
      </p:sp>
      <p:sp>
        <p:nvSpPr>
          <p:cNvPr id="70" name="Rectangle 12">
            <a:extLst>
              <a:ext uri="{FF2B5EF4-FFF2-40B4-BE49-F238E27FC236}">
                <a16:creationId xmlns:a16="http://schemas.microsoft.com/office/drawing/2014/main" id="{8C54DD68-26AD-1D76-BC5D-E5DB8817865B}"/>
              </a:ext>
              <a:ext uri="{C183D7F6-B498-43B3-948B-1728B52AA6E4}">
                <adec:decorative xmlns:adec="http://schemas.microsoft.com/office/drawing/2017/decorative" val="1"/>
              </a:ext>
            </a:extLst>
          </p:cNvPr>
          <p:cNvSpPr/>
          <p:nvPr/>
        </p:nvSpPr>
        <p:spPr bwMode="auto">
          <a:xfrm>
            <a:off x="5943347" y="3286231"/>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Hybrid search</a:t>
            </a:r>
          </a:p>
        </p:txBody>
      </p:sp>
      <p:sp>
        <p:nvSpPr>
          <p:cNvPr id="71" name="Rectangle 12">
            <a:extLst>
              <a:ext uri="{FF2B5EF4-FFF2-40B4-BE49-F238E27FC236}">
                <a16:creationId xmlns:a16="http://schemas.microsoft.com/office/drawing/2014/main" id="{6ED1657F-5D1C-1A26-B2E9-30277687F5EF}"/>
              </a:ext>
              <a:ext uri="{C183D7F6-B498-43B3-948B-1728B52AA6E4}">
                <adec:decorative xmlns:adec="http://schemas.microsoft.com/office/drawing/2017/decorative" val="1"/>
              </a:ext>
            </a:extLst>
          </p:cNvPr>
          <p:cNvSpPr/>
          <p:nvPr/>
        </p:nvSpPr>
        <p:spPr bwMode="auto">
          <a:xfrm>
            <a:off x="8583362" y="2868509"/>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Keyword search</a:t>
            </a:r>
          </a:p>
        </p:txBody>
      </p:sp>
      <p:sp>
        <p:nvSpPr>
          <p:cNvPr id="72" name="Rectangle 12">
            <a:extLst>
              <a:ext uri="{FF2B5EF4-FFF2-40B4-BE49-F238E27FC236}">
                <a16:creationId xmlns:a16="http://schemas.microsoft.com/office/drawing/2014/main" id="{B7EF3728-6101-F57C-12C9-748CB6FBB012}"/>
              </a:ext>
              <a:ext uri="{C183D7F6-B498-43B3-948B-1728B52AA6E4}">
                <adec:decorative xmlns:adec="http://schemas.microsoft.com/office/drawing/2017/decorative" val="1"/>
              </a:ext>
            </a:extLst>
          </p:cNvPr>
          <p:cNvSpPr/>
          <p:nvPr/>
        </p:nvSpPr>
        <p:spPr bwMode="auto">
          <a:xfrm>
            <a:off x="5943347" y="4316583"/>
            <a:ext cx="2451600" cy="405189"/>
          </a:xfrm>
          <a:prstGeom prst="roundRect">
            <a:avLst>
              <a:gd name="adj" fmla="val 50000"/>
            </a:avLst>
          </a:prstGeom>
          <a:noFill/>
          <a:ln w="19050" cap="rnd">
            <a:gradFill flip="none" rotWithShape="1">
              <a:gsLst>
                <a:gs pos="0">
                  <a:srgbClr val="D59ED7"/>
                </a:gs>
                <a:gs pos="70000">
                  <a:srgbClr val="C03BC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Semantic ranker</a:t>
            </a:r>
          </a:p>
        </p:txBody>
      </p:sp>
      <p:sp>
        <p:nvSpPr>
          <p:cNvPr id="73" name="Rectangle 12">
            <a:extLst>
              <a:ext uri="{FF2B5EF4-FFF2-40B4-BE49-F238E27FC236}">
                <a16:creationId xmlns:a16="http://schemas.microsoft.com/office/drawing/2014/main" id="{DFFF7B42-4C19-9EB0-F223-3237B89068AF}"/>
              </a:ext>
              <a:ext uri="{C183D7F6-B498-43B3-948B-1728B52AA6E4}">
                <adec:decorative xmlns:adec="http://schemas.microsoft.com/office/drawing/2017/decorative" val="1"/>
              </a:ext>
            </a:extLst>
          </p:cNvPr>
          <p:cNvSpPr/>
          <p:nvPr/>
        </p:nvSpPr>
        <p:spPr bwMode="auto">
          <a:xfrm>
            <a:off x="5943347" y="5552129"/>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Extractive answers</a:t>
            </a:r>
          </a:p>
        </p:txBody>
      </p:sp>
      <p:sp>
        <p:nvSpPr>
          <p:cNvPr id="74" name="Rectangle 12">
            <a:extLst>
              <a:ext uri="{FF2B5EF4-FFF2-40B4-BE49-F238E27FC236}">
                <a16:creationId xmlns:a16="http://schemas.microsoft.com/office/drawing/2014/main" id="{F1CE0DA8-0699-0FA1-5712-149D0BF53706}"/>
              </a:ext>
              <a:ext uri="{C183D7F6-B498-43B3-948B-1728B52AA6E4}">
                <adec:decorative xmlns:adec="http://schemas.microsoft.com/office/drawing/2017/decorative" val="1"/>
              </a:ext>
            </a:extLst>
          </p:cNvPr>
          <p:cNvSpPr/>
          <p:nvPr/>
        </p:nvSpPr>
        <p:spPr bwMode="auto">
          <a:xfrm>
            <a:off x="8600987" y="5552129"/>
            <a:ext cx="2451600" cy="405189"/>
          </a:xfrm>
          <a:prstGeom prst="roundRect">
            <a:avLst>
              <a:gd name="adj" fmla="val 50000"/>
            </a:avLst>
          </a:prstGeom>
          <a:no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Contextualized captions</a:t>
            </a:r>
          </a:p>
        </p:txBody>
      </p:sp>
      <p:sp>
        <p:nvSpPr>
          <p:cNvPr id="75" name="Rectangle 12">
            <a:extLst>
              <a:ext uri="{FF2B5EF4-FFF2-40B4-BE49-F238E27FC236}">
                <a16:creationId xmlns:a16="http://schemas.microsoft.com/office/drawing/2014/main" id="{05D02C67-DBCB-F852-0B3A-6B457ABC2CCD}"/>
              </a:ext>
              <a:ext uri="{C183D7F6-B498-43B3-948B-1728B52AA6E4}">
                <adec:decorative xmlns:adec="http://schemas.microsoft.com/office/drawing/2017/decorative" val="1"/>
              </a:ext>
            </a:extLst>
          </p:cNvPr>
          <p:cNvSpPr/>
          <p:nvPr/>
        </p:nvSpPr>
        <p:spPr bwMode="auto">
          <a:xfrm>
            <a:off x="3285708" y="5552129"/>
            <a:ext cx="2451600" cy="405189"/>
          </a:xfrm>
          <a:prstGeom prst="roundRect">
            <a:avLst>
              <a:gd name="adj" fmla="val 50000"/>
            </a:avLst>
          </a:prstGeom>
          <a:noFill/>
          <a:ln w="1905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Results for LLM</a:t>
            </a:r>
          </a:p>
        </p:txBody>
      </p:sp>
      <p:sp useBgFill="1">
        <p:nvSpPr>
          <p:cNvPr id="3" name="Rectangle 2">
            <a:extLst>
              <a:ext uri="{FF2B5EF4-FFF2-40B4-BE49-F238E27FC236}">
                <a16:creationId xmlns:a16="http://schemas.microsoft.com/office/drawing/2014/main" id="{141A6DFF-61DD-AE8F-4A6E-916419AD99DD}"/>
              </a:ext>
            </a:extLst>
          </p:cNvPr>
          <p:cNvSpPr/>
          <p:nvPr/>
        </p:nvSpPr>
        <p:spPr bwMode="auto">
          <a:xfrm>
            <a:off x="11605256" y="-1"/>
            <a:ext cx="586744" cy="685800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58" name="Round Same Side Corner Rectangle 57">
            <a:extLst>
              <a:ext uri="{FF2B5EF4-FFF2-40B4-BE49-F238E27FC236}">
                <a16:creationId xmlns:a16="http://schemas.microsoft.com/office/drawing/2014/main" id="{84EEECF2-9D10-8004-4A72-6FC64CF15DC9}"/>
              </a:ext>
            </a:extLst>
          </p:cNvPr>
          <p:cNvSpPr/>
          <p:nvPr/>
        </p:nvSpPr>
        <p:spPr bwMode="auto">
          <a:xfrm rot="10800000">
            <a:off x="775660" y="1496560"/>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59" name="TextBox 58">
            <a:extLst>
              <a:ext uri="{FF2B5EF4-FFF2-40B4-BE49-F238E27FC236}">
                <a16:creationId xmlns:a16="http://schemas.microsoft.com/office/drawing/2014/main" id="{F6AC1CC3-528C-254A-DCF2-374C2E8C7CF8}"/>
              </a:ext>
            </a:extLst>
          </p:cNvPr>
          <p:cNvSpPr txBox="1"/>
          <p:nvPr/>
        </p:nvSpPr>
        <p:spPr>
          <a:xfrm>
            <a:off x="976669" y="1561677"/>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L0</a:t>
            </a:r>
          </a:p>
        </p:txBody>
      </p:sp>
      <p:sp>
        <p:nvSpPr>
          <p:cNvPr id="60" name="Round Same Side Corner Rectangle 59">
            <a:extLst>
              <a:ext uri="{FF2B5EF4-FFF2-40B4-BE49-F238E27FC236}">
                <a16:creationId xmlns:a16="http://schemas.microsoft.com/office/drawing/2014/main" id="{72D75474-FD4D-840E-0DC6-E1640355DBBA}"/>
              </a:ext>
            </a:extLst>
          </p:cNvPr>
          <p:cNvSpPr/>
          <p:nvPr/>
        </p:nvSpPr>
        <p:spPr bwMode="auto">
          <a:xfrm rot="10800000">
            <a:off x="775660" y="2743609"/>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1" name="TextBox 60">
            <a:extLst>
              <a:ext uri="{FF2B5EF4-FFF2-40B4-BE49-F238E27FC236}">
                <a16:creationId xmlns:a16="http://schemas.microsoft.com/office/drawing/2014/main" id="{F678B37E-2AC7-DBF2-1EFD-14B3876FA984}"/>
              </a:ext>
            </a:extLst>
          </p:cNvPr>
          <p:cNvSpPr txBox="1"/>
          <p:nvPr/>
        </p:nvSpPr>
        <p:spPr>
          <a:xfrm>
            <a:off x="985486" y="2808726"/>
            <a:ext cx="86562"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L1</a:t>
            </a:r>
          </a:p>
        </p:txBody>
      </p:sp>
      <p:sp>
        <p:nvSpPr>
          <p:cNvPr id="62" name="Round Same Side Corner Rectangle 61">
            <a:extLst>
              <a:ext uri="{FF2B5EF4-FFF2-40B4-BE49-F238E27FC236}">
                <a16:creationId xmlns:a16="http://schemas.microsoft.com/office/drawing/2014/main" id="{386C0922-4397-2BB4-AF13-3762A6374818}"/>
              </a:ext>
            </a:extLst>
          </p:cNvPr>
          <p:cNvSpPr/>
          <p:nvPr/>
        </p:nvSpPr>
        <p:spPr bwMode="auto">
          <a:xfrm rot="10800000">
            <a:off x="775660" y="3990658"/>
            <a:ext cx="506214" cy="271513"/>
          </a:xfrm>
          <a:prstGeom prst="round2SameRect">
            <a:avLst>
              <a:gd name="adj1" fmla="val 35634"/>
              <a:gd name="adj2" fmla="val 0"/>
            </a:avLst>
          </a:prstGeom>
          <a:gradFill flip="none" rotWithShape="0">
            <a:gsLst>
              <a:gs pos="0">
                <a:srgbClr val="D59ED7"/>
              </a:gs>
              <a:gs pos="4000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3" name="TextBox 62">
            <a:extLst>
              <a:ext uri="{FF2B5EF4-FFF2-40B4-BE49-F238E27FC236}">
                <a16:creationId xmlns:a16="http://schemas.microsoft.com/office/drawing/2014/main" id="{6FD10DF3-DFAA-52DE-1267-FE2642BC4529}"/>
              </a:ext>
            </a:extLst>
          </p:cNvPr>
          <p:cNvSpPr txBox="1"/>
          <p:nvPr/>
        </p:nvSpPr>
        <p:spPr>
          <a:xfrm>
            <a:off x="976669" y="4055775"/>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L2</a:t>
            </a:r>
          </a:p>
        </p:txBody>
      </p:sp>
      <p:sp>
        <p:nvSpPr>
          <p:cNvPr id="64" name="Round Same Side Corner Rectangle 63">
            <a:extLst>
              <a:ext uri="{FF2B5EF4-FFF2-40B4-BE49-F238E27FC236}">
                <a16:creationId xmlns:a16="http://schemas.microsoft.com/office/drawing/2014/main" id="{7E69163E-C39C-5CA5-0879-C3C39E5F209C}"/>
              </a:ext>
            </a:extLst>
          </p:cNvPr>
          <p:cNvSpPr/>
          <p:nvPr/>
        </p:nvSpPr>
        <p:spPr bwMode="auto">
          <a:xfrm rot="10800000">
            <a:off x="775660" y="5224164"/>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6967B322-BD36-26FD-84FF-EBBB46273AC3}"/>
              </a:ext>
            </a:extLst>
          </p:cNvPr>
          <p:cNvSpPr txBox="1"/>
          <p:nvPr/>
        </p:nvSpPr>
        <p:spPr>
          <a:xfrm>
            <a:off x="976669" y="5302824"/>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pitchFamily="2" charset="0"/>
                <a:ea typeface="+mn-ea"/>
                <a:cs typeface="Segoe UI" panose="020B0502040204020203" pitchFamily="34" charset="0"/>
              </a:rPr>
              <a:t>L3</a:t>
            </a:r>
          </a:p>
        </p:txBody>
      </p:sp>
      <p:sp>
        <p:nvSpPr>
          <p:cNvPr id="8" name="Rectangle 3" descr="L0. Query Preprocessing. Vectorization, speller, synomyms.&#10;&#10;L1. Candidate retrieval. Vector search, fusion, keyword search.&#10;&#10;L2. Ranking. Semantic ranking.&#10;&#10;L3. Synthesis. Results for LLM (highlighted), extractive answers, contextualized captions.">
            <a:extLst>
              <a:ext uri="{FF2B5EF4-FFF2-40B4-BE49-F238E27FC236}">
                <a16:creationId xmlns:a16="http://schemas.microsoft.com/office/drawing/2014/main" id="{A226C200-CB82-B97F-FB4D-772DDC044BAA}"/>
              </a:ext>
              <a:ext uri="{C183D7F6-B498-43B3-948B-1728B52AA6E4}">
                <adec:decorative xmlns:adec="http://schemas.microsoft.com/office/drawing/2017/decorative" val="0"/>
              </a:ext>
            </a:extLst>
          </p:cNvPr>
          <p:cNvSpPr/>
          <p:nvPr/>
        </p:nvSpPr>
        <p:spPr bwMode="auto">
          <a:xfrm>
            <a:off x="586741" y="1503336"/>
            <a:ext cx="11018516" cy="1070579"/>
          </a:xfrm>
          <a:prstGeom prst="roundRect">
            <a:avLst>
              <a:gd name="adj" fmla="val 1349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anose="020B0502040204020203" pitchFamily="34" charset="0"/>
              </a:rPr>
              <a:t>Query Preprocessing</a:t>
            </a:r>
            <a:endParaRPr kumimoji="0" lang="en-US" sz="16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anose="020B0502040204020203" pitchFamily="34" charset="0"/>
            </a:endParaRPr>
          </a:p>
        </p:txBody>
      </p:sp>
      <p:sp>
        <p:nvSpPr>
          <p:cNvPr id="18" name="Rectangle 4">
            <a:extLst>
              <a:ext uri="{FF2B5EF4-FFF2-40B4-BE49-F238E27FC236}">
                <a16:creationId xmlns:a16="http://schemas.microsoft.com/office/drawing/2014/main" id="{F8B0C8D3-C5A7-F9F4-4457-811C5BEF018D}"/>
              </a:ext>
              <a:ext uri="{C183D7F6-B498-43B3-948B-1728B52AA6E4}">
                <adec:decorative xmlns:adec="http://schemas.microsoft.com/office/drawing/2017/decorative" val="1"/>
              </a:ext>
            </a:extLst>
          </p:cNvPr>
          <p:cNvSpPr/>
          <p:nvPr/>
        </p:nvSpPr>
        <p:spPr bwMode="auto">
          <a:xfrm>
            <a:off x="586744" y="2743612"/>
            <a:ext cx="11018516" cy="1070579"/>
          </a:xfrm>
          <a:prstGeom prst="roundRect">
            <a:avLst>
              <a:gd name="adj" fmla="val 1349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anose="020B0502040204020203" pitchFamily="34" charset="0"/>
              </a:rPr>
              <a:t>Retrieval</a:t>
            </a:r>
          </a:p>
        </p:txBody>
      </p:sp>
      <p:sp>
        <p:nvSpPr>
          <p:cNvPr id="21" name="Rectangle 5">
            <a:extLst>
              <a:ext uri="{FF2B5EF4-FFF2-40B4-BE49-F238E27FC236}">
                <a16:creationId xmlns:a16="http://schemas.microsoft.com/office/drawing/2014/main" id="{C5A0AFB2-F4C6-5A30-F54F-C2F60DBE40CF}"/>
              </a:ext>
              <a:ext uri="{C183D7F6-B498-43B3-948B-1728B52AA6E4}">
                <adec:decorative xmlns:adec="http://schemas.microsoft.com/office/drawing/2017/decorative" val="1"/>
              </a:ext>
            </a:extLst>
          </p:cNvPr>
          <p:cNvSpPr/>
          <p:nvPr/>
        </p:nvSpPr>
        <p:spPr bwMode="auto">
          <a:xfrm>
            <a:off x="586742" y="3983888"/>
            <a:ext cx="11018516" cy="1070579"/>
          </a:xfrm>
          <a:prstGeom prst="roundRect">
            <a:avLst>
              <a:gd name="adj" fmla="val 1349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D59ED7"/>
                </a:solidFill>
                <a:effectLst/>
                <a:uLnTx/>
                <a:uFillTx/>
                <a:latin typeface="Segoe UI Variable Text Semibold" pitchFamily="2" charset="0"/>
                <a:ea typeface="+mn-ea"/>
                <a:cs typeface="Segoe UI" panose="020B0502040204020203" pitchFamily="34" charset="0"/>
              </a:rPr>
              <a:t>Reranking</a:t>
            </a:r>
          </a:p>
        </p:txBody>
      </p:sp>
      <p:sp>
        <p:nvSpPr>
          <p:cNvPr id="22" name="Rectangle 6">
            <a:extLst>
              <a:ext uri="{FF2B5EF4-FFF2-40B4-BE49-F238E27FC236}">
                <a16:creationId xmlns:a16="http://schemas.microsoft.com/office/drawing/2014/main" id="{2449354F-9ED4-9DA1-A513-D3629FA070D5}"/>
              </a:ext>
              <a:ext uri="{C183D7F6-B498-43B3-948B-1728B52AA6E4}">
                <adec:decorative xmlns:adec="http://schemas.microsoft.com/office/drawing/2017/decorative" val="1"/>
              </a:ext>
            </a:extLst>
          </p:cNvPr>
          <p:cNvSpPr/>
          <p:nvPr/>
        </p:nvSpPr>
        <p:spPr bwMode="auto">
          <a:xfrm>
            <a:off x="586741" y="5224164"/>
            <a:ext cx="11018516" cy="1070579"/>
          </a:xfrm>
          <a:prstGeom prst="roundRect">
            <a:avLst>
              <a:gd name="adj" fmla="val 1349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anose="020B0502040204020203" pitchFamily="34" charset="0"/>
              </a:rPr>
              <a:t>Synthesis</a:t>
            </a:r>
          </a:p>
        </p:txBody>
      </p:sp>
      <p:sp>
        <p:nvSpPr>
          <p:cNvPr id="4" name="Rectangle 12">
            <a:extLst>
              <a:ext uri="{FF2B5EF4-FFF2-40B4-BE49-F238E27FC236}">
                <a16:creationId xmlns:a16="http://schemas.microsoft.com/office/drawing/2014/main" id="{B5A76002-9CD7-D8D5-08E7-B0061A4AECBA}"/>
              </a:ext>
              <a:ext uri="{C183D7F6-B498-43B3-948B-1728B52AA6E4}">
                <adec:decorative xmlns:adec="http://schemas.microsoft.com/office/drawing/2017/decorative" val="1"/>
              </a:ext>
            </a:extLst>
          </p:cNvPr>
          <p:cNvSpPr/>
          <p:nvPr/>
        </p:nvSpPr>
        <p:spPr bwMode="auto">
          <a:xfrm>
            <a:off x="5943347" y="632468"/>
            <a:ext cx="2451600" cy="405189"/>
          </a:xfrm>
          <a:prstGeom prst="roundRect">
            <a:avLst>
              <a:gd name="adj" fmla="val 50000"/>
            </a:avLst>
          </a:prstGeom>
          <a:noFill/>
          <a:ln w="9525" cap="rnd">
            <a:solidFill>
              <a:srgbClr val="65707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rgbClr val="657076"/>
                </a:solidFill>
                <a:effectLst/>
                <a:uLnTx/>
                <a:uFillTx/>
                <a:latin typeface="Segoe UI Variable Text" pitchFamily="2" charset="0"/>
                <a:ea typeface="+mn-ea"/>
                <a:cs typeface="+mn-cs"/>
              </a:rPr>
              <a:t>Query</a:t>
            </a:r>
          </a:p>
        </p:txBody>
      </p:sp>
      <p:cxnSp>
        <p:nvCxnSpPr>
          <p:cNvPr id="6" name="Straight Arrow Connector 5">
            <a:extLst>
              <a:ext uri="{FF2B5EF4-FFF2-40B4-BE49-F238E27FC236}">
                <a16:creationId xmlns:a16="http://schemas.microsoft.com/office/drawing/2014/main" id="{3CE6F041-E38B-401C-A6A6-A71CA10124B6}"/>
              </a:ext>
            </a:extLst>
          </p:cNvPr>
          <p:cNvCxnSpPr>
            <a:stCxn id="4" idx="2"/>
            <a:endCxn id="15" idx="0"/>
          </p:cNvCxnSpPr>
          <p:nvPr/>
        </p:nvCxnSpPr>
        <p:spPr>
          <a:xfrm>
            <a:off x="7169147" y="1037657"/>
            <a:ext cx="0" cy="798374"/>
          </a:xfrm>
          <a:prstGeom prst="straightConnector1">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CCBABB-F8D4-2C02-FC80-EED78D322A00}"/>
              </a:ext>
            </a:extLst>
          </p:cNvPr>
          <p:cNvCxnSpPr>
            <a:stCxn id="15" idx="1"/>
            <a:endCxn id="69" idx="0"/>
          </p:cNvCxnSpPr>
          <p:nvPr/>
        </p:nvCxnSpPr>
        <p:spPr>
          <a:xfrm rot="10800000" flipV="1">
            <a:off x="4511509" y="2038625"/>
            <a:ext cx="1431839" cy="829883"/>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E7706368-55A6-242A-2E39-91C1AB63959C}"/>
              </a:ext>
            </a:extLst>
          </p:cNvPr>
          <p:cNvCxnSpPr>
            <a:cxnSpLocks/>
            <a:stCxn id="15" idx="3"/>
            <a:endCxn id="71" idx="0"/>
          </p:cNvCxnSpPr>
          <p:nvPr/>
        </p:nvCxnSpPr>
        <p:spPr>
          <a:xfrm>
            <a:off x="8394947" y="2038626"/>
            <a:ext cx="1414215" cy="829883"/>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E8A98930-2A73-0075-F048-4770FCF38215}"/>
              </a:ext>
            </a:extLst>
          </p:cNvPr>
          <p:cNvCxnSpPr>
            <a:cxnSpLocks/>
            <a:stCxn id="69" idx="2"/>
            <a:endCxn id="70" idx="1"/>
          </p:cNvCxnSpPr>
          <p:nvPr/>
        </p:nvCxnSpPr>
        <p:spPr>
          <a:xfrm rot="16200000" flipH="1">
            <a:off x="5119863" y="2665342"/>
            <a:ext cx="215128" cy="1431839"/>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C86E195-E25B-625F-851E-4B3BF86C5966}"/>
              </a:ext>
            </a:extLst>
          </p:cNvPr>
          <p:cNvCxnSpPr>
            <a:cxnSpLocks/>
            <a:stCxn id="71" idx="2"/>
            <a:endCxn id="70" idx="3"/>
          </p:cNvCxnSpPr>
          <p:nvPr/>
        </p:nvCxnSpPr>
        <p:spPr>
          <a:xfrm rot="5400000">
            <a:off x="8994491" y="2674155"/>
            <a:ext cx="215128" cy="1414215"/>
          </a:xfrm>
          <a:prstGeom prst="bentConnector2">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F386004-AB12-3CD5-5134-03F2F851B37A}"/>
              </a:ext>
            </a:extLst>
          </p:cNvPr>
          <p:cNvCxnSpPr>
            <a:cxnSpLocks/>
            <a:stCxn id="70" idx="2"/>
            <a:endCxn id="72" idx="0"/>
          </p:cNvCxnSpPr>
          <p:nvPr/>
        </p:nvCxnSpPr>
        <p:spPr>
          <a:xfrm>
            <a:off x="7169147" y="3691420"/>
            <a:ext cx="0" cy="625163"/>
          </a:xfrm>
          <a:prstGeom prst="straightConnector1">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3CC9A799-88E7-7197-0A1E-0866D5669A26}"/>
              </a:ext>
            </a:extLst>
          </p:cNvPr>
          <p:cNvCxnSpPr>
            <a:cxnSpLocks/>
            <a:stCxn id="72" idx="2"/>
            <a:endCxn id="75" idx="0"/>
          </p:cNvCxnSpPr>
          <p:nvPr/>
        </p:nvCxnSpPr>
        <p:spPr>
          <a:xfrm rot="5400000">
            <a:off x="5425150" y="3808131"/>
            <a:ext cx="830357" cy="2657639"/>
          </a:xfrm>
          <a:prstGeom prst="bentConnector3">
            <a:avLst>
              <a:gd name="adj1" fmla="val 50000"/>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4F22F4B2-D3DA-22EF-7381-2DE2C45B7C0D}"/>
              </a:ext>
            </a:extLst>
          </p:cNvPr>
          <p:cNvCxnSpPr>
            <a:cxnSpLocks/>
            <a:stCxn id="72" idx="2"/>
            <a:endCxn id="74" idx="0"/>
          </p:cNvCxnSpPr>
          <p:nvPr/>
        </p:nvCxnSpPr>
        <p:spPr>
          <a:xfrm rot="16200000" flipH="1">
            <a:off x="8082789" y="3808130"/>
            <a:ext cx="830357" cy="2657640"/>
          </a:xfrm>
          <a:prstGeom prst="bentConnector3">
            <a:avLst>
              <a:gd name="adj1" fmla="val 50000"/>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4A3937A-13E6-F7E2-2DCA-0E111871D153}"/>
              </a:ext>
            </a:extLst>
          </p:cNvPr>
          <p:cNvCxnSpPr>
            <a:cxnSpLocks/>
            <a:stCxn id="72" idx="2"/>
            <a:endCxn id="73" idx="0"/>
          </p:cNvCxnSpPr>
          <p:nvPr/>
        </p:nvCxnSpPr>
        <p:spPr>
          <a:xfrm>
            <a:off x="7169147" y="4721772"/>
            <a:ext cx="0" cy="830357"/>
          </a:xfrm>
          <a:prstGeom prst="straightConnector1">
            <a:avLst/>
          </a:prstGeom>
          <a:ln>
            <a:solidFill>
              <a:srgbClr val="657076"/>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7A17858-E6C1-8E5A-C5BE-B4F510CD942C}"/>
              </a:ext>
            </a:extLst>
          </p:cNvPr>
          <p:cNvGrpSpPr/>
          <p:nvPr/>
        </p:nvGrpSpPr>
        <p:grpSpPr>
          <a:xfrm>
            <a:off x="7908408" y="292100"/>
            <a:ext cx="3719216" cy="216000"/>
            <a:chOff x="7908408" y="292100"/>
            <a:chExt cx="3719216" cy="216000"/>
          </a:xfrm>
        </p:grpSpPr>
        <p:sp>
          <p:nvSpPr>
            <p:cNvPr id="29" name="Text Placeholder 2">
              <a:extLst>
                <a:ext uri="{FF2B5EF4-FFF2-40B4-BE49-F238E27FC236}">
                  <a16:creationId xmlns:a16="http://schemas.microsoft.com/office/drawing/2014/main" id="{52AFB251-8653-E5F2-6CFA-88CB34F232EE}"/>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30" name="Text Placeholder 2">
              <a:extLst>
                <a:ext uri="{FF2B5EF4-FFF2-40B4-BE49-F238E27FC236}">
                  <a16:creationId xmlns:a16="http://schemas.microsoft.com/office/drawing/2014/main" id="{036E2CA9-C04D-32DD-23E8-17C4AF1D36F1}"/>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31" name="Text Placeholder 2">
              <a:extLst>
                <a:ext uri="{FF2B5EF4-FFF2-40B4-BE49-F238E27FC236}">
                  <a16:creationId xmlns:a16="http://schemas.microsoft.com/office/drawing/2014/main" id="{9228F658-FCC6-B603-B4B9-1893ADCF7B6C}"/>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32" name="Text Placeholder 2">
              <a:extLst>
                <a:ext uri="{FF2B5EF4-FFF2-40B4-BE49-F238E27FC236}">
                  <a16:creationId xmlns:a16="http://schemas.microsoft.com/office/drawing/2014/main" id="{C234BB2F-CC21-40EB-B269-D4198F504CDE}"/>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33" name="Text Placeholder 2">
              <a:extLst>
                <a:ext uri="{FF2B5EF4-FFF2-40B4-BE49-F238E27FC236}">
                  <a16:creationId xmlns:a16="http://schemas.microsoft.com/office/drawing/2014/main" id="{E86A5BF4-6910-E69E-3D02-042A978D06A6}"/>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34" name="Text Placeholder 2">
              <a:extLst>
                <a:ext uri="{FF2B5EF4-FFF2-40B4-BE49-F238E27FC236}">
                  <a16:creationId xmlns:a16="http://schemas.microsoft.com/office/drawing/2014/main" id="{5142DE8B-1E24-646B-BED5-8BCF5466BF22}"/>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35" name="Text Placeholder 2">
              <a:extLst>
                <a:ext uri="{FF2B5EF4-FFF2-40B4-BE49-F238E27FC236}">
                  <a16:creationId xmlns:a16="http://schemas.microsoft.com/office/drawing/2014/main" id="{8D38ED46-BE77-48D4-F0C8-573E9BEF0626}"/>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36" name="TextBox 35">
              <a:extLst>
                <a:ext uri="{FF2B5EF4-FFF2-40B4-BE49-F238E27FC236}">
                  <a16:creationId xmlns:a16="http://schemas.microsoft.com/office/drawing/2014/main" id="{F4F7F740-78C3-D883-46A5-B9432C667511}"/>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234956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B6934-558F-A46F-6E55-F35A60D4C76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896BF46-6F1F-A42C-6685-925818CC5048}"/>
              </a:ext>
            </a:extLst>
          </p:cNvPr>
          <p:cNvSpPr>
            <a:spLocks noGrp="1"/>
          </p:cNvSpPr>
          <p:nvPr>
            <p:ph type="title"/>
          </p:nvPr>
        </p:nvSpPr>
        <p:spPr>
          <a:xfrm>
            <a:off x="588963" y="844550"/>
            <a:ext cx="4162425" cy="553998"/>
          </a:xfrm>
        </p:spPr>
        <p:txBody>
          <a:bodyPr>
            <a:spAutoFit/>
          </a:bodyPr>
          <a:lstStyle/>
          <a:p>
            <a:r>
              <a:rPr lang="en-US"/>
              <a:t>Semantic ranker</a:t>
            </a:r>
          </a:p>
        </p:txBody>
      </p:sp>
      <p:sp>
        <p:nvSpPr>
          <p:cNvPr id="101" name="Text Placeholder 100">
            <a:extLst>
              <a:ext uri="{FF2B5EF4-FFF2-40B4-BE49-F238E27FC236}">
                <a16:creationId xmlns:a16="http://schemas.microsoft.com/office/drawing/2014/main" id="{5F0706C5-C4D9-B641-A13E-F251A978A8AE}"/>
              </a:ext>
            </a:extLst>
          </p:cNvPr>
          <p:cNvSpPr>
            <a:spLocks noGrp="1"/>
          </p:cNvSpPr>
          <p:nvPr>
            <p:ph type="body" sz="quarter" idx="14"/>
          </p:nvPr>
        </p:nvSpPr>
        <p:spPr>
          <a:xfrm>
            <a:off x="582613" y="1615870"/>
            <a:ext cx="4167187" cy="2105192"/>
          </a:xfrm>
        </p:spPr>
        <p:txBody>
          <a:bodyPr/>
          <a:lstStyle/>
          <a:p>
            <a:r>
              <a:rPr lang="en-US"/>
              <a:t>Cross-encoder model that ranks </a:t>
            </a:r>
            <a:br>
              <a:rPr lang="en-US"/>
            </a:br>
            <a:r>
              <a:rPr lang="en-US"/>
              <a:t>top 50 results</a:t>
            </a:r>
          </a:p>
          <a:p>
            <a:r>
              <a:rPr lang="en-US"/>
              <a:t>Enables information to</a:t>
            </a:r>
          </a:p>
          <a:p>
            <a:r>
              <a:rPr lang="en-US"/>
              <a:t>Tested on over 90 datasets across </a:t>
            </a:r>
            <a:br>
              <a:rPr lang="en-US"/>
            </a:br>
            <a:r>
              <a:rPr lang="en-US"/>
              <a:t>19 languages</a:t>
            </a:r>
          </a:p>
          <a:p>
            <a:r>
              <a:rPr lang="en-US"/>
              <a:t>Up to 2.3x lower latency than </a:t>
            </a:r>
            <a:br>
              <a:rPr lang="en-US"/>
            </a:br>
            <a:r>
              <a:rPr lang="en-US"/>
              <a:t>previous model</a:t>
            </a:r>
          </a:p>
        </p:txBody>
      </p:sp>
      <p:sp>
        <p:nvSpPr>
          <p:cNvPr id="86" name="Text Placeholder 85">
            <a:extLst>
              <a:ext uri="{FF2B5EF4-FFF2-40B4-BE49-F238E27FC236}">
                <a16:creationId xmlns:a16="http://schemas.microsoft.com/office/drawing/2014/main" id="{C24B5EF3-A894-FE95-9BF5-AE33FC5288A8}"/>
              </a:ext>
            </a:extLst>
          </p:cNvPr>
          <p:cNvSpPr>
            <a:spLocks noGrp="1"/>
          </p:cNvSpPr>
          <p:nvPr>
            <p:ph type="body" sz="quarter" idx="16"/>
          </p:nvPr>
        </p:nvSpPr>
        <p:spPr>
          <a:xfrm>
            <a:off x="582611" y="6269038"/>
            <a:ext cx="7272000" cy="295275"/>
          </a:xfrm>
        </p:spPr>
        <p:txBody>
          <a:bodyPr/>
          <a:lstStyle/>
          <a:p>
            <a:r>
              <a:rPr lang="en-US" noProof="0"/>
              <a:t>* “vector” retrieval using text-embedding-003-large, “hybrid” using same vectors + BM25 combined with RRF</a:t>
            </a:r>
          </a:p>
        </p:txBody>
      </p:sp>
      <p:sp>
        <p:nvSpPr>
          <p:cNvPr id="34" name="Text Placeholder 33">
            <a:extLst>
              <a:ext uri="{FF2B5EF4-FFF2-40B4-BE49-F238E27FC236}">
                <a16:creationId xmlns:a16="http://schemas.microsoft.com/office/drawing/2014/main" id="{BD796DB3-43FA-7303-CD0E-1ABADFC42377}"/>
              </a:ext>
            </a:extLst>
          </p:cNvPr>
          <p:cNvSpPr>
            <a:spLocks noGrp="1"/>
          </p:cNvSpPr>
          <p:nvPr>
            <p:ph type="body" sz="quarter" idx="17"/>
          </p:nvPr>
        </p:nvSpPr>
        <p:spPr>
          <a:xfrm>
            <a:off x="587537" y="624533"/>
            <a:ext cx="4161600" cy="215444"/>
          </a:xfrm>
        </p:spPr>
        <p:txBody>
          <a:bodyPr/>
          <a:lstStyle/>
          <a:p>
            <a:r>
              <a:rPr lang="en-CA"/>
              <a:t>FEATURE</a:t>
            </a:r>
          </a:p>
        </p:txBody>
      </p:sp>
      <p:graphicFrame>
        <p:nvGraphicFramePr>
          <p:cNvPr id="2" name="Chart 1">
            <a:extLst>
              <a:ext uri="{FF2B5EF4-FFF2-40B4-BE49-F238E27FC236}">
                <a16:creationId xmlns:a16="http://schemas.microsoft.com/office/drawing/2014/main" id="{73DA2757-6C4C-B079-4D74-8BE057E4F794}"/>
              </a:ext>
            </a:extLst>
          </p:cNvPr>
          <p:cNvGraphicFramePr>
            <a:graphicFrameLocks/>
          </p:cNvGraphicFramePr>
          <p:nvPr/>
        </p:nvGraphicFramePr>
        <p:xfrm>
          <a:off x="5138577" y="1144068"/>
          <a:ext cx="6304284" cy="4519221"/>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a:extLst>
              <a:ext uri="{FF2B5EF4-FFF2-40B4-BE49-F238E27FC236}">
                <a16:creationId xmlns:a16="http://schemas.microsoft.com/office/drawing/2014/main" id="{05BA8598-CB20-BE4D-7B52-EFB2143D4CCE}"/>
              </a:ext>
            </a:extLst>
          </p:cNvPr>
          <p:cNvGrpSpPr/>
          <p:nvPr/>
        </p:nvGrpSpPr>
        <p:grpSpPr>
          <a:xfrm>
            <a:off x="8575675" y="1763655"/>
            <a:ext cx="215899" cy="1027466"/>
            <a:chOff x="8409709" y="1903698"/>
            <a:chExt cx="197426" cy="1027466"/>
          </a:xfrm>
        </p:grpSpPr>
        <p:sp>
          <p:nvSpPr>
            <p:cNvPr id="7" name="Left Brace 6">
              <a:extLst>
                <a:ext uri="{FF2B5EF4-FFF2-40B4-BE49-F238E27FC236}">
                  <a16:creationId xmlns:a16="http://schemas.microsoft.com/office/drawing/2014/main" id="{2E015060-8749-FABD-E5EA-99B35F52C7D9}"/>
                </a:ext>
              </a:extLst>
            </p:cNvPr>
            <p:cNvSpPr/>
            <p:nvPr/>
          </p:nvSpPr>
          <p:spPr>
            <a:xfrm rot="5400000">
              <a:off x="8462744" y="1850663"/>
              <a:ext cx="91356" cy="197426"/>
            </a:xfrm>
            <a:prstGeom prst="leftBrace">
              <a:avLst>
                <a:gd name="adj1" fmla="val 23322"/>
                <a:gd name="adj2" fmla="val 50000"/>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cxnSp>
          <p:nvCxnSpPr>
            <p:cNvPr id="8" name="Straight Connector 7">
              <a:extLst>
                <a:ext uri="{FF2B5EF4-FFF2-40B4-BE49-F238E27FC236}">
                  <a16:creationId xmlns:a16="http://schemas.microsoft.com/office/drawing/2014/main" id="{2BB57DF4-50E9-058A-2883-5ACCBCEC391B}"/>
                </a:ext>
              </a:extLst>
            </p:cNvPr>
            <p:cNvCxnSpPr>
              <a:cxnSpLocks/>
            </p:cNvCxnSpPr>
            <p:nvPr/>
          </p:nvCxnSpPr>
          <p:spPr>
            <a:xfrm>
              <a:off x="8409709" y="1995054"/>
              <a:ext cx="0" cy="936110"/>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8A4001-E0E1-FAC1-1FA3-4C4C7D7B0CF4}"/>
                </a:ext>
              </a:extLst>
            </p:cNvPr>
            <p:cNvCxnSpPr>
              <a:cxnSpLocks/>
            </p:cNvCxnSpPr>
            <p:nvPr/>
          </p:nvCxnSpPr>
          <p:spPr>
            <a:xfrm>
              <a:off x="8607135" y="1995054"/>
              <a:ext cx="0" cy="122671"/>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D3111A7-ACD1-E2E0-CE32-51CFA6D6183B}"/>
              </a:ext>
            </a:extLst>
          </p:cNvPr>
          <p:cNvGrpSpPr/>
          <p:nvPr/>
        </p:nvGrpSpPr>
        <p:grpSpPr>
          <a:xfrm>
            <a:off x="9703280" y="1452710"/>
            <a:ext cx="215899" cy="941536"/>
            <a:chOff x="8409709" y="1903698"/>
            <a:chExt cx="197426" cy="941536"/>
          </a:xfrm>
        </p:grpSpPr>
        <p:sp>
          <p:nvSpPr>
            <p:cNvPr id="12" name="Left Brace 11">
              <a:extLst>
                <a:ext uri="{FF2B5EF4-FFF2-40B4-BE49-F238E27FC236}">
                  <a16:creationId xmlns:a16="http://schemas.microsoft.com/office/drawing/2014/main" id="{3B72B49B-DD77-9551-8C84-0DB3FBB2A1E5}"/>
                </a:ext>
              </a:extLst>
            </p:cNvPr>
            <p:cNvSpPr/>
            <p:nvPr/>
          </p:nvSpPr>
          <p:spPr>
            <a:xfrm rot="5400000">
              <a:off x="8462744" y="1850663"/>
              <a:ext cx="91356" cy="197426"/>
            </a:xfrm>
            <a:prstGeom prst="leftBrace">
              <a:avLst>
                <a:gd name="adj1" fmla="val 23322"/>
                <a:gd name="adj2" fmla="val 50000"/>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cxnSp>
          <p:nvCxnSpPr>
            <p:cNvPr id="13" name="Straight Connector 12">
              <a:extLst>
                <a:ext uri="{FF2B5EF4-FFF2-40B4-BE49-F238E27FC236}">
                  <a16:creationId xmlns:a16="http://schemas.microsoft.com/office/drawing/2014/main" id="{3EB4D052-6DBF-F3FF-F8F9-DA7C79D7A775}"/>
                </a:ext>
              </a:extLst>
            </p:cNvPr>
            <p:cNvCxnSpPr>
              <a:cxnSpLocks/>
            </p:cNvCxnSpPr>
            <p:nvPr/>
          </p:nvCxnSpPr>
          <p:spPr>
            <a:xfrm>
              <a:off x="8409709" y="1995054"/>
              <a:ext cx="0" cy="850180"/>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A74118-1627-3D01-339E-CD8A72BC3788}"/>
                </a:ext>
              </a:extLst>
            </p:cNvPr>
            <p:cNvCxnSpPr>
              <a:cxnSpLocks/>
            </p:cNvCxnSpPr>
            <p:nvPr/>
          </p:nvCxnSpPr>
          <p:spPr>
            <a:xfrm>
              <a:off x="8607135" y="1995054"/>
              <a:ext cx="0" cy="122671"/>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419658E-1E10-3B98-F4F8-618982057A53}"/>
              </a:ext>
            </a:extLst>
          </p:cNvPr>
          <p:cNvGrpSpPr/>
          <p:nvPr/>
        </p:nvGrpSpPr>
        <p:grpSpPr>
          <a:xfrm>
            <a:off x="10829484" y="1656739"/>
            <a:ext cx="215899" cy="1201790"/>
            <a:chOff x="8409709" y="1903698"/>
            <a:chExt cx="197426" cy="1201790"/>
          </a:xfrm>
        </p:grpSpPr>
        <p:sp>
          <p:nvSpPr>
            <p:cNvPr id="19" name="Left Brace 18">
              <a:extLst>
                <a:ext uri="{FF2B5EF4-FFF2-40B4-BE49-F238E27FC236}">
                  <a16:creationId xmlns:a16="http://schemas.microsoft.com/office/drawing/2014/main" id="{DF4A59D0-F0B3-95B5-6C7B-9D2B65554F7C}"/>
                </a:ext>
              </a:extLst>
            </p:cNvPr>
            <p:cNvSpPr/>
            <p:nvPr/>
          </p:nvSpPr>
          <p:spPr>
            <a:xfrm rot="5400000">
              <a:off x="8462744" y="1850663"/>
              <a:ext cx="91356" cy="197426"/>
            </a:xfrm>
            <a:prstGeom prst="leftBrace">
              <a:avLst>
                <a:gd name="adj1" fmla="val 23322"/>
                <a:gd name="adj2" fmla="val 50000"/>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cxnSp>
          <p:nvCxnSpPr>
            <p:cNvPr id="20" name="Straight Connector 19">
              <a:extLst>
                <a:ext uri="{FF2B5EF4-FFF2-40B4-BE49-F238E27FC236}">
                  <a16:creationId xmlns:a16="http://schemas.microsoft.com/office/drawing/2014/main" id="{0E0A6B2C-6783-B869-FD73-FB1225D60B5C}"/>
                </a:ext>
              </a:extLst>
            </p:cNvPr>
            <p:cNvCxnSpPr>
              <a:cxnSpLocks/>
            </p:cNvCxnSpPr>
            <p:nvPr/>
          </p:nvCxnSpPr>
          <p:spPr>
            <a:xfrm>
              <a:off x="8409709" y="1995054"/>
              <a:ext cx="0" cy="1110434"/>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B4E95E-E1F6-D9A2-03CD-EACE7836E6E4}"/>
                </a:ext>
              </a:extLst>
            </p:cNvPr>
            <p:cNvCxnSpPr>
              <a:cxnSpLocks/>
            </p:cNvCxnSpPr>
            <p:nvPr/>
          </p:nvCxnSpPr>
          <p:spPr>
            <a:xfrm>
              <a:off x="8607135" y="1995054"/>
              <a:ext cx="0" cy="122671"/>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FF01FD2B-2B29-52FB-8DBB-F2F6A9C33E66}"/>
              </a:ext>
            </a:extLst>
          </p:cNvPr>
          <p:cNvSpPr txBox="1"/>
          <p:nvPr/>
        </p:nvSpPr>
        <p:spPr>
          <a:xfrm>
            <a:off x="8339748" y="1447806"/>
            <a:ext cx="698909" cy="307777"/>
          </a:xfrm>
          <a:prstGeom prst="rect">
            <a:avLst/>
          </a:prstGeom>
          <a:noFill/>
        </p:spPr>
        <p:txBody>
          <a:bodyPr wrap="none" lIns="0" tIns="0" rIns="0" bIns="0" rtlCol="0">
            <a:spAutoFit/>
          </a:bodyPr>
          <a:lstStyle/>
          <a:p>
            <a:pPr marL="0" marR="0" lvl="1" indent="0" algn="l"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000" b="0" i="0" u="none" strike="noStrike" kern="1200" cap="none" spc="0" normalizeH="0" baseline="0" noProof="0">
                <a:ln w="3175">
                  <a:noFill/>
                </a:ln>
                <a:solidFill>
                  <a:srgbClr val="49C5B1"/>
                </a:solidFill>
                <a:effectLst/>
                <a:uLnTx/>
                <a:uFillTx/>
                <a:latin typeface="Segoe UI Variable Text Semibold" pitchFamily="2" charset="0"/>
                <a:ea typeface="+mn-ea"/>
                <a:cs typeface="Segoe UI" pitchFamily="34" charset="0"/>
              </a:rPr>
              <a:t>+43%</a:t>
            </a:r>
          </a:p>
        </p:txBody>
      </p:sp>
      <p:sp>
        <p:nvSpPr>
          <p:cNvPr id="23" name="TextBox 22">
            <a:extLst>
              <a:ext uri="{FF2B5EF4-FFF2-40B4-BE49-F238E27FC236}">
                <a16:creationId xmlns:a16="http://schemas.microsoft.com/office/drawing/2014/main" id="{A1215755-FD46-CEAD-174F-EAE2254BC2D9}"/>
              </a:ext>
            </a:extLst>
          </p:cNvPr>
          <p:cNvSpPr txBox="1"/>
          <p:nvPr/>
        </p:nvSpPr>
        <p:spPr>
          <a:xfrm>
            <a:off x="9475946" y="1127805"/>
            <a:ext cx="698909" cy="307777"/>
          </a:xfrm>
          <a:prstGeom prst="rect">
            <a:avLst/>
          </a:prstGeom>
          <a:noFill/>
        </p:spPr>
        <p:txBody>
          <a:bodyPr wrap="none" lIns="0" tIns="0" rIns="0" bIns="0" rtlCol="0">
            <a:spAutoFit/>
          </a:bodyPr>
          <a:lstStyle/>
          <a:p>
            <a:pPr marL="0" marR="0" lvl="1" indent="0" algn="l"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000" b="0" i="0" u="none" strike="noStrike" kern="1200" cap="none" spc="0" normalizeH="0" baseline="0" noProof="0">
                <a:ln w="3175">
                  <a:noFill/>
                </a:ln>
                <a:solidFill>
                  <a:srgbClr val="49C5B1"/>
                </a:solidFill>
                <a:effectLst/>
                <a:uLnTx/>
                <a:uFillTx/>
                <a:latin typeface="Segoe UI Variable Text Semibold" pitchFamily="2" charset="0"/>
                <a:ea typeface="+mn-ea"/>
                <a:cs typeface="Segoe UI" pitchFamily="34" charset="0"/>
              </a:rPr>
              <a:t>+33%</a:t>
            </a:r>
          </a:p>
        </p:txBody>
      </p:sp>
      <p:sp>
        <p:nvSpPr>
          <p:cNvPr id="24" name="TextBox 23">
            <a:extLst>
              <a:ext uri="{FF2B5EF4-FFF2-40B4-BE49-F238E27FC236}">
                <a16:creationId xmlns:a16="http://schemas.microsoft.com/office/drawing/2014/main" id="{DB69237E-7A6B-48B5-E360-9055DB1E93EF}"/>
              </a:ext>
            </a:extLst>
          </p:cNvPr>
          <p:cNvSpPr txBox="1"/>
          <p:nvPr/>
        </p:nvSpPr>
        <p:spPr>
          <a:xfrm>
            <a:off x="10595259" y="1343763"/>
            <a:ext cx="698909" cy="307777"/>
          </a:xfrm>
          <a:prstGeom prst="rect">
            <a:avLst/>
          </a:prstGeom>
          <a:noFill/>
        </p:spPr>
        <p:txBody>
          <a:bodyPr wrap="none" lIns="0" tIns="0" rIns="0" bIns="0" rtlCol="0">
            <a:spAutoFit/>
          </a:bodyPr>
          <a:lstStyle/>
          <a:p>
            <a:pPr marL="0" marR="0" lvl="1" indent="0" algn="l"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000" b="0" i="0" u="none" strike="noStrike" kern="1200" cap="none" spc="0" normalizeH="0" baseline="0" noProof="0">
                <a:ln w="3175">
                  <a:noFill/>
                </a:ln>
                <a:solidFill>
                  <a:srgbClr val="49C5B1"/>
                </a:solidFill>
                <a:effectLst/>
                <a:uLnTx/>
                <a:uFillTx/>
                <a:latin typeface="Segoe UI Variable Text Semibold" pitchFamily="2" charset="0"/>
                <a:ea typeface="+mn-ea"/>
                <a:cs typeface="Segoe UI" pitchFamily="34" charset="0"/>
              </a:rPr>
              <a:t>+53%</a:t>
            </a:r>
          </a:p>
        </p:txBody>
      </p:sp>
      <p:grpSp>
        <p:nvGrpSpPr>
          <p:cNvPr id="3" name="Group 2">
            <a:extLst>
              <a:ext uri="{FF2B5EF4-FFF2-40B4-BE49-F238E27FC236}">
                <a16:creationId xmlns:a16="http://schemas.microsoft.com/office/drawing/2014/main" id="{6593AF61-A002-76B0-71E3-6B51960275DF}"/>
              </a:ext>
            </a:extLst>
          </p:cNvPr>
          <p:cNvGrpSpPr/>
          <p:nvPr/>
        </p:nvGrpSpPr>
        <p:grpSpPr>
          <a:xfrm>
            <a:off x="7908408" y="292100"/>
            <a:ext cx="3719216" cy="216000"/>
            <a:chOff x="7908408" y="292100"/>
            <a:chExt cx="3719216" cy="216000"/>
          </a:xfrm>
        </p:grpSpPr>
        <p:sp>
          <p:nvSpPr>
            <p:cNvPr id="4" name="Text Placeholder 2">
              <a:extLst>
                <a:ext uri="{FF2B5EF4-FFF2-40B4-BE49-F238E27FC236}">
                  <a16:creationId xmlns:a16="http://schemas.microsoft.com/office/drawing/2014/main" id="{2CBE035B-9B52-85E5-6229-D43E3AE0F797}"/>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1" name="Text Placeholder 2">
              <a:extLst>
                <a:ext uri="{FF2B5EF4-FFF2-40B4-BE49-F238E27FC236}">
                  <a16:creationId xmlns:a16="http://schemas.microsoft.com/office/drawing/2014/main" id="{4E1006C9-2FA4-A7E6-5C66-FE8CE9D4F60C}"/>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4" name="Text Placeholder 2">
              <a:extLst>
                <a:ext uri="{FF2B5EF4-FFF2-40B4-BE49-F238E27FC236}">
                  <a16:creationId xmlns:a16="http://schemas.microsoft.com/office/drawing/2014/main" id="{54139908-81D6-B54E-24E2-7BAAC9C67F8F}"/>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6" name="Text Placeholder 2">
              <a:extLst>
                <a:ext uri="{FF2B5EF4-FFF2-40B4-BE49-F238E27FC236}">
                  <a16:creationId xmlns:a16="http://schemas.microsoft.com/office/drawing/2014/main" id="{6938D67D-B234-00AF-766C-B2FBE0FC3D62}"/>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7" name="Text Placeholder 2">
              <a:extLst>
                <a:ext uri="{FF2B5EF4-FFF2-40B4-BE49-F238E27FC236}">
                  <a16:creationId xmlns:a16="http://schemas.microsoft.com/office/drawing/2014/main" id="{B0449E8F-492F-FAD5-3327-070D710F0126}"/>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5" name="Text Placeholder 2">
              <a:extLst>
                <a:ext uri="{FF2B5EF4-FFF2-40B4-BE49-F238E27FC236}">
                  <a16:creationId xmlns:a16="http://schemas.microsoft.com/office/drawing/2014/main" id="{7CF67AB6-5227-FE6E-81F2-6D7F905FF08C}"/>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6" name="Text Placeholder 2">
              <a:extLst>
                <a:ext uri="{FF2B5EF4-FFF2-40B4-BE49-F238E27FC236}">
                  <a16:creationId xmlns:a16="http://schemas.microsoft.com/office/drawing/2014/main" id="{7572BA7D-7E65-AF34-0DF6-501B0B815539}"/>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7" name="TextBox 26">
              <a:extLst>
                <a:ext uri="{FF2B5EF4-FFF2-40B4-BE49-F238E27FC236}">
                  <a16:creationId xmlns:a16="http://schemas.microsoft.com/office/drawing/2014/main" id="{24EFA8ED-3BB7-05BC-B315-A9EE3E279B31}"/>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4200329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50000" fill="hold" grpId="1" nodeType="withEffect">
                                  <p:stCondLst>
                                    <p:cond delay="0"/>
                                  </p:stCondLst>
                                  <p:childTnLst>
                                    <p:animMotion origin="layout" path="M -0.01835 3.7037E-7 L -4.58333E-6 3.7037E-7 " pathEditMode="relative" rAng="0" ptsTypes="AA">
                                      <p:cBhvr>
                                        <p:cTn id="9" dur="500" fill="hold"/>
                                        <p:tgtEl>
                                          <p:spTgt spid="6"/>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childTnLst>
                                </p:cTn>
                              </p:par>
                              <p:par>
                                <p:cTn id="13" presetID="42" presetClass="path" presetSubtype="0" decel="50000" fill="hold" grpId="1" nodeType="withEffect">
                                  <p:stCondLst>
                                    <p:cond delay="0"/>
                                  </p:stCondLst>
                                  <p:childTnLst>
                                    <p:animMotion origin="layout" path="M -0.01836 2.22222E-6 L 2.08333E-7 2.22222E-6 " pathEditMode="relative" rAng="0" ptsTypes="AA">
                                      <p:cBhvr>
                                        <p:cTn id="14" dur="500" fill="hold"/>
                                        <p:tgtEl>
                                          <p:spTgt spid="101"/>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50000" fill="hold" grpId="1" nodeType="withEffect">
                                  <p:stCondLst>
                                    <p:cond delay="0"/>
                                  </p:stCondLst>
                                  <p:childTnLst>
                                    <p:animMotion origin="layout" path="M -0.01836 2.59259E-6 L 4.16667E-7 2.59259E-6 " pathEditMode="relative" rAng="0" ptsTypes="AA">
                                      <p:cBhvr>
                                        <p:cTn id="19" dur="500" fill="hold"/>
                                        <p:tgtEl>
                                          <p:spTgt spid="34"/>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1" grpId="0"/>
      <p:bldP spid="101" grpId="1"/>
      <p:bldP spid="34" grpId="0"/>
      <p:bldP spid="3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5D0C-B5B2-108B-2FE2-E49CE350134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EAF95598-DC69-EB88-24FE-A060FD50F2B1}"/>
              </a:ext>
            </a:extLst>
          </p:cNvPr>
          <p:cNvSpPr>
            <a:spLocks noGrp="1"/>
          </p:cNvSpPr>
          <p:nvPr>
            <p:ph type="title"/>
          </p:nvPr>
        </p:nvSpPr>
        <p:spPr>
          <a:xfrm>
            <a:off x="588263" y="457200"/>
            <a:ext cx="11018520" cy="2215991"/>
          </a:xfrm>
        </p:spPr>
        <p:txBody>
          <a:bodyPr/>
          <a:lstStyle/>
          <a:p>
            <a:r>
              <a:rPr lang="en-US"/>
              <a:t>For best </a:t>
            </a:r>
            <a:br>
              <a:rPr lang="en-US"/>
            </a:br>
            <a:r>
              <a:rPr lang="en-US"/>
              <a:t>RAG responses, </a:t>
            </a:r>
            <a:br>
              <a:rPr lang="en-US"/>
            </a:br>
            <a:r>
              <a:rPr lang="en-US"/>
              <a:t>you need a full </a:t>
            </a:r>
            <a:br>
              <a:rPr lang="en-US"/>
            </a:br>
            <a:r>
              <a:rPr lang="en-US"/>
              <a:t>retrieval stack</a:t>
            </a:r>
          </a:p>
        </p:txBody>
      </p:sp>
      <p:sp>
        <p:nvSpPr>
          <p:cNvPr id="15" name="TextBox 14">
            <a:extLst>
              <a:ext uri="{FF2B5EF4-FFF2-40B4-BE49-F238E27FC236}">
                <a16:creationId xmlns:a16="http://schemas.microsoft.com/office/drawing/2014/main" id="{66B6E78B-71D1-81D9-ABBC-FDA1F16C7BF2}"/>
              </a:ext>
            </a:extLst>
          </p:cNvPr>
          <p:cNvSpPr txBox="1"/>
          <p:nvPr/>
        </p:nvSpPr>
        <p:spPr>
          <a:xfrm>
            <a:off x="588963" y="5870257"/>
            <a:ext cx="3767138" cy="492443"/>
          </a:xfrm>
          <a:prstGeom prst="rect">
            <a:avLst/>
          </a:prstGeom>
          <a:noFill/>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lumMod val="65000"/>
                  </a:srgbClr>
                </a:solidFill>
                <a:effectLst/>
                <a:uLnTx/>
                <a:uFillTx/>
                <a:latin typeface="Segoe UI Variable Text" pitchFamily="2" charset="0"/>
                <a:ea typeface="+mn-ea"/>
                <a:cs typeface="+mn-cs"/>
              </a:rPr>
              <a:t>Quality uses NDGC@3 as metric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lumMod val="65000"/>
                  </a:srgbClr>
                </a:solidFill>
                <a:effectLst/>
                <a:uLnTx/>
                <a:uFillTx/>
                <a:latin typeface="Segoe UI Variable Text" pitchFamily="2" charset="0"/>
                <a:ea typeface="+mn-ea"/>
                <a:cs typeface="+mn-cs"/>
              </a:rPr>
              <a:t>Retrieval comparison using Azure AI Search in various retrieval modes on customer and academic benchmarks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lumMod val="65000"/>
                  </a:srgbClr>
                </a:solidFill>
                <a:effectLst/>
                <a:uLnTx/>
                <a:uFillTx/>
                <a:latin typeface="Segoe UI Variable Text" pitchFamily="2" charset="0"/>
                <a:ea typeface="+mn-ea"/>
                <a:cs typeface="+mn-cs"/>
              </a:rPr>
              <a:t>Source: </a:t>
            </a:r>
            <a:r>
              <a:rPr kumimoji="0" lang="en-US" sz="800" b="0" i="0" u="none" strike="noStrike" kern="0" cap="none" spc="0" normalizeH="0" baseline="0" noProof="0">
                <a:ln>
                  <a:noFill/>
                </a:ln>
                <a:solidFill>
                  <a:srgbClr val="FFFFFF">
                    <a:lumMod val="65000"/>
                  </a:srgbClr>
                </a:solidFill>
                <a:effectLst/>
                <a:uLnTx/>
                <a:uFillTx/>
                <a:latin typeface="Segoe UI Variable Text" pitchFamily="2" charset="0"/>
                <a:ea typeface="+mn-ea"/>
                <a:cs typeface="+mn-cs"/>
                <a:hlinkClick r:id="rId3">
                  <a:extLst>
                    <a:ext uri="{A12FA001-AC4F-418D-AE19-62706E023703}">
                      <ahyp:hlinkClr xmlns:ahyp="http://schemas.microsoft.com/office/drawing/2018/hyperlinkcolor" val="tx"/>
                    </a:ext>
                  </a:extLst>
                </a:hlinkClick>
              </a:rPr>
              <a:t>Outperforming vector search with hybrid + reranking</a:t>
            </a:r>
            <a:endParaRPr kumimoji="0" lang="en-US" sz="800" b="0" i="0" u="none" strike="noStrike" kern="0" cap="none" spc="0" normalizeH="0" baseline="0" noProof="0">
              <a:ln>
                <a:noFill/>
              </a:ln>
              <a:solidFill>
                <a:srgbClr val="FFFFFF">
                  <a:lumMod val="65000"/>
                </a:srgbClr>
              </a:solidFill>
              <a:effectLst/>
              <a:uLnTx/>
              <a:uFillTx/>
              <a:latin typeface="Segoe UI Variable Text" pitchFamily="2" charset="0"/>
              <a:ea typeface="+mn-ea"/>
              <a:cs typeface="+mn-cs"/>
            </a:endParaRPr>
          </a:p>
        </p:txBody>
      </p:sp>
      <p:sp>
        <p:nvSpPr>
          <p:cNvPr id="16" name="Rectangle: Rounded Corners 87">
            <a:extLst>
              <a:ext uri="{FF2B5EF4-FFF2-40B4-BE49-F238E27FC236}">
                <a16:creationId xmlns:a16="http://schemas.microsoft.com/office/drawing/2014/main" id="{4AA2B2E3-8FCA-6EE2-B65B-D9A5E94D2429}"/>
              </a:ext>
              <a:ext uri="{C183D7F6-B498-43B3-948B-1728B52AA6E4}">
                <adec:decorative xmlns:adec="http://schemas.microsoft.com/office/drawing/2017/decorative" val="1"/>
              </a:ext>
            </a:extLst>
          </p:cNvPr>
          <p:cNvSpPr/>
          <p:nvPr/>
        </p:nvSpPr>
        <p:spPr bwMode="auto">
          <a:xfrm>
            <a:off x="4743450" y="668084"/>
            <a:ext cx="6865939" cy="5683250"/>
          </a:xfrm>
          <a:prstGeom prst="roundRect">
            <a:avLst>
              <a:gd name="adj" fmla="val 308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aphicFrame>
        <p:nvGraphicFramePr>
          <p:cNvPr id="18" name="Chart 17">
            <a:extLst>
              <a:ext uri="{FF2B5EF4-FFF2-40B4-BE49-F238E27FC236}">
                <a16:creationId xmlns:a16="http://schemas.microsoft.com/office/drawing/2014/main" id="{5380F8A5-E04F-1347-CA16-4CB04F27C91B}"/>
              </a:ext>
            </a:extLst>
          </p:cNvPr>
          <p:cNvGraphicFramePr>
            <a:graphicFrameLocks/>
          </p:cNvGraphicFramePr>
          <p:nvPr/>
        </p:nvGraphicFramePr>
        <p:xfrm>
          <a:off x="5116945" y="1506214"/>
          <a:ext cx="6118948" cy="457381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 Placeholder 4">
            <a:extLst>
              <a:ext uri="{FF2B5EF4-FFF2-40B4-BE49-F238E27FC236}">
                <a16:creationId xmlns:a16="http://schemas.microsoft.com/office/drawing/2014/main" id="{7CE939EB-4E13-913F-AF97-E0CE0B3DDC45}"/>
              </a:ext>
            </a:extLst>
          </p:cNvPr>
          <p:cNvSpPr txBox="1">
            <a:spLocks/>
          </p:cNvSpPr>
          <p:nvPr/>
        </p:nvSpPr>
        <p:spPr>
          <a:xfrm>
            <a:off x="1148669" y="3726415"/>
            <a:ext cx="2788826" cy="830997"/>
          </a:xfrm>
          <a:prstGeom prst="rect">
            <a:avLst/>
          </a:prstGeom>
          <a:noFill/>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base" latinLnBrk="0" hangingPunct="1">
              <a:lnSpc>
                <a:spcPct val="100000"/>
              </a:lnSpc>
              <a:spcBef>
                <a:spcPct val="0"/>
              </a:spcBef>
              <a:spcAft>
                <a:spcPts val="2000"/>
              </a:spcAft>
              <a:buClrTx/>
              <a:buSzTx/>
              <a:buFont typeface="Wingdings" panose="05000000000000000000" pitchFamily="2" charset="2"/>
              <a:buNone/>
              <a:tabLst/>
              <a:defRPr/>
            </a:pP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Hybrid + reranking delivers the best results across the board</a:t>
            </a:r>
          </a:p>
        </p:txBody>
      </p:sp>
      <p:sp>
        <p:nvSpPr>
          <p:cNvPr id="3" name="TextBox 2">
            <a:extLst>
              <a:ext uri="{FF2B5EF4-FFF2-40B4-BE49-F238E27FC236}">
                <a16:creationId xmlns:a16="http://schemas.microsoft.com/office/drawing/2014/main" id="{6BB1D724-760E-516A-B1B0-0037A5590E2D}"/>
              </a:ext>
            </a:extLst>
          </p:cNvPr>
          <p:cNvSpPr txBox="1"/>
          <p:nvPr/>
        </p:nvSpPr>
        <p:spPr>
          <a:xfrm>
            <a:off x="1148669" y="2956096"/>
            <a:ext cx="3187300" cy="553998"/>
          </a:xfrm>
          <a:prstGeom prst="rect">
            <a:avLst/>
          </a:prstGeom>
          <a:noFill/>
        </p:spPr>
        <p:txBody>
          <a:bodyPr wrap="square" lIns="0" tIns="0" rIns="0" bIns="0" rtlCol="0" anchor="t">
            <a:spAutoFit/>
          </a:bodyPr>
          <a:lstStyle/>
          <a:p>
            <a:pPr marL="0" marR="0" lvl="0" indent="0" algn="l" defTabSz="932742"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Vector search alone won’t </a:t>
            </a:r>
            <a:b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b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deliver adequate results</a:t>
            </a:r>
          </a:p>
        </p:txBody>
      </p:sp>
      <p:sp>
        <p:nvSpPr>
          <p:cNvPr id="9" name="TextBox 8">
            <a:extLst>
              <a:ext uri="{FF2B5EF4-FFF2-40B4-BE49-F238E27FC236}">
                <a16:creationId xmlns:a16="http://schemas.microsoft.com/office/drawing/2014/main" id="{28747C1A-D628-FC03-C2C0-E0F6835A6E60}"/>
              </a:ext>
            </a:extLst>
          </p:cNvPr>
          <p:cNvSpPr txBox="1"/>
          <p:nvPr/>
        </p:nvSpPr>
        <p:spPr>
          <a:xfrm>
            <a:off x="4743450" y="868426"/>
            <a:ext cx="6865938" cy="307777"/>
          </a:xfrm>
          <a:prstGeom prst="rect">
            <a:avLst/>
          </a:prstGeom>
          <a:noFill/>
        </p:spPr>
        <p:txBody>
          <a:bodyPr wrap="square" lIns="0" tIns="0" rIns="0" bIns="0" rtlCol="0" anchor="t">
            <a:spAutoFit/>
          </a:bodyPr>
          <a:lstStyle/>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NDGC@3 quality across search types</a:t>
            </a:r>
          </a:p>
        </p:txBody>
      </p:sp>
      <p:sp>
        <p:nvSpPr>
          <p:cNvPr id="4" name="TextBox 3">
            <a:extLst>
              <a:ext uri="{FF2B5EF4-FFF2-40B4-BE49-F238E27FC236}">
                <a16:creationId xmlns:a16="http://schemas.microsoft.com/office/drawing/2014/main" id="{88BC80BE-5568-F272-E608-286A94E3C6F4}"/>
              </a:ext>
            </a:extLst>
          </p:cNvPr>
          <p:cNvSpPr txBox="1"/>
          <p:nvPr/>
        </p:nvSpPr>
        <p:spPr>
          <a:xfrm>
            <a:off x="1148669" y="4773733"/>
            <a:ext cx="2795178" cy="553998"/>
          </a:xfrm>
          <a:prstGeom prst="rect">
            <a:avLst/>
          </a:prstGeom>
          <a:noFill/>
        </p:spPr>
        <p:txBody>
          <a:bodyPr wrap="square" lIns="0" tIns="0" rIns="0" bIns="0" rtlCol="0" anchor="t">
            <a:spAutoFit/>
          </a:bodyPr>
          <a:lstStyle/>
          <a:p>
            <a:pPr marL="0" marR="0" lvl="1" indent="0" algn="l" defTabSz="914400" rtl="0" eaLnBrk="1" fontAlgn="base" latinLnBrk="0" hangingPunct="1">
              <a:lnSpc>
                <a:spcPct val="100000"/>
              </a:lnSpc>
              <a:spcBef>
                <a:spcPct val="0"/>
              </a:spcBef>
              <a:spcAft>
                <a:spcPts val="200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Hybrid search performs better than vector search </a:t>
            </a:r>
          </a:p>
        </p:txBody>
      </p:sp>
      <p:grpSp>
        <p:nvGrpSpPr>
          <p:cNvPr id="6" name="Group 5">
            <a:extLst>
              <a:ext uri="{FF2B5EF4-FFF2-40B4-BE49-F238E27FC236}">
                <a16:creationId xmlns:a16="http://schemas.microsoft.com/office/drawing/2014/main" id="{B7F268D9-1ED2-D36D-58BC-1D392CDC02F6}"/>
              </a:ext>
            </a:extLst>
          </p:cNvPr>
          <p:cNvGrpSpPr/>
          <p:nvPr/>
        </p:nvGrpSpPr>
        <p:grpSpPr>
          <a:xfrm>
            <a:off x="575852" y="2956096"/>
            <a:ext cx="380255" cy="380255"/>
            <a:chOff x="307472" y="1705105"/>
            <a:chExt cx="380255" cy="380255"/>
          </a:xfrm>
        </p:grpSpPr>
        <p:sp>
          <p:nvSpPr>
            <p:cNvPr id="7" name="Oval 6">
              <a:extLst>
                <a:ext uri="{FF2B5EF4-FFF2-40B4-BE49-F238E27FC236}">
                  <a16:creationId xmlns:a16="http://schemas.microsoft.com/office/drawing/2014/main" id="{674DB7DD-651C-7060-65B6-4E801B0401B3}"/>
                </a:ext>
              </a:extLst>
            </p:cNvPr>
            <p:cNvSpPr/>
            <p:nvPr/>
          </p:nvSpPr>
          <p:spPr bwMode="auto">
            <a:xfrm>
              <a:off x="307472" y="1705105"/>
              <a:ext cx="380255" cy="380255"/>
            </a:xfrm>
            <a:prstGeom prst="ellipse">
              <a:avLst/>
            </a:prstGeom>
            <a:gradFill flip="none" rotWithShape="1">
              <a:gsLst>
                <a:gs pos="0">
                  <a:srgbClr val="0A6BBA"/>
                </a:gs>
                <a:gs pos="7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8" name="Graphic 44">
              <a:extLst>
                <a:ext uri="{FF2B5EF4-FFF2-40B4-BE49-F238E27FC236}">
                  <a16:creationId xmlns:a16="http://schemas.microsoft.com/office/drawing/2014/main" id="{52A0C3CB-1A04-15BB-4DAB-04D90899AF8F}"/>
                </a:ext>
              </a:extLst>
            </p:cNvPr>
            <p:cNvSpPr>
              <a:spLocks noChangeAspect="1"/>
            </p:cNvSpPr>
            <p:nvPr/>
          </p:nvSpPr>
          <p:spPr>
            <a:xfrm>
              <a:off x="386600" y="1796561"/>
              <a:ext cx="221999" cy="197342"/>
            </a:xfrm>
            <a:custGeom>
              <a:avLst/>
              <a:gdLst>
                <a:gd name="connsiteX0" fmla="*/ 101956 w 171452"/>
                <a:gd name="connsiteY0" fmla="*/ 2950 h 152409"/>
                <a:gd name="connsiteX1" fmla="*/ 88489 w 171452"/>
                <a:gd name="connsiteY1" fmla="*/ 2634 h 152409"/>
                <a:gd name="connsiteX2" fmla="*/ 88173 w 171452"/>
                <a:gd name="connsiteY2" fmla="*/ 16100 h 152409"/>
                <a:gd name="connsiteX3" fmla="*/ 88592 w 171452"/>
                <a:gd name="connsiteY3" fmla="*/ 16513 h 152409"/>
                <a:gd name="connsiteX4" fmla="*/ 139732 w 171452"/>
                <a:gd name="connsiteY4" fmla="*/ 66920 h 152409"/>
                <a:gd name="connsiteX5" fmla="*/ 9525 w 171452"/>
                <a:gd name="connsiteY5" fmla="*/ 66920 h 152409"/>
                <a:gd name="connsiteX6" fmla="*/ 0 w 171452"/>
                <a:gd name="connsiteY6" fmla="*/ 76445 h 152409"/>
                <a:gd name="connsiteX7" fmla="*/ 9525 w 171452"/>
                <a:gd name="connsiteY7" fmla="*/ 85970 h 152409"/>
                <a:gd name="connsiteX8" fmla="*/ 139684 w 171452"/>
                <a:gd name="connsiteY8" fmla="*/ 85970 h 152409"/>
                <a:gd name="connsiteX9" fmla="*/ 88583 w 171452"/>
                <a:gd name="connsiteY9" fmla="*/ 136309 h 152409"/>
                <a:gd name="connsiteX10" fmla="*/ 88898 w 171452"/>
                <a:gd name="connsiteY10" fmla="*/ 149776 h 152409"/>
                <a:gd name="connsiteX11" fmla="*/ 101946 w 171452"/>
                <a:gd name="connsiteY11" fmla="*/ 149873 h 152409"/>
                <a:gd name="connsiteX12" fmla="*/ 167907 w 171452"/>
                <a:gd name="connsiteY12" fmla="*/ 84893 h 152409"/>
                <a:gd name="connsiteX13" fmla="*/ 168024 w 171452"/>
                <a:gd name="connsiteY13" fmla="*/ 68056 h 152409"/>
                <a:gd name="connsiteX14" fmla="*/ 167907 w 171452"/>
                <a:gd name="connsiteY14" fmla="*/ 67939 h 152409"/>
                <a:gd name="connsiteX15" fmla="*/ 101946 w 171452"/>
                <a:gd name="connsiteY15" fmla="*/ 2950 h 15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2" h="152409">
                  <a:moveTo>
                    <a:pt x="101956" y="2950"/>
                  </a:moveTo>
                  <a:cubicBezTo>
                    <a:pt x="98324" y="-856"/>
                    <a:pt x="92295" y="-998"/>
                    <a:pt x="88489" y="2634"/>
                  </a:cubicBezTo>
                  <a:cubicBezTo>
                    <a:pt x="84683" y="6265"/>
                    <a:pt x="84541" y="12294"/>
                    <a:pt x="88173" y="16100"/>
                  </a:cubicBezTo>
                  <a:cubicBezTo>
                    <a:pt x="88308" y="16242"/>
                    <a:pt x="88448" y="16380"/>
                    <a:pt x="88592" y="16513"/>
                  </a:cubicBezTo>
                  <a:lnTo>
                    <a:pt x="139732" y="66920"/>
                  </a:lnTo>
                  <a:lnTo>
                    <a:pt x="9525" y="66920"/>
                  </a:lnTo>
                  <a:cubicBezTo>
                    <a:pt x="4264" y="66920"/>
                    <a:pt x="0" y="71184"/>
                    <a:pt x="0" y="76445"/>
                  </a:cubicBezTo>
                  <a:cubicBezTo>
                    <a:pt x="0" y="81705"/>
                    <a:pt x="4264" y="85970"/>
                    <a:pt x="9525" y="85970"/>
                  </a:cubicBezTo>
                  <a:lnTo>
                    <a:pt x="139684" y="85970"/>
                  </a:lnTo>
                  <a:lnTo>
                    <a:pt x="88583" y="136309"/>
                  </a:lnTo>
                  <a:cubicBezTo>
                    <a:pt x="84951" y="140115"/>
                    <a:pt x="85093" y="146144"/>
                    <a:pt x="88898" y="149776"/>
                  </a:cubicBezTo>
                  <a:cubicBezTo>
                    <a:pt x="92539" y="153250"/>
                    <a:pt x="98254" y="153292"/>
                    <a:pt x="101946" y="149873"/>
                  </a:cubicBezTo>
                  <a:lnTo>
                    <a:pt x="167907" y="84893"/>
                  </a:lnTo>
                  <a:cubicBezTo>
                    <a:pt x="172589" y="80276"/>
                    <a:pt x="172641" y="72738"/>
                    <a:pt x="168024" y="68056"/>
                  </a:cubicBezTo>
                  <a:cubicBezTo>
                    <a:pt x="167985" y="68016"/>
                    <a:pt x="167946" y="67977"/>
                    <a:pt x="167907" y="67939"/>
                  </a:cubicBezTo>
                  <a:lnTo>
                    <a:pt x="101946" y="295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grpSp>
      <p:grpSp>
        <p:nvGrpSpPr>
          <p:cNvPr id="10" name="Group 9">
            <a:extLst>
              <a:ext uri="{FF2B5EF4-FFF2-40B4-BE49-F238E27FC236}">
                <a16:creationId xmlns:a16="http://schemas.microsoft.com/office/drawing/2014/main" id="{092937C9-8E7F-E439-72B7-34A526A01F17}"/>
              </a:ext>
            </a:extLst>
          </p:cNvPr>
          <p:cNvGrpSpPr/>
          <p:nvPr/>
        </p:nvGrpSpPr>
        <p:grpSpPr>
          <a:xfrm>
            <a:off x="575852" y="3739039"/>
            <a:ext cx="380255" cy="380255"/>
            <a:chOff x="307472" y="2345914"/>
            <a:chExt cx="380255" cy="380255"/>
          </a:xfrm>
        </p:grpSpPr>
        <p:sp>
          <p:nvSpPr>
            <p:cNvPr id="12" name="Oval 11">
              <a:extLst>
                <a:ext uri="{FF2B5EF4-FFF2-40B4-BE49-F238E27FC236}">
                  <a16:creationId xmlns:a16="http://schemas.microsoft.com/office/drawing/2014/main" id="{A05FBEF0-E065-471B-F006-18C7B9BA7359}"/>
                </a:ext>
              </a:extLst>
            </p:cNvPr>
            <p:cNvSpPr/>
            <p:nvPr/>
          </p:nvSpPr>
          <p:spPr bwMode="auto">
            <a:xfrm>
              <a:off x="307472" y="2345914"/>
              <a:ext cx="380255" cy="380255"/>
            </a:xfrm>
            <a:prstGeom prst="ellipse">
              <a:avLst/>
            </a:prstGeom>
            <a:gradFill flip="none" rotWithShape="1">
              <a:gsLst>
                <a:gs pos="0">
                  <a:srgbClr val="0A6BBA"/>
                </a:gs>
                <a:gs pos="7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13" name="Graphic 44">
              <a:extLst>
                <a:ext uri="{FF2B5EF4-FFF2-40B4-BE49-F238E27FC236}">
                  <a16:creationId xmlns:a16="http://schemas.microsoft.com/office/drawing/2014/main" id="{D34A805C-2E1B-433B-D17B-FFE675080192}"/>
                </a:ext>
              </a:extLst>
            </p:cNvPr>
            <p:cNvSpPr>
              <a:spLocks noChangeAspect="1"/>
            </p:cNvSpPr>
            <p:nvPr/>
          </p:nvSpPr>
          <p:spPr>
            <a:xfrm>
              <a:off x="386600" y="2437370"/>
              <a:ext cx="221999" cy="197342"/>
            </a:xfrm>
            <a:custGeom>
              <a:avLst/>
              <a:gdLst>
                <a:gd name="connsiteX0" fmla="*/ 101956 w 171452"/>
                <a:gd name="connsiteY0" fmla="*/ 2950 h 152409"/>
                <a:gd name="connsiteX1" fmla="*/ 88489 w 171452"/>
                <a:gd name="connsiteY1" fmla="*/ 2634 h 152409"/>
                <a:gd name="connsiteX2" fmla="*/ 88173 w 171452"/>
                <a:gd name="connsiteY2" fmla="*/ 16100 h 152409"/>
                <a:gd name="connsiteX3" fmla="*/ 88592 w 171452"/>
                <a:gd name="connsiteY3" fmla="*/ 16513 h 152409"/>
                <a:gd name="connsiteX4" fmla="*/ 139732 w 171452"/>
                <a:gd name="connsiteY4" fmla="*/ 66920 h 152409"/>
                <a:gd name="connsiteX5" fmla="*/ 9525 w 171452"/>
                <a:gd name="connsiteY5" fmla="*/ 66920 h 152409"/>
                <a:gd name="connsiteX6" fmla="*/ 0 w 171452"/>
                <a:gd name="connsiteY6" fmla="*/ 76445 h 152409"/>
                <a:gd name="connsiteX7" fmla="*/ 9525 w 171452"/>
                <a:gd name="connsiteY7" fmla="*/ 85970 h 152409"/>
                <a:gd name="connsiteX8" fmla="*/ 139684 w 171452"/>
                <a:gd name="connsiteY8" fmla="*/ 85970 h 152409"/>
                <a:gd name="connsiteX9" fmla="*/ 88583 w 171452"/>
                <a:gd name="connsiteY9" fmla="*/ 136309 h 152409"/>
                <a:gd name="connsiteX10" fmla="*/ 88898 w 171452"/>
                <a:gd name="connsiteY10" fmla="*/ 149776 h 152409"/>
                <a:gd name="connsiteX11" fmla="*/ 101946 w 171452"/>
                <a:gd name="connsiteY11" fmla="*/ 149873 h 152409"/>
                <a:gd name="connsiteX12" fmla="*/ 167907 w 171452"/>
                <a:gd name="connsiteY12" fmla="*/ 84893 h 152409"/>
                <a:gd name="connsiteX13" fmla="*/ 168024 w 171452"/>
                <a:gd name="connsiteY13" fmla="*/ 68056 h 152409"/>
                <a:gd name="connsiteX14" fmla="*/ 167907 w 171452"/>
                <a:gd name="connsiteY14" fmla="*/ 67939 h 152409"/>
                <a:gd name="connsiteX15" fmla="*/ 101946 w 171452"/>
                <a:gd name="connsiteY15" fmla="*/ 2950 h 15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2" h="152409">
                  <a:moveTo>
                    <a:pt x="101956" y="2950"/>
                  </a:moveTo>
                  <a:cubicBezTo>
                    <a:pt x="98324" y="-856"/>
                    <a:pt x="92295" y="-998"/>
                    <a:pt x="88489" y="2634"/>
                  </a:cubicBezTo>
                  <a:cubicBezTo>
                    <a:pt x="84683" y="6265"/>
                    <a:pt x="84541" y="12294"/>
                    <a:pt x="88173" y="16100"/>
                  </a:cubicBezTo>
                  <a:cubicBezTo>
                    <a:pt x="88308" y="16242"/>
                    <a:pt x="88448" y="16380"/>
                    <a:pt x="88592" y="16513"/>
                  </a:cubicBezTo>
                  <a:lnTo>
                    <a:pt x="139732" y="66920"/>
                  </a:lnTo>
                  <a:lnTo>
                    <a:pt x="9525" y="66920"/>
                  </a:lnTo>
                  <a:cubicBezTo>
                    <a:pt x="4264" y="66920"/>
                    <a:pt x="0" y="71184"/>
                    <a:pt x="0" y="76445"/>
                  </a:cubicBezTo>
                  <a:cubicBezTo>
                    <a:pt x="0" y="81705"/>
                    <a:pt x="4264" y="85970"/>
                    <a:pt x="9525" y="85970"/>
                  </a:cubicBezTo>
                  <a:lnTo>
                    <a:pt x="139684" y="85970"/>
                  </a:lnTo>
                  <a:lnTo>
                    <a:pt x="88583" y="136309"/>
                  </a:lnTo>
                  <a:cubicBezTo>
                    <a:pt x="84951" y="140115"/>
                    <a:pt x="85093" y="146144"/>
                    <a:pt x="88898" y="149776"/>
                  </a:cubicBezTo>
                  <a:cubicBezTo>
                    <a:pt x="92539" y="153250"/>
                    <a:pt x="98254" y="153292"/>
                    <a:pt x="101946" y="149873"/>
                  </a:cubicBezTo>
                  <a:lnTo>
                    <a:pt x="167907" y="84893"/>
                  </a:lnTo>
                  <a:cubicBezTo>
                    <a:pt x="172589" y="80276"/>
                    <a:pt x="172641" y="72738"/>
                    <a:pt x="168024" y="68056"/>
                  </a:cubicBezTo>
                  <a:cubicBezTo>
                    <a:pt x="167985" y="68016"/>
                    <a:pt x="167946" y="67977"/>
                    <a:pt x="167907" y="67939"/>
                  </a:cubicBezTo>
                  <a:lnTo>
                    <a:pt x="101946" y="295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grpSp>
      <p:grpSp>
        <p:nvGrpSpPr>
          <p:cNvPr id="14" name="Group 13">
            <a:extLst>
              <a:ext uri="{FF2B5EF4-FFF2-40B4-BE49-F238E27FC236}">
                <a16:creationId xmlns:a16="http://schemas.microsoft.com/office/drawing/2014/main" id="{D17DFDA0-DEB4-3FF0-1FAC-9B9733EF1E68}"/>
              </a:ext>
            </a:extLst>
          </p:cNvPr>
          <p:cNvGrpSpPr/>
          <p:nvPr/>
        </p:nvGrpSpPr>
        <p:grpSpPr>
          <a:xfrm>
            <a:off x="588963" y="4773733"/>
            <a:ext cx="380255" cy="380255"/>
            <a:chOff x="307472" y="3008961"/>
            <a:chExt cx="380255" cy="380255"/>
          </a:xfrm>
        </p:grpSpPr>
        <p:sp>
          <p:nvSpPr>
            <p:cNvPr id="17" name="Oval 16">
              <a:extLst>
                <a:ext uri="{FF2B5EF4-FFF2-40B4-BE49-F238E27FC236}">
                  <a16:creationId xmlns:a16="http://schemas.microsoft.com/office/drawing/2014/main" id="{76F0ACAE-012C-E2CE-2059-E2FF2F652FF2}"/>
                </a:ext>
              </a:extLst>
            </p:cNvPr>
            <p:cNvSpPr/>
            <p:nvPr/>
          </p:nvSpPr>
          <p:spPr bwMode="auto">
            <a:xfrm>
              <a:off x="307472" y="3008961"/>
              <a:ext cx="380255" cy="380255"/>
            </a:xfrm>
            <a:prstGeom prst="ellipse">
              <a:avLst/>
            </a:prstGeom>
            <a:gradFill flip="none" rotWithShape="1">
              <a:gsLst>
                <a:gs pos="0">
                  <a:srgbClr val="0A6BBA"/>
                </a:gs>
                <a:gs pos="7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19" name="Graphic 44">
              <a:extLst>
                <a:ext uri="{FF2B5EF4-FFF2-40B4-BE49-F238E27FC236}">
                  <a16:creationId xmlns:a16="http://schemas.microsoft.com/office/drawing/2014/main" id="{9C905708-9DAC-02BE-80B3-C6D96A045AA5}"/>
                </a:ext>
              </a:extLst>
            </p:cNvPr>
            <p:cNvSpPr>
              <a:spLocks noChangeAspect="1"/>
            </p:cNvSpPr>
            <p:nvPr/>
          </p:nvSpPr>
          <p:spPr>
            <a:xfrm>
              <a:off x="386600" y="3100417"/>
              <a:ext cx="221999" cy="197342"/>
            </a:xfrm>
            <a:custGeom>
              <a:avLst/>
              <a:gdLst>
                <a:gd name="connsiteX0" fmla="*/ 101956 w 171452"/>
                <a:gd name="connsiteY0" fmla="*/ 2950 h 152409"/>
                <a:gd name="connsiteX1" fmla="*/ 88489 w 171452"/>
                <a:gd name="connsiteY1" fmla="*/ 2634 h 152409"/>
                <a:gd name="connsiteX2" fmla="*/ 88173 w 171452"/>
                <a:gd name="connsiteY2" fmla="*/ 16100 h 152409"/>
                <a:gd name="connsiteX3" fmla="*/ 88592 w 171452"/>
                <a:gd name="connsiteY3" fmla="*/ 16513 h 152409"/>
                <a:gd name="connsiteX4" fmla="*/ 139732 w 171452"/>
                <a:gd name="connsiteY4" fmla="*/ 66920 h 152409"/>
                <a:gd name="connsiteX5" fmla="*/ 9525 w 171452"/>
                <a:gd name="connsiteY5" fmla="*/ 66920 h 152409"/>
                <a:gd name="connsiteX6" fmla="*/ 0 w 171452"/>
                <a:gd name="connsiteY6" fmla="*/ 76445 h 152409"/>
                <a:gd name="connsiteX7" fmla="*/ 9525 w 171452"/>
                <a:gd name="connsiteY7" fmla="*/ 85970 h 152409"/>
                <a:gd name="connsiteX8" fmla="*/ 139684 w 171452"/>
                <a:gd name="connsiteY8" fmla="*/ 85970 h 152409"/>
                <a:gd name="connsiteX9" fmla="*/ 88583 w 171452"/>
                <a:gd name="connsiteY9" fmla="*/ 136309 h 152409"/>
                <a:gd name="connsiteX10" fmla="*/ 88898 w 171452"/>
                <a:gd name="connsiteY10" fmla="*/ 149776 h 152409"/>
                <a:gd name="connsiteX11" fmla="*/ 101946 w 171452"/>
                <a:gd name="connsiteY11" fmla="*/ 149873 h 152409"/>
                <a:gd name="connsiteX12" fmla="*/ 167907 w 171452"/>
                <a:gd name="connsiteY12" fmla="*/ 84893 h 152409"/>
                <a:gd name="connsiteX13" fmla="*/ 168024 w 171452"/>
                <a:gd name="connsiteY13" fmla="*/ 68056 h 152409"/>
                <a:gd name="connsiteX14" fmla="*/ 167907 w 171452"/>
                <a:gd name="connsiteY14" fmla="*/ 67939 h 152409"/>
                <a:gd name="connsiteX15" fmla="*/ 101946 w 171452"/>
                <a:gd name="connsiteY15" fmla="*/ 2950 h 15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2" h="152409">
                  <a:moveTo>
                    <a:pt x="101956" y="2950"/>
                  </a:moveTo>
                  <a:cubicBezTo>
                    <a:pt x="98324" y="-856"/>
                    <a:pt x="92295" y="-998"/>
                    <a:pt x="88489" y="2634"/>
                  </a:cubicBezTo>
                  <a:cubicBezTo>
                    <a:pt x="84683" y="6265"/>
                    <a:pt x="84541" y="12294"/>
                    <a:pt x="88173" y="16100"/>
                  </a:cubicBezTo>
                  <a:cubicBezTo>
                    <a:pt x="88308" y="16242"/>
                    <a:pt x="88448" y="16380"/>
                    <a:pt x="88592" y="16513"/>
                  </a:cubicBezTo>
                  <a:lnTo>
                    <a:pt x="139732" y="66920"/>
                  </a:lnTo>
                  <a:lnTo>
                    <a:pt x="9525" y="66920"/>
                  </a:lnTo>
                  <a:cubicBezTo>
                    <a:pt x="4264" y="66920"/>
                    <a:pt x="0" y="71184"/>
                    <a:pt x="0" y="76445"/>
                  </a:cubicBezTo>
                  <a:cubicBezTo>
                    <a:pt x="0" y="81705"/>
                    <a:pt x="4264" y="85970"/>
                    <a:pt x="9525" y="85970"/>
                  </a:cubicBezTo>
                  <a:lnTo>
                    <a:pt x="139684" y="85970"/>
                  </a:lnTo>
                  <a:lnTo>
                    <a:pt x="88583" y="136309"/>
                  </a:lnTo>
                  <a:cubicBezTo>
                    <a:pt x="84951" y="140115"/>
                    <a:pt x="85093" y="146144"/>
                    <a:pt x="88898" y="149776"/>
                  </a:cubicBezTo>
                  <a:cubicBezTo>
                    <a:pt x="92539" y="153250"/>
                    <a:pt x="98254" y="153292"/>
                    <a:pt x="101946" y="149873"/>
                  </a:cubicBezTo>
                  <a:lnTo>
                    <a:pt x="167907" y="84893"/>
                  </a:lnTo>
                  <a:cubicBezTo>
                    <a:pt x="172589" y="80276"/>
                    <a:pt x="172641" y="72738"/>
                    <a:pt x="168024" y="68056"/>
                  </a:cubicBezTo>
                  <a:cubicBezTo>
                    <a:pt x="167985" y="68016"/>
                    <a:pt x="167946" y="67977"/>
                    <a:pt x="167907" y="67939"/>
                  </a:cubicBezTo>
                  <a:lnTo>
                    <a:pt x="101946" y="295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grpSp>
      <p:grpSp>
        <p:nvGrpSpPr>
          <p:cNvPr id="49" name="Group 48">
            <a:extLst>
              <a:ext uri="{FF2B5EF4-FFF2-40B4-BE49-F238E27FC236}">
                <a16:creationId xmlns:a16="http://schemas.microsoft.com/office/drawing/2014/main" id="{BE42E537-C51D-3830-D857-CD08519DA354}"/>
              </a:ext>
            </a:extLst>
          </p:cNvPr>
          <p:cNvGrpSpPr/>
          <p:nvPr/>
        </p:nvGrpSpPr>
        <p:grpSpPr>
          <a:xfrm>
            <a:off x="7908408" y="292100"/>
            <a:ext cx="3719216" cy="216000"/>
            <a:chOff x="7908408" y="292100"/>
            <a:chExt cx="3719216" cy="216000"/>
          </a:xfrm>
        </p:grpSpPr>
        <p:sp>
          <p:nvSpPr>
            <p:cNvPr id="50" name="Text Placeholder 2">
              <a:extLst>
                <a:ext uri="{FF2B5EF4-FFF2-40B4-BE49-F238E27FC236}">
                  <a16:creationId xmlns:a16="http://schemas.microsoft.com/office/drawing/2014/main" id="{E7539149-5317-FE9E-B139-958064BD452B}"/>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1" name="Text Placeholder 2">
              <a:extLst>
                <a:ext uri="{FF2B5EF4-FFF2-40B4-BE49-F238E27FC236}">
                  <a16:creationId xmlns:a16="http://schemas.microsoft.com/office/drawing/2014/main" id="{F03806F7-4194-0EF9-A31B-A5E42F162F65}"/>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52" name="Text Placeholder 2">
              <a:extLst>
                <a:ext uri="{FF2B5EF4-FFF2-40B4-BE49-F238E27FC236}">
                  <a16:creationId xmlns:a16="http://schemas.microsoft.com/office/drawing/2014/main" id="{6D751C8F-7B18-93EC-C7CA-426C20F4DAAB}"/>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53" name="Text Placeholder 2">
              <a:extLst>
                <a:ext uri="{FF2B5EF4-FFF2-40B4-BE49-F238E27FC236}">
                  <a16:creationId xmlns:a16="http://schemas.microsoft.com/office/drawing/2014/main" id="{39D6CDBF-8FB7-C07B-33B6-4F99EE0043DA}"/>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54" name="Text Placeholder 2">
              <a:extLst>
                <a:ext uri="{FF2B5EF4-FFF2-40B4-BE49-F238E27FC236}">
                  <a16:creationId xmlns:a16="http://schemas.microsoft.com/office/drawing/2014/main" id="{F54EFAA0-9355-8B77-310F-00DAB9364378}"/>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55" name="Text Placeholder 2">
              <a:extLst>
                <a:ext uri="{FF2B5EF4-FFF2-40B4-BE49-F238E27FC236}">
                  <a16:creationId xmlns:a16="http://schemas.microsoft.com/office/drawing/2014/main" id="{65D7F298-0B40-FEFB-63A0-A20EB8566D10}"/>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56" name="Text Placeholder 2">
              <a:extLst>
                <a:ext uri="{FF2B5EF4-FFF2-40B4-BE49-F238E27FC236}">
                  <a16:creationId xmlns:a16="http://schemas.microsoft.com/office/drawing/2014/main" id="{5EDD18BA-F26C-05C8-1193-C6ECF549C6AD}"/>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57" name="TextBox 56">
              <a:extLst>
                <a:ext uri="{FF2B5EF4-FFF2-40B4-BE49-F238E27FC236}">
                  <a16:creationId xmlns:a16="http://schemas.microsoft.com/office/drawing/2014/main" id="{8AF721AA-F9F5-80A6-87DF-4BD461869E91}"/>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4180093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50000" fill="hold" grpId="1" nodeType="withEffect">
                                  <p:stCondLst>
                                    <p:cond delay="0"/>
                                  </p:stCondLst>
                                  <p:childTnLst>
                                    <p:animMotion origin="layout" path="M -0.01836 -4.44444E-6 L -2.08333E-7 -4.44444E-6 " pathEditMode="relative" rAng="0" ptsTypes="AA">
                                      <p:cBhvr>
                                        <p:cTn id="9" dur="500" fill="hold"/>
                                        <p:tgtEl>
                                          <p:spTgt spid="11"/>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50000" fill="hold" grpId="1" nodeType="withEffect">
                                  <p:stCondLst>
                                    <p:cond delay="0"/>
                                  </p:stCondLst>
                                  <p:childTnLst>
                                    <p:animMotion origin="layout" path="M -0.01836 3.7037E-6 L 2.08333E-7 3.7037E-6 " pathEditMode="relative" rAng="0" ptsTypes="AA">
                                      <p:cBhvr>
                                        <p:cTn id="14" dur="500" fill="hold"/>
                                        <p:tgtEl>
                                          <p:spTgt spid="3"/>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50000" fill="hold" grpId="1" nodeType="withEffect">
                                  <p:stCondLst>
                                    <p:cond delay="0"/>
                                  </p:stCondLst>
                                  <p:childTnLst>
                                    <p:animMotion origin="layout" path="M -0.01836 4.81481E-6 L -3.75E-6 4.81481E-6 " pathEditMode="relative" rAng="0" ptsTypes="AA">
                                      <p:cBhvr>
                                        <p:cTn id="19" dur="500" fill="hold"/>
                                        <p:tgtEl>
                                          <p:spTgt spid="2"/>
                                        </p:tgtEl>
                                        <p:attrNameLst>
                                          <p:attrName>ppt_x</p:attrName>
                                          <p:attrName>ppt_y</p:attrName>
                                        </p:attrNameLst>
                                      </p:cBhvr>
                                      <p:rCtr x="911" y="0"/>
                                    </p:animMotion>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50000" fill="hold" grpId="1" nodeType="withEffect">
                                  <p:stCondLst>
                                    <p:cond delay="0"/>
                                  </p:stCondLst>
                                  <p:childTnLst>
                                    <p:animMotion origin="layout" path="M -0.01835 1.85185E-6 L -4.375E-6 1.85185E-6 " pathEditMode="relative" rAng="0" ptsTypes="AA">
                                      <p:cBhvr>
                                        <p:cTn id="24" dur="500" fill="hold"/>
                                        <p:tgtEl>
                                          <p:spTgt spid="15"/>
                                        </p:tgtEl>
                                        <p:attrNameLst>
                                          <p:attrName>ppt_x</p:attrName>
                                          <p:attrName>ppt_y</p:attrName>
                                        </p:attrNameLst>
                                      </p:cBhvr>
                                      <p:rCtr x="911" y="0"/>
                                    </p:animMotion>
                                  </p:childTnLst>
                                </p:cTn>
                              </p:par>
                              <p:par>
                                <p:cTn id="25" presetID="10" presetClass="entr" presetSubtype="0" fill="hold" grpId="0" nodeType="withEffect">
                                  <p:stCondLst>
                                    <p:cond delay="1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50000" fill="hold" grpId="1" nodeType="withEffect">
                                  <p:stCondLst>
                                    <p:cond delay="100"/>
                                  </p:stCondLst>
                                  <p:childTnLst>
                                    <p:animMotion origin="layout" path="M -0.01836 4.44444E-6 L -2.91667E-6 4.44444E-6 " pathEditMode="relative" rAng="0" ptsTypes="AA">
                                      <p:cBhvr>
                                        <p:cTn id="29" dur="500" fill="hold"/>
                                        <p:tgtEl>
                                          <p:spTgt spid="16"/>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50000" fill="hold" grpId="1" nodeType="withEffect">
                                  <p:stCondLst>
                                    <p:cond delay="100"/>
                                  </p:stCondLst>
                                  <p:childTnLst>
                                    <p:animMotion origin="layout" path="M -0.01836 7.40741E-7 L -2.91667E-6 7.40741E-7 " pathEditMode="relative" rAng="0" ptsTypes="AA">
                                      <p:cBhvr>
                                        <p:cTn id="34" dur="500" fill="hold"/>
                                        <p:tgtEl>
                                          <p:spTgt spid="18"/>
                                        </p:tgtEl>
                                        <p:attrNameLst>
                                          <p:attrName>ppt_x</p:attrName>
                                          <p:attrName>ppt_y</p:attrName>
                                        </p:attrNameLst>
                                      </p:cBhvr>
                                      <p:rCtr x="911" y="0"/>
                                    </p:animMotion>
                                  </p:childTnLst>
                                </p:cTn>
                              </p:par>
                              <p:par>
                                <p:cTn id="35" presetID="10" presetClass="entr" presetSubtype="0" fill="hold" grpId="0" nodeType="withEffect">
                                  <p:stCondLst>
                                    <p:cond delay="1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50000" fill="hold" grpId="1" nodeType="withEffect">
                                  <p:stCondLst>
                                    <p:cond delay="100"/>
                                  </p:stCondLst>
                                  <p:childTnLst>
                                    <p:animMotion origin="layout" path="M -0.01836 -4.07407E-6 L -2.91667E-6 -4.07407E-6 " pathEditMode="relative" rAng="0" ptsTypes="AA">
                                      <p:cBhvr>
                                        <p:cTn id="39" dur="500" fill="hold"/>
                                        <p:tgtEl>
                                          <p:spTgt spid="9"/>
                                        </p:tgtEl>
                                        <p:attrNameLst>
                                          <p:attrName>ppt_x</p:attrName>
                                          <p:attrName>ppt_y</p:attrName>
                                        </p:attrNameLst>
                                      </p:cBhvr>
                                      <p:rCtr x="911" y="0"/>
                                    </p:animMotion>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42" presetClass="path" presetSubtype="0" decel="50000" fill="hold" grpId="1" nodeType="withEffect">
                                  <p:stCondLst>
                                    <p:cond delay="0"/>
                                  </p:stCondLst>
                                  <p:childTnLst>
                                    <p:animMotion origin="layout" path="M -0.01836 -2.59259E-6 L -4.16667E-6 -2.59259E-6 " pathEditMode="relative" rAng="0" ptsTypes="AA">
                                      <p:cBhvr>
                                        <p:cTn id="44" dur="500" fill="hold"/>
                                        <p:tgtEl>
                                          <p:spTgt spid="4"/>
                                        </p:tgtEl>
                                        <p:attrNameLst>
                                          <p:attrName>ppt_x</p:attrName>
                                          <p:attrName>ppt_y</p:attrName>
                                        </p:attrNameLst>
                                      </p:cBhvr>
                                      <p:rCtr x="911" y="0"/>
                                    </p:animMotion>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42" presetClass="path" presetSubtype="0" decel="50000" fill="hold" nodeType="withEffect">
                                  <p:stCondLst>
                                    <p:cond delay="0"/>
                                  </p:stCondLst>
                                  <p:childTnLst>
                                    <p:animMotion origin="layout" path="M -0.01836 3.7037E-6 L -4.16667E-7 3.7037E-6 " pathEditMode="relative" rAng="0" ptsTypes="AA">
                                      <p:cBhvr>
                                        <p:cTn id="49" dur="500" fill="hold"/>
                                        <p:tgtEl>
                                          <p:spTgt spid="6"/>
                                        </p:tgtEl>
                                        <p:attrNameLst>
                                          <p:attrName>ppt_x</p:attrName>
                                          <p:attrName>ppt_y</p:attrName>
                                        </p:attrNameLst>
                                      </p:cBhvr>
                                      <p:rCtr x="911" y="0"/>
                                    </p:animMotion>
                                  </p:childTnLst>
                                </p:cTn>
                              </p:par>
                              <p:par>
                                <p:cTn id="50" presetID="10"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42" presetClass="path" presetSubtype="0" decel="50000" fill="hold" nodeType="withEffect">
                                  <p:stCondLst>
                                    <p:cond delay="0"/>
                                  </p:stCondLst>
                                  <p:childTnLst>
                                    <p:animMotion origin="layout" path="M -0.01836 3.33333E-6 L -4.16667E-7 3.33333E-6 " pathEditMode="relative" rAng="0" ptsTypes="AA">
                                      <p:cBhvr>
                                        <p:cTn id="54" dur="500" fill="hold"/>
                                        <p:tgtEl>
                                          <p:spTgt spid="10"/>
                                        </p:tgtEl>
                                        <p:attrNameLst>
                                          <p:attrName>ppt_x</p:attrName>
                                          <p:attrName>ppt_y</p:attrName>
                                        </p:attrNameLst>
                                      </p:cBhvr>
                                      <p:rCtr x="911" y="0"/>
                                    </p:animMotion>
                                  </p:childTnLst>
                                </p:cTn>
                              </p:par>
                              <p:par>
                                <p:cTn id="55" presetID="10"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42" presetClass="path" presetSubtype="0" decel="50000" fill="hold" nodeType="withEffect">
                                  <p:stCondLst>
                                    <p:cond delay="0"/>
                                  </p:stCondLst>
                                  <p:childTnLst>
                                    <p:animMotion origin="layout" path="M -0.01836 -2.59259E-6 L -2.29167E-6 -2.59259E-6 " pathEditMode="relative" rAng="0" ptsTypes="AA">
                                      <p:cBhvr>
                                        <p:cTn id="59" dur="500" fill="hold"/>
                                        <p:tgtEl>
                                          <p:spTgt spid="14"/>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5" grpId="0"/>
      <p:bldP spid="15" grpId="1"/>
      <p:bldP spid="16" grpId="0" animBg="1"/>
      <p:bldP spid="16" grpId="1" animBg="1"/>
      <p:bldGraphic spid="18" grpId="0">
        <p:bldAsOne/>
      </p:bldGraphic>
      <p:bldGraphic spid="18" grpId="1">
        <p:bldAsOne/>
      </p:bldGraphic>
      <p:bldP spid="2" grpId="0"/>
      <p:bldP spid="2" grpId="1"/>
      <p:bldP spid="3" grpId="0"/>
      <p:bldP spid="3" grpId="1"/>
      <p:bldP spid="9" grpId="0"/>
      <p:bldP spid="9" grpId="1"/>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639B8-C29A-ABA5-43C9-F06C8EE51DB1}"/>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E0D4470A-3268-E72C-3297-02F707EF7AFB}"/>
              </a:ext>
            </a:extLst>
          </p:cNvPr>
          <p:cNvSpPr>
            <a:spLocks noGrp="1"/>
          </p:cNvSpPr>
          <p:nvPr>
            <p:ph type="title"/>
          </p:nvPr>
        </p:nvSpPr>
        <p:spPr>
          <a:xfrm>
            <a:off x="588262" y="844118"/>
            <a:ext cx="4162803" cy="1107996"/>
          </a:xfrm>
        </p:spPr>
        <p:txBody>
          <a:bodyPr/>
          <a:lstStyle/>
          <a:p>
            <a:r>
              <a:rPr lang="en-US"/>
              <a:t>Trained for </a:t>
            </a:r>
            <a:br>
              <a:rPr lang="en-US"/>
            </a:br>
            <a:r>
              <a:rPr lang="en-US"/>
              <a:t>RAG scenarios</a:t>
            </a:r>
          </a:p>
        </p:txBody>
      </p:sp>
      <p:sp>
        <p:nvSpPr>
          <p:cNvPr id="14" name="Text Placeholder 13">
            <a:extLst>
              <a:ext uri="{FF2B5EF4-FFF2-40B4-BE49-F238E27FC236}">
                <a16:creationId xmlns:a16="http://schemas.microsoft.com/office/drawing/2014/main" id="{D127D2FD-1CBD-80BB-87CD-A06AC38BFF30}"/>
              </a:ext>
            </a:extLst>
          </p:cNvPr>
          <p:cNvSpPr>
            <a:spLocks noGrp="1"/>
          </p:cNvSpPr>
          <p:nvPr>
            <p:ph type="body" sz="quarter" idx="14"/>
          </p:nvPr>
        </p:nvSpPr>
        <p:spPr>
          <a:xfrm>
            <a:off x="582611" y="2171699"/>
            <a:ext cx="3749546" cy="2160591"/>
          </a:xfrm>
        </p:spPr>
        <p:txBody>
          <a:bodyPr/>
          <a:lstStyle/>
          <a:p>
            <a:pPr marL="0" indent="0">
              <a:buNone/>
            </a:pPr>
            <a:r>
              <a:rPr lang="en-CA">
                <a:gradFill>
                  <a:gsLst>
                    <a:gs pos="60000">
                      <a:srgbClr val="49C5B1"/>
                    </a:gs>
                    <a:gs pos="5000">
                      <a:srgbClr val="8DC8E8"/>
                    </a:gs>
                  </a:gsLst>
                  <a:path path="circle">
                    <a:fillToRect l="100000" t="100000"/>
                  </a:path>
                </a:gradFill>
                <a:latin typeface="Segoe UI Variable Text Semibold" pitchFamily="2" charset="0"/>
              </a:rPr>
              <a:t>Semantic ranker</a:t>
            </a:r>
          </a:p>
          <a:p>
            <a:r>
              <a:rPr lang="en-CA"/>
              <a:t>Improved relevance by +22 points</a:t>
            </a:r>
          </a:p>
          <a:p>
            <a:pPr marL="0" indent="0">
              <a:buNone/>
            </a:pPr>
            <a:r>
              <a:rPr lang="en-CA">
                <a:gradFill>
                  <a:gsLst>
                    <a:gs pos="60000">
                      <a:srgbClr val="49C5B1"/>
                    </a:gs>
                    <a:gs pos="5000">
                      <a:srgbClr val="8DC8E8"/>
                    </a:gs>
                  </a:gsLst>
                  <a:path path="circle">
                    <a:fillToRect l="100000" t="100000"/>
                  </a:path>
                </a:gradFill>
                <a:latin typeface="Segoe UI Variable Text Semibold" pitchFamily="2" charset="0"/>
              </a:rPr>
              <a:t>8x wider context window</a:t>
            </a:r>
          </a:p>
          <a:p>
            <a:r>
              <a:rPr lang="en-CA"/>
              <a:t>Fits most chunk lengths seen in production</a:t>
            </a:r>
          </a:p>
          <a:p>
            <a:r>
              <a:rPr lang="en-CA"/>
              <a:t>Avoids summarization step in nearly all cases</a:t>
            </a:r>
          </a:p>
        </p:txBody>
      </p:sp>
      <p:sp>
        <p:nvSpPr>
          <p:cNvPr id="11" name="Text Placeholder 10">
            <a:extLst>
              <a:ext uri="{FF2B5EF4-FFF2-40B4-BE49-F238E27FC236}">
                <a16:creationId xmlns:a16="http://schemas.microsoft.com/office/drawing/2014/main" id="{67070204-C2D9-0242-F438-CF222C337607}"/>
              </a:ext>
            </a:extLst>
          </p:cNvPr>
          <p:cNvSpPr>
            <a:spLocks noGrp="1"/>
          </p:cNvSpPr>
          <p:nvPr>
            <p:ph type="body" sz="quarter" idx="16"/>
          </p:nvPr>
        </p:nvSpPr>
        <p:spPr>
          <a:xfrm>
            <a:off x="582611" y="6269038"/>
            <a:ext cx="7272000" cy="295275"/>
          </a:xfrm>
        </p:spPr>
        <p:txBody>
          <a:bodyPr/>
          <a:lstStyle/>
          <a:p>
            <a:r>
              <a:rPr lang="en-US" noProof="0"/>
              <a:t>* “vector” retrieval using text-embedding-003-large, “hybrid” using same vectors + BM25 combined with RRF</a:t>
            </a:r>
          </a:p>
        </p:txBody>
      </p:sp>
      <p:graphicFrame>
        <p:nvGraphicFramePr>
          <p:cNvPr id="24" name="Chart 23" descr="A chart depicting Relevance (NDCG@3) for Real-World Datasets">
            <a:extLst>
              <a:ext uri="{FF2B5EF4-FFF2-40B4-BE49-F238E27FC236}">
                <a16:creationId xmlns:a16="http://schemas.microsoft.com/office/drawing/2014/main" id="{4FF3B041-8ABA-B4FE-9BE1-68273D78BDE0}"/>
              </a:ext>
            </a:extLst>
          </p:cNvPr>
          <p:cNvGraphicFramePr>
            <a:graphicFrameLocks/>
          </p:cNvGraphicFramePr>
          <p:nvPr/>
        </p:nvGraphicFramePr>
        <p:xfrm>
          <a:off x="5048756" y="1194226"/>
          <a:ext cx="6328778" cy="4469548"/>
        </p:xfrm>
        <a:graphic>
          <a:graphicData uri="http://schemas.openxmlformats.org/drawingml/2006/chart">
            <c:chart xmlns:c="http://schemas.openxmlformats.org/drawingml/2006/chart" xmlns:r="http://schemas.openxmlformats.org/officeDocument/2006/relationships" r:id="rId3"/>
          </a:graphicData>
        </a:graphic>
      </p:graphicFrame>
      <p:sp>
        <p:nvSpPr>
          <p:cNvPr id="2" name="Round Same Side Corner Rectangle 4">
            <a:extLst>
              <a:ext uri="{FF2B5EF4-FFF2-40B4-BE49-F238E27FC236}">
                <a16:creationId xmlns:a16="http://schemas.microsoft.com/office/drawing/2014/main" id="{18A2195E-ECBD-B6C0-C695-B2B086CB3525}"/>
              </a:ext>
            </a:extLst>
          </p:cNvPr>
          <p:cNvSpPr/>
          <p:nvPr/>
        </p:nvSpPr>
        <p:spPr bwMode="auto">
          <a:xfrm rot="10800000">
            <a:off x="1815016" y="-5"/>
            <a:ext cx="1823303" cy="271513"/>
          </a:xfrm>
          <a:prstGeom prst="round2SameRect">
            <a:avLst>
              <a:gd name="adj1" fmla="val 35634"/>
              <a:gd name="adj2" fmla="val 0"/>
            </a:avLst>
          </a:prstGeom>
          <a:gradFill flip="none" rotWithShape="0">
            <a:gsLst>
              <a:gs pos="0">
                <a:srgbClr val="D59ED7"/>
              </a:gs>
              <a:gs pos="15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grpSp>
        <p:nvGrpSpPr>
          <p:cNvPr id="27" name="Group 26">
            <a:extLst>
              <a:ext uri="{FF2B5EF4-FFF2-40B4-BE49-F238E27FC236}">
                <a16:creationId xmlns:a16="http://schemas.microsoft.com/office/drawing/2014/main" id="{30F8AF16-346C-C2D9-EA3C-3EA49C322DE4}"/>
              </a:ext>
            </a:extLst>
          </p:cNvPr>
          <p:cNvGrpSpPr/>
          <p:nvPr/>
        </p:nvGrpSpPr>
        <p:grpSpPr>
          <a:xfrm>
            <a:off x="586740" y="-5"/>
            <a:ext cx="506214" cy="271513"/>
            <a:chOff x="1286461" y="-5"/>
            <a:chExt cx="506214" cy="271513"/>
          </a:xfrm>
        </p:grpSpPr>
        <p:sp>
          <p:nvSpPr>
            <p:cNvPr id="30" name="Round Same Side Corner Rectangle 11">
              <a:extLst>
                <a:ext uri="{FF2B5EF4-FFF2-40B4-BE49-F238E27FC236}">
                  <a16:creationId xmlns:a16="http://schemas.microsoft.com/office/drawing/2014/main" id="{23576F23-079C-15BA-9C04-F6E9825604AD}"/>
                </a:ext>
              </a:extLst>
            </p:cNvPr>
            <p:cNvSpPr/>
            <p:nvPr/>
          </p:nvSpPr>
          <p:spPr bwMode="auto">
            <a:xfrm rot="10800000">
              <a:off x="1286461" y="-5"/>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Semibold" pitchFamily="2" charset="0"/>
                <a:ea typeface="Segoe UI" pitchFamily="34" charset="0"/>
                <a:cs typeface="Segoe UI" pitchFamily="34" charset="0"/>
              </a:endParaRPr>
            </a:p>
          </p:txBody>
        </p:sp>
        <p:sp>
          <p:nvSpPr>
            <p:cNvPr id="31" name="TextBox 30">
              <a:extLst>
                <a:ext uri="{FF2B5EF4-FFF2-40B4-BE49-F238E27FC236}">
                  <a16:creationId xmlns:a16="http://schemas.microsoft.com/office/drawing/2014/main" id="{DB2D5883-86CC-2ADF-E6DB-F68353B8605A}"/>
                </a:ext>
              </a:extLst>
            </p:cNvPr>
            <p:cNvSpPr txBox="1"/>
            <p:nvPr/>
          </p:nvSpPr>
          <p:spPr>
            <a:xfrm>
              <a:off x="1485867" y="65112"/>
              <a:ext cx="107401"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Semibold" pitchFamily="2" charset="0"/>
                  <a:ea typeface="+mn-ea"/>
                  <a:cs typeface="Segoe UI" panose="020B0502040204020203" pitchFamily="34" charset="0"/>
                </a:rPr>
                <a:t>L0</a:t>
              </a:r>
            </a:p>
          </p:txBody>
        </p:sp>
      </p:grpSp>
      <p:sp>
        <p:nvSpPr>
          <p:cNvPr id="32" name="TextBox 31">
            <a:extLst>
              <a:ext uri="{FF2B5EF4-FFF2-40B4-BE49-F238E27FC236}">
                <a16:creationId xmlns:a16="http://schemas.microsoft.com/office/drawing/2014/main" id="{3BD039A1-6816-9B3D-FA90-4E037BBC83DC}"/>
              </a:ext>
            </a:extLst>
          </p:cNvPr>
          <p:cNvSpPr txBox="1"/>
          <p:nvPr/>
        </p:nvSpPr>
        <p:spPr>
          <a:xfrm>
            <a:off x="1939780" y="78426"/>
            <a:ext cx="633187" cy="141286"/>
          </a:xfrm>
          <a:prstGeom prst="rect">
            <a:avLst/>
          </a:prstGeom>
          <a:noFill/>
        </p:spPr>
        <p:txBody>
          <a:bodyPr wrap="none" lIns="0" tIns="0" rIns="0" bIns="1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L2: Reranking</a:t>
            </a:r>
          </a:p>
        </p:txBody>
      </p:sp>
      <p:cxnSp>
        <p:nvCxnSpPr>
          <p:cNvPr id="33" name="Straight Connector 32">
            <a:extLst>
              <a:ext uri="{FF2B5EF4-FFF2-40B4-BE49-F238E27FC236}">
                <a16:creationId xmlns:a16="http://schemas.microsoft.com/office/drawing/2014/main" id="{55D3467F-38BF-D736-67F2-B67D83BE5230}"/>
              </a:ext>
            </a:extLst>
          </p:cNvPr>
          <p:cNvCxnSpPr>
            <a:cxnSpLocks/>
          </p:cNvCxnSpPr>
          <p:nvPr/>
        </p:nvCxnSpPr>
        <p:spPr>
          <a:xfrm>
            <a:off x="2663349" y="81191"/>
            <a:ext cx="0" cy="135756"/>
          </a:xfrm>
          <a:prstGeom prst="line">
            <a:avLst/>
          </a:prstGeom>
          <a:ln>
            <a:solidFill>
              <a:schemeClr val="tx1">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8B73260-19E7-5226-CFB9-F4358516D91E}"/>
              </a:ext>
            </a:extLst>
          </p:cNvPr>
          <p:cNvSpPr txBox="1"/>
          <p:nvPr/>
        </p:nvSpPr>
        <p:spPr>
          <a:xfrm>
            <a:off x="2760143" y="78426"/>
            <a:ext cx="753411" cy="141286"/>
          </a:xfrm>
          <a:prstGeom prst="rect">
            <a:avLst/>
          </a:prstGeom>
          <a:noFill/>
        </p:spPr>
        <p:txBody>
          <a:bodyPr wrap="none" lIns="0" tIns="0" rIns="0" bIns="1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Variable Text Semibold" pitchFamily="2" charset="0"/>
                <a:ea typeface="+mn-ea"/>
                <a:cs typeface="+mn-cs"/>
              </a:rPr>
              <a:t>Semantic ranker</a:t>
            </a:r>
          </a:p>
        </p:txBody>
      </p:sp>
      <p:grpSp>
        <p:nvGrpSpPr>
          <p:cNvPr id="35" name="Group 34">
            <a:extLst>
              <a:ext uri="{FF2B5EF4-FFF2-40B4-BE49-F238E27FC236}">
                <a16:creationId xmlns:a16="http://schemas.microsoft.com/office/drawing/2014/main" id="{ECBD8C0E-E8B8-E53D-4718-D5B672C4EE48}"/>
              </a:ext>
            </a:extLst>
          </p:cNvPr>
          <p:cNvGrpSpPr/>
          <p:nvPr/>
        </p:nvGrpSpPr>
        <p:grpSpPr>
          <a:xfrm>
            <a:off x="1199980" y="-5"/>
            <a:ext cx="506214" cy="271513"/>
            <a:chOff x="5290542" y="-5"/>
            <a:chExt cx="506214" cy="271513"/>
          </a:xfrm>
        </p:grpSpPr>
        <p:sp>
          <p:nvSpPr>
            <p:cNvPr id="36" name="Round Same Side Corner Rectangle 19">
              <a:extLst>
                <a:ext uri="{FF2B5EF4-FFF2-40B4-BE49-F238E27FC236}">
                  <a16:creationId xmlns:a16="http://schemas.microsoft.com/office/drawing/2014/main" id="{FD8FAD18-830F-7AB1-B6B3-D7573804C160}"/>
                </a:ext>
              </a:extLst>
            </p:cNvPr>
            <p:cNvSpPr/>
            <p:nvPr/>
          </p:nvSpPr>
          <p:spPr bwMode="auto">
            <a:xfrm rot="10800000">
              <a:off x="5290542" y="-5"/>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Semibold" pitchFamily="2" charset="0"/>
                <a:ea typeface="Segoe UI" pitchFamily="34" charset="0"/>
                <a:cs typeface="Segoe UI" pitchFamily="34" charset="0"/>
              </a:endParaRPr>
            </a:p>
          </p:txBody>
        </p:sp>
        <p:sp>
          <p:nvSpPr>
            <p:cNvPr id="37" name="TextBox 36">
              <a:extLst>
                <a:ext uri="{FF2B5EF4-FFF2-40B4-BE49-F238E27FC236}">
                  <a16:creationId xmlns:a16="http://schemas.microsoft.com/office/drawing/2014/main" id="{E727BFDF-9B33-1BED-6C9A-FBE8C0004000}"/>
                </a:ext>
              </a:extLst>
            </p:cNvPr>
            <p:cNvSpPr txBox="1"/>
            <p:nvPr/>
          </p:nvSpPr>
          <p:spPr>
            <a:xfrm>
              <a:off x="5497963" y="65112"/>
              <a:ext cx="91372"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Semibold" pitchFamily="2" charset="0"/>
                  <a:ea typeface="+mn-ea"/>
                  <a:cs typeface="Segoe UI" panose="020B0502040204020203" pitchFamily="34" charset="0"/>
                </a:rPr>
                <a:t>L1</a:t>
              </a:r>
            </a:p>
          </p:txBody>
        </p:sp>
      </p:grpSp>
      <p:grpSp>
        <p:nvGrpSpPr>
          <p:cNvPr id="38" name="Group 37">
            <a:extLst>
              <a:ext uri="{FF2B5EF4-FFF2-40B4-BE49-F238E27FC236}">
                <a16:creationId xmlns:a16="http://schemas.microsoft.com/office/drawing/2014/main" id="{AB5BD9B2-9AD0-657E-AEB0-39E39439B867}"/>
              </a:ext>
            </a:extLst>
          </p:cNvPr>
          <p:cNvGrpSpPr/>
          <p:nvPr/>
        </p:nvGrpSpPr>
        <p:grpSpPr>
          <a:xfrm>
            <a:off x="3747141" y="-5"/>
            <a:ext cx="506214" cy="271513"/>
            <a:chOff x="5290542" y="-5"/>
            <a:chExt cx="506214" cy="271513"/>
          </a:xfrm>
        </p:grpSpPr>
        <p:sp>
          <p:nvSpPr>
            <p:cNvPr id="39" name="Round Same Side Corner Rectangle 24">
              <a:extLst>
                <a:ext uri="{FF2B5EF4-FFF2-40B4-BE49-F238E27FC236}">
                  <a16:creationId xmlns:a16="http://schemas.microsoft.com/office/drawing/2014/main" id="{4FE018E0-2EAF-FA88-61E4-902C310F2CB0}"/>
                </a:ext>
              </a:extLst>
            </p:cNvPr>
            <p:cNvSpPr/>
            <p:nvPr/>
          </p:nvSpPr>
          <p:spPr bwMode="auto">
            <a:xfrm rot="10800000">
              <a:off x="5290542" y="-5"/>
              <a:ext cx="506214" cy="271513"/>
            </a:xfrm>
            <a:prstGeom prst="round2SameRect">
              <a:avLst>
                <a:gd name="adj1" fmla="val 35634"/>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Semibold" pitchFamily="2" charset="0"/>
                <a:ea typeface="Segoe UI" pitchFamily="34" charset="0"/>
                <a:cs typeface="Segoe UI" pitchFamily="34" charset="0"/>
              </a:endParaRPr>
            </a:p>
          </p:txBody>
        </p:sp>
        <p:sp>
          <p:nvSpPr>
            <p:cNvPr id="40" name="TextBox 39">
              <a:extLst>
                <a:ext uri="{FF2B5EF4-FFF2-40B4-BE49-F238E27FC236}">
                  <a16:creationId xmlns:a16="http://schemas.microsoft.com/office/drawing/2014/main" id="{CBB5A0C0-0A07-C516-C822-4DB8A32681B0}"/>
                </a:ext>
              </a:extLst>
            </p:cNvPr>
            <p:cNvSpPr txBox="1"/>
            <p:nvPr/>
          </p:nvSpPr>
          <p:spPr>
            <a:xfrm>
              <a:off x="5489948" y="65112"/>
              <a:ext cx="107401"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alpha val="50211"/>
                    </a:srgbClr>
                  </a:solidFill>
                  <a:effectLst/>
                  <a:uLnTx/>
                  <a:uFillTx/>
                  <a:latin typeface="Segoe UI Variable Text Semibold" pitchFamily="2" charset="0"/>
                  <a:ea typeface="+mn-ea"/>
                  <a:cs typeface="Segoe UI" panose="020B0502040204020203" pitchFamily="34" charset="0"/>
                </a:rPr>
                <a:t>L3</a:t>
              </a:r>
            </a:p>
          </p:txBody>
        </p:sp>
      </p:grpSp>
      <p:grpSp>
        <p:nvGrpSpPr>
          <p:cNvPr id="7" name="Group 6">
            <a:extLst>
              <a:ext uri="{FF2B5EF4-FFF2-40B4-BE49-F238E27FC236}">
                <a16:creationId xmlns:a16="http://schemas.microsoft.com/office/drawing/2014/main" id="{DBD593BA-0052-3056-60EC-776DD97D2DA9}"/>
              </a:ext>
            </a:extLst>
          </p:cNvPr>
          <p:cNvGrpSpPr/>
          <p:nvPr/>
        </p:nvGrpSpPr>
        <p:grpSpPr>
          <a:xfrm>
            <a:off x="7908408" y="292100"/>
            <a:ext cx="3719216" cy="216000"/>
            <a:chOff x="7908408" y="292100"/>
            <a:chExt cx="3719216" cy="216000"/>
          </a:xfrm>
        </p:grpSpPr>
        <p:sp>
          <p:nvSpPr>
            <p:cNvPr id="8" name="Text Placeholder 2">
              <a:extLst>
                <a:ext uri="{FF2B5EF4-FFF2-40B4-BE49-F238E27FC236}">
                  <a16:creationId xmlns:a16="http://schemas.microsoft.com/office/drawing/2014/main" id="{882B79B9-A592-B2F9-B928-7D4DA0DAE083}"/>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9" name="Text Placeholder 2">
              <a:extLst>
                <a:ext uri="{FF2B5EF4-FFF2-40B4-BE49-F238E27FC236}">
                  <a16:creationId xmlns:a16="http://schemas.microsoft.com/office/drawing/2014/main" id="{E5EA0395-ABC2-442F-6161-437855978611}"/>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0" name="Text Placeholder 2">
              <a:extLst>
                <a:ext uri="{FF2B5EF4-FFF2-40B4-BE49-F238E27FC236}">
                  <a16:creationId xmlns:a16="http://schemas.microsoft.com/office/drawing/2014/main" id="{718E5FB7-4E00-1E64-BFC3-E24392094CE1}"/>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2" name="Text Placeholder 2">
              <a:extLst>
                <a:ext uri="{FF2B5EF4-FFF2-40B4-BE49-F238E27FC236}">
                  <a16:creationId xmlns:a16="http://schemas.microsoft.com/office/drawing/2014/main" id="{0041D5AD-F7DE-3D5E-2988-D98972AAFB45}"/>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3" name="Text Placeholder 2">
              <a:extLst>
                <a:ext uri="{FF2B5EF4-FFF2-40B4-BE49-F238E27FC236}">
                  <a16:creationId xmlns:a16="http://schemas.microsoft.com/office/drawing/2014/main" id="{9F156206-E6D4-4D86-4243-8A3803B19FEA}"/>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6" name="Text Placeholder 2">
              <a:extLst>
                <a:ext uri="{FF2B5EF4-FFF2-40B4-BE49-F238E27FC236}">
                  <a16:creationId xmlns:a16="http://schemas.microsoft.com/office/drawing/2014/main" id="{36C6EEA0-AECB-A672-994C-E7F9E22924C1}"/>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7" name="Text Placeholder 2">
              <a:extLst>
                <a:ext uri="{FF2B5EF4-FFF2-40B4-BE49-F238E27FC236}">
                  <a16:creationId xmlns:a16="http://schemas.microsoft.com/office/drawing/2014/main" id="{F753029B-85DD-2CD5-2A2E-843382A94984}"/>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8" name="TextBox 17">
              <a:extLst>
                <a:ext uri="{FF2B5EF4-FFF2-40B4-BE49-F238E27FC236}">
                  <a16:creationId xmlns:a16="http://schemas.microsoft.com/office/drawing/2014/main" id="{D8BE4FB3-6CB2-CEA7-7F16-5958F0A53159}"/>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23" name="TextBox 22">
            <a:extLst>
              <a:ext uri="{FF2B5EF4-FFF2-40B4-BE49-F238E27FC236}">
                <a16:creationId xmlns:a16="http://schemas.microsoft.com/office/drawing/2014/main" id="{6F60F17D-CF3D-6826-25F5-4ABA767C2B03}"/>
              </a:ext>
            </a:extLst>
          </p:cNvPr>
          <p:cNvSpPr txBox="1"/>
          <p:nvPr/>
        </p:nvSpPr>
        <p:spPr>
          <a:xfrm>
            <a:off x="5014210" y="1194226"/>
            <a:ext cx="6595178" cy="307777"/>
          </a:xfrm>
          <a:prstGeom prst="rect">
            <a:avLst/>
          </a:prstGeom>
          <a:noFill/>
        </p:spPr>
        <p:txBody>
          <a:bodyPr wrap="square" lIns="0" tIns="0" rIns="0" bIns="0" rtlCol="0" anchor="t">
            <a:spAutoFit/>
          </a:bodyPr>
          <a:lstStyle/>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Relevance (NDCG@3) for Real-World Datasets</a:t>
            </a:r>
          </a:p>
        </p:txBody>
      </p:sp>
    </p:spTree>
    <p:extLst>
      <p:ext uri="{BB962C8B-B14F-4D97-AF65-F5344CB8AC3E}">
        <p14:creationId xmlns:p14="http://schemas.microsoft.com/office/powerpoint/2010/main" val="2479668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50000" fill="hold" grpId="1" nodeType="withEffect">
                                  <p:stCondLst>
                                    <p:cond delay="0"/>
                                  </p:stCondLst>
                                  <p:childTnLst>
                                    <p:animMotion origin="layout" path="M -0.01836 4.81481E-6 L -4.16667E-7 4.81481E-6 " pathEditMode="relative" rAng="0" ptsTypes="AA">
                                      <p:cBhvr>
                                        <p:cTn id="9" dur="500" fill="hold"/>
                                        <p:tgtEl>
                                          <p:spTgt spid="15"/>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50000" fill="hold" grpId="1" nodeType="withEffect">
                                  <p:stCondLst>
                                    <p:cond delay="0"/>
                                  </p:stCondLst>
                                  <p:childTnLst>
                                    <p:animMotion origin="layout" path="M -0.01836 4.81481E-6 L -4.16667E-7 4.81481E-6 " pathEditMode="relative" rAng="0" ptsTypes="AA">
                                      <p:cBhvr>
                                        <p:cTn id="14" dur="500" fill="hold"/>
                                        <p:tgtEl>
                                          <p:spTgt spid="14"/>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4" grpId="0"/>
      <p:bldP spid="1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C6EFD-7E9D-B760-7F92-317F539B539F}"/>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B30C01F-702F-F6C1-21A1-A0CEC43D59A7}"/>
              </a:ext>
            </a:extLst>
          </p:cNvPr>
          <p:cNvSpPr>
            <a:spLocks noGrp="1"/>
          </p:cNvSpPr>
          <p:nvPr>
            <p:ph type="title"/>
          </p:nvPr>
        </p:nvSpPr>
        <p:spPr>
          <a:xfrm>
            <a:off x="588963" y="844550"/>
            <a:ext cx="4162425" cy="1661993"/>
          </a:xfrm>
        </p:spPr>
        <p:txBody>
          <a:bodyPr>
            <a:spAutoFit/>
          </a:bodyPr>
          <a:lstStyle/>
          <a:p>
            <a:r>
              <a:rPr lang="en-US"/>
              <a:t>Lower latency </a:t>
            </a:r>
            <a:br>
              <a:rPr lang="en-US"/>
            </a:br>
            <a:r>
              <a:rPr lang="en-US"/>
              <a:t>with the latest model</a:t>
            </a:r>
          </a:p>
        </p:txBody>
      </p:sp>
      <p:sp>
        <p:nvSpPr>
          <p:cNvPr id="52" name="Text Placeholder 51">
            <a:extLst>
              <a:ext uri="{FF2B5EF4-FFF2-40B4-BE49-F238E27FC236}">
                <a16:creationId xmlns:a16="http://schemas.microsoft.com/office/drawing/2014/main" id="{EB30A75D-802F-DADA-9BC6-D953B1E786EB}"/>
              </a:ext>
            </a:extLst>
          </p:cNvPr>
          <p:cNvSpPr>
            <a:spLocks noGrp="1"/>
          </p:cNvSpPr>
          <p:nvPr>
            <p:ph type="body" sz="quarter" idx="14"/>
          </p:nvPr>
        </p:nvSpPr>
        <p:spPr>
          <a:xfrm>
            <a:off x="582611" y="2751052"/>
            <a:ext cx="4167190" cy="1828193"/>
          </a:xfrm>
        </p:spPr>
        <p:txBody>
          <a:bodyPr/>
          <a:lstStyle/>
          <a:p>
            <a:r>
              <a:rPr lang="en-CA"/>
              <a:t>Semantic ranker</a:t>
            </a:r>
          </a:p>
          <a:p>
            <a:r>
              <a:rPr lang="en-CA">
                <a:gradFill>
                  <a:gsLst>
                    <a:gs pos="0">
                      <a:srgbClr val="8DC8E8"/>
                    </a:gs>
                    <a:gs pos="60000">
                      <a:srgbClr val="49C5B1"/>
                    </a:gs>
                  </a:gsLst>
                  <a:path path="circle">
                    <a:fillToRect l="100000" t="100000"/>
                  </a:path>
                </a:gradFill>
                <a:latin typeface="Segoe UI Variable Text Semibold" pitchFamily="2" charset="0"/>
              </a:rPr>
              <a:t>Up to 2.3x faster ranking</a:t>
            </a:r>
          </a:p>
          <a:p>
            <a:r>
              <a:rPr lang="en-CA"/>
              <a:t>No performance compromise</a:t>
            </a:r>
          </a:p>
          <a:p>
            <a:r>
              <a:rPr lang="en-CA"/>
              <a:t>Similar latency for small chunk sizes, over twice as fast for more common token counts</a:t>
            </a:r>
          </a:p>
        </p:txBody>
      </p:sp>
      <p:sp>
        <p:nvSpPr>
          <p:cNvPr id="30" name="Text Placeholder 29">
            <a:extLst>
              <a:ext uri="{FF2B5EF4-FFF2-40B4-BE49-F238E27FC236}">
                <a16:creationId xmlns:a16="http://schemas.microsoft.com/office/drawing/2014/main" id="{73E80105-45F1-F799-9B11-689CB9B256F5}"/>
              </a:ext>
            </a:extLst>
          </p:cNvPr>
          <p:cNvSpPr>
            <a:spLocks noGrp="1"/>
          </p:cNvSpPr>
          <p:nvPr>
            <p:ph type="body" sz="quarter" idx="16"/>
          </p:nvPr>
        </p:nvSpPr>
        <p:spPr>
          <a:xfrm>
            <a:off x="582611" y="6269038"/>
            <a:ext cx="7272000" cy="295275"/>
          </a:xfrm>
        </p:spPr>
        <p:txBody>
          <a:bodyPr/>
          <a:lstStyle/>
          <a:p>
            <a:r>
              <a:rPr lang="en-US" noProof="0"/>
              <a:t>Up to 2.3x faster for typical chunk lengths</a:t>
            </a:r>
          </a:p>
        </p:txBody>
      </p:sp>
      <p:graphicFrame>
        <p:nvGraphicFramePr>
          <p:cNvPr id="32" name="Chart 31" descr="Line chart measuring Latency (ms) vs Chunk length (token count). Legend: current (ms) and New (ms). Both display a similar overall latency.">
            <a:extLst>
              <a:ext uri="{FF2B5EF4-FFF2-40B4-BE49-F238E27FC236}">
                <a16:creationId xmlns:a16="http://schemas.microsoft.com/office/drawing/2014/main" id="{6E30A910-EEAB-443A-C313-8EE5E30A44EB}"/>
              </a:ext>
            </a:extLst>
          </p:cNvPr>
          <p:cNvGraphicFramePr>
            <a:graphicFrameLocks/>
          </p:cNvGraphicFramePr>
          <p:nvPr/>
        </p:nvGraphicFramePr>
        <p:xfrm>
          <a:off x="5132934" y="1095702"/>
          <a:ext cx="6170254" cy="4915353"/>
        </p:xfrm>
        <a:graphic>
          <a:graphicData uri="http://schemas.openxmlformats.org/drawingml/2006/chart">
            <c:chart xmlns:c="http://schemas.openxmlformats.org/drawingml/2006/chart" xmlns:r="http://schemas.openxmlformats.org/officeDocument/2006/relationships" r:id="rId3"/>
          </a:graphicData>
        </a:graphic>
      </p:graphicFrame>
      <p:grpSp>
        <p:nvGrpSpPr>
          <p:cNvPr id="54" name="Group 53">
            <a:extLst>
              <a:ext uri="{FF2B5EF4-FFF2-40B4-BE49-F238E27FC236}">
                <a16:creationId xmlns:a16="http://schemas.microsoft.com/office/drawing/2014/main" id="{76ADBDBE-E91B-E7C6-7144-D4A3E3FC37FF}"/>
              </a:ext>
            </a:extLst>
          </p:cNvPr>
          <p:cNvGrpSpPr/>
          <p:nvPr/>
        </p:nvGrpSpPr>
        <p:grpSpPr>
          <a:xfrm>
            <a:off x="7908408" y="292100"/>
            <a:ext cx="3719216" cy="216000"/>
            <a:chOff x="7908408" y="292100"/>
            <a:chExt cx="3719216" cy="216000"/>
          </a:xfrm>
        </p:grpSpPr>
        <p:sp>
          <p:nvSpPr>
            <p:cNvPr id="55" name="Text Placeholder 2">
              <a:extLst>
                <a:ext uri="{FF2B5EF4-FFF2-40B4-BE49-F238E27FC236}">
                  <a16:creationId xmlns:a16="http://schemas.microsoft.com/office/drawing/2014/main" id="{75FEBAA9-BC60-ADA7-E2D1-DC8FFFA8F85B}"/>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6" name="Text Placeholder 2">
              <a:extLst>
                <a:ext uri="{FF2B5EF4-FFF2-40B4-BE49-F238E27FC236}">
                  <a16:creationId xmlns:a16="http://schemas.microsoft.com/office/drawing/2014/main" id="{3046E522-50EB-E05B-09A8-4E244E4D2CD6}"/>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57" name="Text Placeholder 2">
              <a:extLst>
                <a:ext uri="{FF2B5EF4-FFF2-40B4-BE49-F238E27FC236}">
                  <a16:creationId xmlns:a16="http://schemas.microsoft.com/office/drawing/2014/main" id="{A6A2EBBE-9CD6-C53C-102C-0021F2A60049}"/>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58" name="Text Placeholder 2">
              <a:extLst>
                <a:ext uri="{FF2B5EF4-FFF2-40B4-BE49-F238E27FC236}">
                  <a16:creationId xmlns:a16="http://schemas.microsoft.com/office/drawing/2014/main" id="{D8E28547-595B-816E-DDC4-2E528310D60F}"/>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59" name="Text Placeholder 2">
              <a:extLst>
                <a:ext uri="{FF2B5EF4-FFF2-40B4-BE49-F238E27FC236}">
                  <a16:creationId xmlns:a16="http://schemas.microsoft.com/office/drawing/2014/main" id="{4C38403D-99B1-D8BF-9B4E-2CDCDEE3B4B1}"/>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60" name="Text Placeholder 2">
              <a:extLst>
                <a:ext uri="{FF2B5EF4-FFF2-40B4-BE49-F238E27FC236}">
                  <a16:creationId xmlns:a16="http://schemas.microsoft.com/office/drawing/2014/main" id="{E8D84E53-722E-9847-A58B-4F1064458FE9}"/>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61" name="Text Placeholder 2">
              <a:extLst>
                <a:ext uri="{FF2B5EF4-FFF2-40B4-BE49-F238E27FC236}">
                  <a16:creationId xmlns:a16="http://schemas.microsoft.com/office/drawing/2014/main" id="{B5661953-F354-44B6-9A2C-43AED1DCA828}"/>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62" name="TextBox 61">
              <a:extLst>
                <a:ext uri="{FF2B5EF4-FFF2-40B4-BE49-F238E27FC236}">
                  <a16:creationId xmlns:a16="http://schemas.microsoft.com/office/drawing/2014/main" id="{ABE743E1-1614-3706-0D83-DDF7E8C681D2}"/>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994959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50000" fill="hold" grpId="1" nodeType="withEffect">
                                  <p:stCondLst>
                                    <p:cond delay="0"/>
                                  </p:stCondLst>
                                  <p:childTnLst>
                                    <p:animMotion origin="layout" path="M -0.01836 4.07407E-6 L -3.95833E-6 4.07407E-6 " pathEditMode="relative" rAng="0" ptsTypes="AA">
                                      <p:cBhvr>
                                        <p:cTn id="9" dur="500" fill="hold"/>
                                        <p:tgtEl>
                                          <p:spTgt spid="13"/>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50000" fill="hold" grpId="1" nodeType="withEffect">
                                  <p:stCondLst>
                                    <p:cond delay="0"/>
                                  </p:stCondLst>
                                  <p:childTnLst>
                                    <p:animMotion origin="layout" path="M -0.01836 4.07407E-6 L -3.95833E-6 4.07407E-6 " pathEditMode="relative" rAng="0" ptsTypes="AA">
                                      <p:cBhvr>
                                        <p:cTn id="14" dur="500" fill="hold"/>
                                        <p:tgtEl>
                                          <p:spTgt spid="52"/>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52" grpId="0"/>
      <p:bldP spid="5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68DB48BB-A0D2-7723-0700-C94896F6755A}"/>
              </a:ext>
            </a:extLst>
          </p:cNvPr>
          <p:cNvCxnSpPr>
            <a:cxnSpLocks/>
          </p:cNvCxnSpPr>
          <p:nvPr/>
        </p:nvCxnSpPr>
        <p:spPr>
          <a:xfrm>
            <a:off x="5333249" y="0"/>
            <a:ext cx="0" cy="6858000"/>
          </a:xfrm>
          <a:prstGeom prst="line">
            <a:avLst/>
          </a:prstGeom>
          <a:ln w="19050" cap="rnd">
            <a:gradFill flip="none" rotWithShape="1">
              <a:gsLst>
                <a:gs pos="0">
                  <a:srgbClr val="FF5C39"/>
                </a:gs>
                <a:gs pos="32000">
                  <a:srgbClr val="C03BC4"/>
                </a:gs>
                <a:gs pos="68000">
                  <a:srgbClr val="0078D4"/>
                </a:gs>
                <a:gs pos="100000">
                  <a:srgbClr val="399A91"/>
                </a:gs>
              </a:gsLst>
              <a:lin ang="16200000" scaled="1"/>
              <a:tileRect/>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1189B4C7-8A4C-9330-D961-FE4D4DE7366F}"/>
              </a:ext>
            </a:extLst>
          </p:cNvPr>
          <p:cNvSpPr txBox="1">
            <a:spLocks/>
          </p:cNvSpPr>
          <p:nvPr/>
        </p:nvSpPr>
        <p:spPr>
          <a:xfrm>
            <a:off x="584200" y="3051175"/>
            <a:ext cx="3878263" cy="55403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50" normalizeH="0" baseline="0" noProof="0">
                <a:ln w="3175">
                  <a:noFill/>
                </a:ln>
                <a:solidFill>
                  <a:srgbClr val="FFFFFF"/>
                </a:solidFill>
                <a:effectLst/>
                <a:uLnTx/>
                <a:uFillTx/>
                <a:latin typeface="Segoe UI Variable Text Semibold" pitchFamily="2" charset="0"/>
                <a:ea typeface="+mn-ea"/>
                <a:cs typeface="Segoe UI Semibold" panose="020B0502040204020203" pitchFamily="34" charset="0"/>
              </a:rPr>
              <a:t>Table of contents</a:t>
            </a:r>
          </a:p>
        </p:txBody>
      </p:sp>
      <p:sp>
        <p:nvSpPr>
          <p:cNvPr id="4" name="Content Placeholder 3">
            <a:extLst>
              <a:ext uri="{FF2B5EF4-FFF2-40B4-BE49-F238E27FC236}">
                <a16:creationId xmlns:a16="http://schemas.microsoft.com/office/drawing/2014/main" id="{6E3A88D9-3CCB-44DB-93C7-F5DBCFD6B528}"/>
              </a:ext>
            </a:extLst>
          </p:cNvPr>
          <p:cNvSpPr txBox="1">
            <a:spLocks/>
          </p:cNvSpPr>
          <p:nvPr/>
        </p:nvSpPr>
        <p:spPr>
          <a:xfrm>
            <a:off x="5693249" y="1079386"/>
            <a:ext cx="2994978" cy="310896"/>
          </a:xfrm>
          <a:prstGeom prst="rect">
            <a:avLst/>
          </a:prstGeom>
        </p:spPr>
        <p:txBody>
          <a:bodyPr vert="horz" wrap="square" lIns="0" tIns="0" rIns="0" bIns="0" rtlCol="0" anchor="ctr" anchorCtr="0">
            <a:spAutoFit/>
          </a:bodyPr>
          <a:lstStyle>
            <a:defPPr>
              <a:defRPr lang="en-US"/>
            </a:defPPr>
            <a:lvl1pPr marR="0" indent="0" defTabSz="990600" fontAlgn="auto">
              <a:lnSpc>
                <a:spcPct val="100000"/>
              </a:lnSpc>
              <a:spcBef>
                <a:spcPts val="1800"/>
              </a:spcBef>
              <a:spcAft>
                <a:spcPts val="0"/>
              </a:spcAft>
              <a:buClrTx/>
              <a:buSzTx/>
              <a:buFont typeface="Wingdings" panose="05000000000000000000" pitchFamily="2" charset="2"/>
              <a:buNone/>
              <a:tabLst/>
              <a:defRPr sz="2000" b="1" spc="0" baseline="0">
                <a:gradFill>
                  <a:gsLst>
                    <a:gs pos="100000">
                      <a:schemeClr val="tx1"/>
                    </a:gs>
                    <a:gs pos="0">
                      <a:schemeClr val="tx1"/>
                    </a:gs>
                  </a:gsLst>
                  <a:lin ang="4200000" scaled="0"/>
                </a:gradFill>
                <a:latin typeface="Segoe UI Variable Display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90600" rtl="0" eaLnBrk="1" fontAlgn="auto" latinLnBrk="0" hangingPunct="1">
              <a:lnSpc>
                <a:spcPct val="100000"/>
              </a:lnSpc>
              <a:spcBef>
                <a:spcPts val="180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Variable Text Semibold" pitchFamily="2" charset="0"/>
                <a:ea typeface="+mn-ea"/>
                <a:cs typeface="Segoe UI Semibold" panose="020B0502040204020203" pitchFamily="34" charset="0"/>
              </a:rPr>
              <a:t>Overview</a:t>
            </a:r>
          </a:p>
        </p:txBody>
      </p:sp>
      <p:sp>
        <p:nvSpPr>
          <p:cNvPr id="12" name="Content Placeholder 3">
            <a:extLst>
              <a:ext uri="{FF2B5EF4-FFF2-40B4-BE49-F238E27FC236}">
                <a16:creationId xmlns:a16="http://schemas.microsoft.com/office/drawing/2014/main" id="{193C4C26-5F9C-58C8-96B3-F81C72FC6D5A}"/>
              </a:ext>
            </a:extLst>
          </p:cNvPr>
          <p:cNvSpPr txBox="1">
            <a:spLocks/>
          </p:cNvSpPr>
          <p:nvPr/>
        </p:nvSpPr>
        <p:spPr>
          <a:xfrm>
            <a:off x="5693249" y="1651268"/>
            <a:ext cx="2994978" cy="307777"/>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90600" rtl="0" eaLnBrk="1" fontAlgn="auto" latinLnBrk="0" hangingPunct="1">
              <a:lnSpc>
                <a:spcPct val="100000"/>
              </a:lnSpc>
              <a:spcBef>
                <a:spcPts val="180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Variable Text Semibold" pitchFamily="2" charset="0"/>
                <a:ea typeface="+mn-ea"/>
                <a:cs typeface="Segoe UI Semibold" panose="020B0502040204020203" pitchFamily="34" charset="0"/>
              </a:rPr>
              <a:t>Retrieval &amp; query pipeline</a:t>
            </a:r>
          </a:p>
        </p:txBody>
      </p:sp>
      <p:sp>
        <p:nvSpPr>
          <p:cNvPr id="22" name="Content Placeholder 3">
            <a:extLst>
              <a:ext uri="{FF2B5EF4-FFF2-40B4-BE49-F238E27FC236}">
                <a16:creationId xmlns:a16="http://schemas.microsoft.com/office/drawing/2014/main" id="{7BA41790-C963-67C0-BB3B-A6D8A6EAC09D}"/>
              </a:ext>
            </a:extLst>
          </p:cNvPr>
          <p:cNvSpPr txBox="1">
            <a:spLocks/>
          </p:cNvSpPr>
          <p:nvPr/>
        </p:nvSpPr>
        <p:spPr>
          <a:xfrm>
            <a:off x="5693249" y="2788794"/>
            <a:ext cx="2994978" cy="307777"/>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90600" rtl="0" eaLnBrk="1" fontAlgn="auto" latinLnBrk="0" hangingPunct="1">
              <a:lnSpc>
                <a:spcPct val="100000"/>
              </a:lnSpc>
              <a:spcBef>
                <a:spcPts val="180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Variable Text Semibold" pitchFamily="2" charset="0"/>
                <a:ea typeface="+mn-ea"/>
                <a:cs typeface="Segoe UI Semibold" panose="020B0502040204020203" pitchFamily="34" charset="0"/>
              </a:rPr>
              <a:t>Agent orchestration</a:t>
            </a:r>
          </a:p>
        </p:txBody>
      </p:sp>
      <p:sp>
        <p:nvSpPr>
          <p:cNvPr id="13" name="Content Placeholder 3">
            <a:extLst>
              <a:ext uri="{FF2B5EF4-FFF2-40B4-BE49-F238E27FC236}">
                <a16:creationId xmlns:a16="http://schemas.microsoft.com/office/drawing/2014/main" id="{EDA45C9B-DF1D-3B58-8FC5-C4732109192A}"/>
              </a:ext>
            </a:extLst>
          </p:cNvPr>
          <p:cNvSpPr txBox="1">
            <a:spLocks/>
          </p:cNvSpPr>
          <p:nvPr/>
        </p:nvSpPr>
        <p:spPr>
          <a:xfrm>
            <a:off x="5693249" y="2220031"/>
            <a:ext cx="2994978" cy="307777"/>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90600" rtl="0" eaLnBrk="1" fontAlgn="auto" latinLnBrk="0" hangingPunct="1">
              <a:lnSpc>
                <a:spcPct val="100000"/>
              </a:lnSpc>
              <a:spcBef>
                <a:spcPts val="180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Variable Text Semibold" pitchFamily="2" charset="0"/>
                <a:ea typeface="+mn-ea"/>
                <a:cs typeface="Segoe UI Semibold" panose="020B0502040204020203" pitchFamily="34" charset="0"/>
              </a:rPr>
              <a:t>Data preprocessing</a:t>
            </a:r>
          </a:p>
        </p:txBody>
      </p:sp>
      <p:sp>
        <p:nvSpPr>
          <p:cNvPr id="14" name="Content Placeholder 3">
            <a:extLst>
              <a:ext uri="{FF2B5EF4-FFF2-40B4-BE49-F238E27FC236}">
                <a16:creationId xmlns:a16="http://schemas.microsoft.com/office/drawing/2014/main" id="{05E76B00-7130-9DF5-8692-0BDD65833E79}"/>
              </a:ext>
            </a:extLst>
          </p:cNvPr>
          <p:cNvSpPr txBox="1">
            <a:spLocks/>
          </p:cNvSpPr>
          <p:nvPr/>
        </p:nvSpPr>
        <p:spPr>
          <a:xfrm>
            <a:off x="5693249" y="3357557"/>
            <a:ext cx="3325568" cy="307777"/>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906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Variable Text Semibold" pitchFamily="2" charset="0"/>
                <a:ea typeface="+mn-ea"/>
                <a:cs typeface="Segoe UI Semibold" panose="020B0502040204020203" pitchFamily="34" charset="0"/>
              </a:rPr>
              <a:t>Enterprise-ready foundation</a:t>
            </a:r>
          </a:p>
        </p:txBody>
      </p:sp>
      <p:sp>
        <p:nvSpPr>
          <p:cNvPr id="15" name="Content Placeholder 3">
            <a:extLst>
              <a:ext uri="{FF2B5EF4-FFF2-40B4-BE49-F238E27FC236}">
                <a16:creationId xmlns:a16="http://schemas.microsoft.com/office/drawing/2014/main" id="{DEE77E33-15C0-1060-4F59-48320616820D}"/>
              </a:ext>
            </a:extLst>
          </p:cNvPr>
          <p:cNvSpPr txBox="1">
            <a:spLocks/>
          </p:cNvSpPr>
          <p:nvPr/>
        </p:nvSpPr>
        <p:spPr>
          <a:xfrm>
            <a:off x="5693249" y="3926320"/>
            <a:ext cx="2994978" cy="307777"/>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90600" rtl="0" eaLnBrk="1" fontAlgn="auto" latinLnBrk="0" hangingPunct="1">
              <a:lnSpc>
                <a:spcPct val="100000"/>
              </a:lnSpc>
              <a:spcBef>
                <a:spcPts val="180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Variable Text Semibold" pitchFamily="2" charset="0"/>
                <a:ea typeface="+mn-ea"/>
                <a:cs typeface="Segoe UI Semibold" panose="020B0502040204020203" pitchFamily="34" charset="0"/>
              </a:rPr>
              <a:t>Hero scenarios</a:t>
            </a:r>
          </a:p>
        </p:txBody>
      </p:sp>
      <p:sp>
        <p:nvSpPr>
          <p:cNvPr id="16" name="Content Placeholder 3">
            <a:extLst>
              <a:ext uri="{FF2B5EF4-FFF2-40B4-BE49-F238E27FC236}">
                <a16:creationId xmlns:a16="http://schemas.microsoft.com/office/drawing/2014/main" id="{81DF8226-D567-EA9C-FA82-A10ED1301F85}"/>
              </a:ext>
            </a:extLst>
          </p:cNvPr>
          <p:cNvSpPr txBox="1">
            <a:spLocks/>
          </p:cNvSpPr>
          <p:nvPr/>
        </p:nvSpPr>
        <p:spPr>
          <a:xfrm>
            <a:off x="5693249" y="4495083"/>
            <a:ext cx="3325568" cy="307777"/>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90600" rtl="0" eaLnBrk="1" fontAlgn="auto" latinLnBrk="0" hangingPunct="1">
              <a:lnSpc>
                <a:spcPct val="100000"/>
              </a:lnSpc>
              <a:spcBef>
                <a:spcPts val="180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Variable Text Semibold" pitchFamily="2" charset="0"/>
                <a:ea typeface="+mn-ea"/>
                <a:cs typeface="Segoe UI Semibold" panose="020B0502040204020203" pitchFamily="34" charset="0"/>
              </a:rPr>
              <a:t>Next steps</a:t>
            </a:r>
          </a:p>
        </p:txBody>
      </p:sp>
      <p:sp useBgFill="1">
        <p:nvSpPr>
          <p:cNvPr id="6" name="Text Placeholder 2">
            <a:extLst>
              <a:ext uri="{FF2B5EF4-FFF2-40B4-BE49-F238E27FC236}">
                <a16:creationId xmlns:a16="http://schemas.microsoft.com/office/drawing/2014/main" id="{19D7DD82-60B2-B2FE-EF15-1B712F1D5855}"/>
              </a:ext>
            </a:extLst>
          </p:cNvPr>
          <p:cNvSpPr txBox="1">
            <a:spLocks noChangeAspect="1"/>
          </p:cNvSpPr>
          <p:nvPr/>
        </p:nvSpPr>
        <p:spPr>
          <a:xfrm>
            <a:off x="5160092" y="1054834"/>
            <a:ext cx="360000" cy="360000"/>
          </a:xfrm>
          <a:prstGeom prst="ellipse">
            <a:avLst/>
          </a:prstGeom>
          <a:ln w="190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useBgFill="1">
        <p:nvSpPr>
          <p:cNvPr id="7" name="Text Placeholder 2">
            <a:extLst>
              <a:ext uri="{FF2B5EF4-FFF2-40B4-BE49-F238E27FC236}">
                <a16:creationId xmlns:a16="http://schemas.microsoft.com/office/drawing/2014/main" id="{C2556553-0278-1332-51BB-A13369AFF277}"/>
              </a:ext>
            </a:extLst>
          </p:cNvPr>
          <p:cNvSpPr txBox="1">
            <a:spLocks noChangeAspect="1"/>
          </p:cNvSpPr>
          <p:nvPr/>
        </p:nvSpPr>
        <p:spPr>
          <a:xfrm>
            <a:off x="5160092" y="1619278"/>
            <a:ext cx="360000" cy="360000"/>
          </a:xfrm>
          <a:prstGeom prst="ellipse">
            <a:avLst/>
          </a:prstGeom>
          <a:ln w="190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useBgFill="1">
        <p:nvSpPr>
          <p:cNvPr id="8" name="Text Placeholder 2">
            <a:extLst>
              <a:ext uri="{FF2B5EF4-FFF2-40B4-BE49-F238E27FC236}">
                <a16:creationId xmlns:a16="http://schemas.microsoft.com/office/drawing/2014/main" id="{22C2BCE1-AA7C-E51B-F781-68E7B36C9A57}"/>
              </a:ext>
            </a:extLst>
          </p:cNvPr>
          <p:cNvSpPr txBox="1">
            <a:spLocks noChangeAspect="1"/>
          </p:cNvSpPr>
          <p:nvPr/>
        </p:nvSpPr>
        <p:spPr>
          <a:xfrm>
            <a:off x="5160092" y="2183722"/>
            <a:ext cx="360000" cy="360000"/>
          </a:xfrm>
          <a:prstGeom prst="ellipse">
            <a:avLst/>
          </a:prstGeom>
          <a:ln w="190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useBgFill="1">
        <p:nvSpPr>
          <p:cNvPr id="9" name="Text Placeholder 2">
            <a:extLst>
              <a:ext uri="{FF2B5EF4-FFF2-40B4-BE49-F238E27FC236}">
                <a16:creationId xmlns:a16="http://schemas.microsoft.com/office/drawing/2014/main" id="{AAFB966C-5563-1788-741E-D12D4B73EC42}"/>
              </a:ext>
            </a:extLst>
          </p:cNvPr>
          <p:cNvSpPr txBox="1">
            <a:spLocks noChangeAspect="1"/>
          </p:cNvSpPr>
          <p:nvPr/>
        </p:nvSpPr>
        <p:spPr>
          <a:xfrm>
            <a:off x="5160092" y="2748166"/>
            <a:ext cx="360000" cy="360000"/>
          </a:xfrm>
          <a:prstGeom prst="ellipse">
            <a:avLst/>
          </a:prstGeom>
          <a:ln w="190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useBgFill="1">
        <p:nvSpPr>
          <p:cNvPr id="10" name="Text Placeholder 2">
            <a:extLst>
              <a:ext uri="{FF2B5EF4-FFF2-40B4-BE49-F238E27FC236}">
                <a16:creationId xmlns:a16="http://schemas.microsoft.com/office/drawing/2014/main" id="{CE30EDDB-2D80-3DE2-62D8-3AD605EF3F7D}"/>
              </a:ext>
            </a:extLst>
          </p:cNvPr>
          <p:cNvSpPr txBox="1">
            <a:spLocks noChangeAspect="1"/>
          </p:cNvSpPr>
          <p:nvPr/>
        </p:nvSpPr>
        <p:spPr>
          <a:xfrm>
            <a:off x="5160092" y="3312610"/>
            <a:ext cx="360000" cy="360000"/>
          </a:xfrm>
          <a:prstGeom prst="ellipse">
            <a:avLst/>
          </a:prstGeom>
          <a:ln w="190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useBgFill="1">
        <p:nvSpPr>
          <p:cNvPr id="23" name="Text Placeholder 2">
            <a:extLst>
              <a:ext uri="{FF2B5EF4-FFF2-40B4-BE49-F238E27FC236}">
                <a16:creationId xmlns:a16="http://schemas.microsoft.com/office/drawing/2014/main" id="{D9A9D299-83C5-D085-A25F-CB9CA27FCDA1}"/>
              </a:ext>
            </a:extLst>
          </p:cNvPr>
          <p:cNvSpPr txBox="1">
            <a:spLocks noChangeAspect="1"/>
          </p:cNvSpPr>
          <p:nvPr/>
        </p:nvSpPr>
        <p:spPr>
          <a:xfrm>
            <a:off x="5160092" y="3904306"/>
            <a:ext cx="360000" cy="360000"/>
          </a:xfrm>
          <a:prstGeom prst="ellipse">
            <a:avLst/>
          </a:prstGeom>
          <a:ln w="190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useBgFill="1">
        <p:nvSpPr>
          <p:cNvPr id="25" name="Text Placeholder 2">
            <a:extLst>
              <a:ext uri="{FF2B5EF4-FFF2-40B4-BE49-F238E27FC236}">
                <a16:creationId xmlns:a16="http://schemas.microsoft.com/office/drawing/2014/main" id="{E03944CA-14BC-76AA-8C97-8E188243F8F9}"/>
              </a:ext>
            </a:extLst>
          </p:cNvPr>
          <p:cNvSpPr txBox="1">
            <a:spLocks noChangeAspect="1"/>
          </p:cNvSpPr>
          <p:nvPr/>
        </p:nvSpPr>
        <p:spPr>
          <a:xfrm>
            <a:off x="5160092" y="4468750"/>
            <a:ext cx="360000" cy="360000"/>
          </a:xfrm>
          <a:prstGeom prst="ellipse">
            <a:avLst/>
          </a:prstGeom>
          <a:ln w="190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Tree>
    <p:extLst>
      <p:ext uri="{BB962C8B-B14F-4D97-AF65-F5344CB8AC3E}">
        <p14:creationId xmlns:p14="http://schemas.microsoft.com/office/powerpoint/2010/main" val="16725198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E349C-3088-25AD-97DB-1D7DD0DADB6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8DCE43A-8AE9-FD86-F948-5CFB85882B9D}"/>
              </a:ext>
            </a:extLst>
          </p:cNvPr>
          <p:cNvSpPr>
            <a:spLocks noGrp="1"/>
          </p:cNvSpPr>
          <p:nvPr>
            <p:ph type="title"/>
          </p:nvPr>
        </p:nvSpPr>
        <p:spPr>
          <a:xfrm>
            <a:off x="588262" y="844118"/>
            <a:ext cx="4162803" cy="1107996"/>
          </a:xfrm>
        </p:spPr>
        <p:txBody>
          <a:bodyPr wrap="square">
            <a:spAutoFit/>
          </a:bodyPr>
          <a:lstStyle/>
          <a:p>
            <a:r>
              <a:rPr lang="en-US"/>
              <a:t>Better quality for RAG-specific data</a:t>
            </a:r>
          </a:p>
        </p:txBody>
      </p:sp>
      <p:sp>
        <p:nvSpPr>
          <p:cNvPr id="63" name="Text Placeholder 62">
            <a:extLst>
              <a:ext uri="{FF2B5EF4-FFF2-40B4-BE49-F238E27FC236}">
                <a16:creationId xmlns:a16="http://schemas.microsoft.com/office/drawing/2014/main" id="{7AA9C771-B249-AC45-2000-7ABBD05B2A2D}"/>
              </a:ext>
            </a:extLst>
          </p:cNvPr>
          <p:cNvSpPr>
            <a:spLocks noGrp="1"/>
          </p:cNvSpPr>
          <p:nvPr>
            <p:ph type="body" sz="quarter" idx="14"/>
          </p:nvPr>
        </p:nvSpPr>
        <p:spPr>
          <a:xfrm>
            <a:off x="582611" y="2171699"/>
            <a:ext cx="4167190" cy="1717393"/>
          </a:xfrm>
        </p:spPr>
        <p:txBody>
          <a:bodyPr/>
          <a:lstStyle/>
          <a:p>
            <a:r>
              <a:rPr lang="en-CA"/>
              <a:t>Hybrid + ranker + query rewriting tops every query category</a:t>
            </a:r>
          </a:p>
          <a:p>
            <a:r>
              <a:rPr lang="en-US"/>
              <a:t>Combines keyword precision, vector semantic recall, and semantic reranking to surface the 3 most relevant passages for RAG.</a:t>
            </a:r>
          </a:p>
        </p:txBody>
      </p:sp>
      <p:sp>
        <p:nvSpPr>
          <p:cNvPr id="50" name="Text Placeholder 49">
            <a:extLst>
              <a:ext uri="{FF2B5EF4-FFF2-40B4-BE49-F238E27FC236}">
                <a16:creationId xmlns:a16="http://schemas.microsoft.com/office/drawing/2014/main" id="{2C7046B4-A74F-2D67-AB88-DA51CBD4BEB8}"/>
              </a:ext>
            </a:extLst>
          </p:cNvPr>
          <p:cNvSpPr>
            <a:spLocks noGrp="1"/>
          </p:cNvSpPr>
          <p:nvPr>
            <p:ph type="body" sz="quarter" idx="16"/>
          </p:nvPr>
        </p:nvSpPr>
        <p:spPr>
          <a:xfrm>
            <a:off x="582611" y="6145737"/>
            <a:ext cx="7272000" cy="418576"/>
          </a:xfrm>
        </p:spPr>
        <p:txBody>
          <a:bodyPr/>
          <a:lstStyle/>
          <a:p>
            <a:pPr lvl="0"/>
            <a:r>
              <a:rPr lang="en-US" noProof="0">
                <a:solidFill>
                  <a:schemeClr val="tx1"/>
                </a:solidFill>
              </a:rPr>
              <a:t>Quality uses NDGC@3 as metric</a:t>
            </a:r>
          </a:p>
          <a:p>
            <a:pPr lvl="0"/>
            <a:r>
              <a:rPr lang="en-US" noProof="0">
                <a:solidFill>
                  <a:schemeClr val="tx1"/>
                </a:solidFill>
              </a:rPr>
              <a:t>Retrieval comparison using Azure AI Search in various retrieval modes on customer and academic benchmarks</a:t>
            </a:r>
          </a:p>
          <a:p>
            <a:pPr lvl="0"/>
            <a:r>
              <a:rPr lang="en-US" noProof="0">
                <a:solidFill>
                  <a:schemeClr val="tx1"/>
                </a:solidFill>
              </a:rPr>
              <a:t>Source: Outperforming vector search with hybrid + reranking</a:t>
            </a:r>
          </a:p>
        </p:txBody>
      </p:sp>
      <p:sp>
        <p:nvSpPr>
          <p:cNvPr id="64" name="Text Placeholder 63">
            <a:extLst>
              <a:ext uri="{FF2B5EF4-FFF2-40B4-BE49-F238E27FC236}">
                <a16:creationId xmlns:a16="http://schemas.microsoft.com/office/drawing/2014/main" id="{3B7F9DE6-FEF7-1D51-6CD8-D59AF5E1E821}"/>
              </a:ext>
            </a:extLst>
          </p:cNvPr>
          <p:cNvSpPr>
            <a:spLocks noGrp="1"/>
          </p:cNvSpPr>
          <p:nvPr>
            <p:ph type="body" sz="quarter" idx="17"/>
          </p:nvPr>
        </p:nvSpPr>
        <p:spPr/>
        <p:txBody>
          <a:bodyPr/>
          <a:lstStyle/>
          <a:p>
            <a:r>
              <a:rPr lang="en-CA"/>
              <a:t>FEATURE</a:t>
            </a:r>
          </a:p>
        </p:txBody>
      </p:sp>
      <p:grpSp>
        <p:nvGrpSpPr>
          <p:cNvPr id="52" name="Group 51">
            <a:extLst>
              <a:ext uri="{FF2B5EF4-FFF2-40B4-BE49-F238E27FC236}">
                <a16:creationId xmlns:a16="http://schemas.microsoft.com/office/drawing/2014/main" id="{92076447-4F0A-30CE-E3F4-C4C7D82A7D29}"/>
              </a:ext>
            </a:extLst>
          </p:cNvPr>
          <p:cNvGrpSpPr/>
          <p:nvPr/>
        </p:nvGrpSpPr>
        <p:grpSpPr>
          <a:xfrm>
            <a:off x="7908408" y="292100"/>
            <a:ext cx="3719216" cy="216000"/>
            <a:chOff x="7908408" y="292100"/>
            <a:chExt cx="3719216" cy="216000"/>
          </a:xfrm>
        </p:grpSpPr>
        <p:sp>
          <p:nvSpPr>
            <p:cNvPr id="53" name="Text Placeholder 2">
              <a:extLst>
                <a:ext uri="{FF2B5EF4-FFF2-40B4-BE49-F238E27FC236}">
                  <a16:creationId xmlns:a16="http://schemas.microsoft.com/office/drawing/2014/main" id="{1281B380-7CAD-9B0B-7A64-CD6FB8B50FD0}"/>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4" name="Text Placeholder 2">
              <a:extLst>
                <a:ext uri="{FF2B5EF4-FFF2-40B4-BE49-F238E27FC236}">
                  <a16:creationId xmlns:a16="http://schemas.microsoft.com/office/drawing/2014/main" id="{3E31E311-03BD-604F-C333-279091C46D58}"/>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55" name="Text Placeholder 2">
              <a:extLst>
                <a:ext uri="{FF2B5EF4-FFF2-40B4-BE49-F238E27FC236}">
                  <a16:creationId xmlns:a16="http://schemas.microsoft.com/office/drawing/2014/main" id="{A2D8DB6B-16ED-1007-FED1-79CABAD82E89}"/>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56" name="Text Placeholder 2">
              <a:extLst>
                <a:ext uri="{FF2B5EF4-FFF2-40B4-BE49-F238E27FC236}">
                  <a16:creationId xmlns:a16="http://schemas.microsoft.com/office/drawing/2014/main" id="{1B80D75A-AE0D-2479-EEC3-CFBAF956469D}"/>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57" name="Text Placeholder 2">
              <a:extLst>
                <a:ext uri="{FF2B5EF4-FFF2-40B4-BE49-F238E27FC236}">
                  <a16:creationId xmlns:a16="http://schemas.microsoft.com/office/drawing/2014/main" id="{D79681AD-4D91-DC0D-2CB1-BC096D0412A9}"/>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58" name="Text Placeholder 2">
              <a:extLst>
                <a:ext uri="{FF2B5EF4-FFF2-40B4-BE49-F238E27FC236}">
                  <a16:creationId xmlns:a16="http://schemas.microsoft.com/office/drawing/2014/main" id="{C196EFBC-956D-9BC8-7DCD-34A09D567F17}"/>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59" name="Text Placeholder 2">
              <a:extLst>
                <a:ext uri="{FF2B5EF4-FFF2-40B4-BE49-F238E27FC236}">
                  <a16:creationId xmlns:a16="http://schemas.microsoft.com/office/drawing/2014/main" id="{68F4290D-0B45-E67F-83D9-BF642DDFE470}"/>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60" name="TextBox 59">
              <a:extLst>
                <a:ext uri="{FF2B5EF4-FFF2-40B4-BE49-F238E27FC236}">
                  <a16:creationId xmlns:a16="http://schemas.microsoft.com/office/drawing/2014/main" id="{7CFBD046-D9F9-4A79-C7A8-8FDDB7E048B6}"/>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65" name="TextBox 64">
            <a:extLst>
              <a:ext uri="{FF2B5EF4-FFF2-40B4-BE49-F238E27FC236}">
                <a16:creationId xmlns:a16="http://schemas.microsoft.com/office/drawing/2014/main" id="{DCF53650-10A7-4F0B-DCB9-63A690E9F4DD}"/>
              </a:ext>
            </a:extLst>
          </p:cNvPr>
          <p:cNvSpPr txBox="1"/>
          <p:nvPr/>
        </p:nvSpPr>
        <p:spPr>
          <a:xfrm>
            <a:off x="5024276" y="1015485"/>
            <a:ext cx="6585111" cy="276999"/>
          </a:xfrm>
          <a:prstGeom prst="rect">
            <a:avLst/>
          </a:prstGeom>
          <a:noFill/>
        </p:spPr>
        <p:txBody>
          <a:bodyPr wrap="square" lIns="0" tIns="0" rIns="0" bIns="0" rtlCol="0" anchor="t">
            <a:spAutoFit/>
          </a:bodyPr>
          <a:lstStyle/>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NDGC@3 quality across search types</a:t>
            </a:r>
          </a:p>
        </p:txBody>
      </p:sp>
      <p:graphicFrame>
        <p:nvGraphicFramePr>
          <p:cNvPr id="66" name="Chart 65">
            <a:extLst>
              <a:ext uri="{FF2B5EF4-FFF2-40B4-BE49-F238E27FC236}">
                <a16:creationId xmlns:a16="http://schemas.microsoft.com/office/drawing/2014/main" id="{456A504A-0D71-FAA2-8BB5-98FE94830AA4}"/>
              </a:ext>
            </a:extLst>
          </p:cNvPr>
          <p:cNvGraphicFramePr>
            <a:graphicFrameLocks/>
          </p:cNvGraphicFramePr>
          <p:nvPr/>
        </p:nvGraphicFramePr>
        <p:xfrm>
          <a:off x="5168211" y="1594453"/>
          <a:ext cx="6304284" cy="4519221"/>
        </p:xfrm>
        <a:graphic>
          <a:graphicData uri="http://schemas.openxmlformats.org/drawingml/2006/chart">
            <c:chart xmlns:c="http://schemas.openxmlformats.org/drawingml/2006/chart" xmlns:r="http://schemas.openxmlformats.org/officeDocument/2006/relationships" r:id="rId3"/>
          </a:graphicData>
        </a:graphic>
      </p:graphicFrame>
      <p:grpSp>
        <p:nvGrpSpPr>
          <p:cNvPr id="67" name="Group 66">
            <a:extLst>
              <a:ext uri="{FF2B5EF4-FFF2-40B4-BE49-F238E27FC236}">
                <a16:creationId xmlns:a16="http://schemas.microsoft.com/office/drawing/2014/main" id="{8851808A-4314-9321-8314-38D74B7F2150}"/>
              </a:ext>
            </a:extLst>
          </p:cNvPr>
          <p:cNvGrpSpPr/>
          <p:nvPr/>
        </p:nvGrpSpPr>
        <p:grpSpPr>
          <a:xfrm>
            <a:off x="8605309" y="2214040"/>
            <a:ext cx="215899" cy="1027466"/>
            <a:chOff x="8409709" y="1903698"/>
            <a:chExt cx="197426" cy="1027466"/>
          </a:xfrm>
        </p:grpSpPr>
        <p:sp>
          <p:nvSpPr>
            <p:cNvPr id="68" name="Left Brace 67">
              <a:extLst>
                <a:ext uri="{FF2B5EF4-FFF2-40B4-BE49-F238E27FC236}">
                  <a16:creationId xmlns:a16="http://schemas.microsoft.com/office/drawing/2014/main" id="{FE7D2230-CB89-6754-4E26-6E54E3EB3476}"/>
                </a:ext>
              </a:extLst>
            </p:cNvPr>
            <p:cNvSpPr/>
            <p:nvPr/>
          </p:nvSpPr>
          <p:spPr>
            <a:xfrm rot="5400000">
              <a:off x="8462744" y="1850663"/>
              <a:ext cx="91356" cy="197426"/>
            </a:xfrm>
            <a:prstGeom prst="leftBrace">
              <a:avLst>
                <a:gd name="adj1" fmla="val 23322"/>
                <a:gd name="adj2" fmla="val 50000"/>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cxnSp>
          <p:nvCxnSpPr>
            <p:cNvPr id="69" name="Straight Connector 68">
              <a:extLst>
                <a:ext uri="{FF2B5EF4-FFF2-40B4-BE49-F238E27FC236}">
                  <a16:creationId xmlns:a16="http://schemas.microsoft.com/office/drawing/2014/main" id="{6CD36A32-DBA2-6E9F-2865-47917ECE6641}"/>
                </a:ext>
              </a:extLst>
            </p:cNvPr>
            <p:cNvCxnSpPr>
              <a:cxnSpLocks/>
            </p:cNvCxnSpPr>
            <p:nvPr/>
          </p:nvCxnSpPr>
          <p:spPr>
            <a:xfrm>
              <a:off x="8409709" y="1995054"/>
              <a:ext cx="0" cy="936110"/>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10F94E9-F1B7-DDC5-2045-73F67DC03615}"/>
                </a:ext>
              </a:extLst>
            </p:cNvPr>
            <p:cNvCxnSpPr>
              <a:cxnSpLocks/>
            </p:cNvCxnSpPr>
            <p:nvPr/>
          </p:nvCxnSpPr>
          <p:spPr>
            <a:xfrm>
              <a:off x="8607135" y="1995054"/>
              <a:ext cx="0" cy="122671"/>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20C5C474-7C7D-824F-56C1-23DF7F14E9A3}"/>
              </a:ext>
            </a:extLst>
          </p:cNvPr>
          <p:cNvGrpSpPr/>
          <p:nvPr/>
        </p:nvGrpSpPr>
        <p:grpSpPr>
          <a:xfrm>
            <a:off x="9732914" y="1903095"/>
            <a:ext cx="215899" cy="941536"/>
            <a:chOff x="8409709" y="1903698"/>
            <a:chExt cx="197426" cy="941536"/>
          </a:xfrm>
        </p:grpSpPr>
        <p:sp>
          <p:nvSpPr>
            <p:cNvPr id="72" name="Left Brace 71">
              <a:extLst>
                <a:ext uri="{FF2B5EF4-FFF2-40B4-BE49-F238E27FC236}">
                  <a16:creationId xmlns:a16="http://schemas.microsoft.com/office/drawing/2014/main" id="{77753FEA-A23F-9866-EA79-E95E23B43DA1}"/>
                </a:ext>
              </a:extLst>
            </p:cNvPr>
            <p:cNvSpPr/>
            <p:nvPr/>
          </p:nvSpPr>
          <p:spPr>
            <a:xfrm rot="5400000">
              <a:off x="8462744" y="1850663"/>
              <a:ext cx="91356" cy="197426"/>
            </a:xfrm>
            <a:prstGeom prst="leftBrace">
              <a:avLst>
                <a:gd name="adj1" fmla="val 23322"/>
                <a:gd name="adj2" fmla="val 50000"/>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cxnSp>
          <p:nvCxnSpPr>
            <p:cNvPr id="73" name="Straight Connector 72">
              <a:extLst>
                <a:ext uri="{FF2B5EF4-FFF2-40B4-BE49-F238E27FC236}">
                  <a16:creationId xmlns:a16="http://schemas.microsoft.com/office/drawing/2014/main" id="{F18E83F1-7A5D-BC3F-E584-A334F0A2ECF2}"/>
                </a:ext>
              </a:extLst>
            </p:cNvPr>
            <p:cNvCxnSpPr>
              <a:cxnSpLocks/>
            </p:cNvCxnSpPr>
            <p:nvPr/>
          </p:nvCxnSpPr>
          <p:spPr>
            <a:xfrm>
              <a:off x="8409709" y="1995054"/>
              <a:ext cx="0" cy="850180"/>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D0CD58F-AEFC-F454-5D5D-40E7B2806709}"/>
                </a:ext>
              </a:extLst>
            </p:cNvPr>
            <p:cNvCxnSpPr>
              <a:cxnSpLocks/>
            </p:cNvCxnSpPr>
            <p:nvPr/>
          </p:nvCxnSpPr>
          <p:spPr>
            <a:xfrm>
              <a:off x="8607135" y="1995054"/>
              <a:ext cx="0" cy="122671"/>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63C9968D-0D49-1A5B-1DC8-AC8044DAD577}"/>
              </a:ext>
            </a:extLst>
          </p:cNvPr>
          <p:cNvGrpSpPr/>
          <p:nvPr/>
        </p:nvGrpSpPr>
        <p:grpSpPr>
          <a:xfrm>
            <a:off x="10859118" y="2107124"/>
            <a:ext cx="215899" cy="1201790"/>
            <a:chOff x="8409709" y="1903698"/>
            <a:chExt cx="197426" cy="1201790"/>
          </a:xfrm>
        </p:grpSpPr>
        <p:sp>
          <p:nvSpPr>
            <p:cNvPr id="76" name="Left Brace 75">
              <a:extLst>
                <a:ext uri="{FF2B5EF4-FFF2-40B4-BE49-F238E27FC236}">
                  <a16:creationId xmlns:a16="http://schemas.microsoft.com/office/drawing/2014/main" id="{1E93861C-D661-DF06-2438-FB057CE44146}"/>
                </a:ext>
              </a:extLst>
            </p:cNvPr>
            <p:cNvSpPr/>
            <p:nvPr/>
          </p:nvSpPr>
          <p:spPr>
            <a:xfrm rot="5400000">
              <a:off x="8462744" y="1850663"/>
              <a:ext cx="91356" cy="197426"/>
            </a:xfrm>
            <a:prstGeom prst="leftBrace">
              <a:avLst>
                <a:gd name="adj1" fmla="val 23322"/>
                <a:gd name="adj2" fmla="val 50000"/>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cxnSp>
          <p:nvCxnSpPr>
            <p:cNvPr id="77" name="Straight Connector 76">
              <a:extLst>
                <a:ext uri="{FF2B5EF4-FFF2-40B4-BE49-F238E27FC236}">
                  <a16:creationId xmlns:a16="http://schemas.microsoft.com/office/drawing/2014/main" id="{C9D0A19F-8681-9FF2-75FE-254FE62E02AF}"/>
                </a:ext>
              </a:extLst>
            </p:cNvPr>
            <p:cNvCxnSpPr>
              <a:cxnSpLocks/>
            </p:cNvCxnSpPr>
            <p:nvPr/>
          </p:nvCxnSpPr>
          <p:spPr>
            <a:xfrm>
              <a:off x="8409709" y="1995054"/>
              <a:ext cx="0" cy="1110434"/>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D8CF74A-21CC-3B36-0460-82E28D303D2B}"/>
                </a:ext>
              </a:extLst>
            </p:cNvPr>
            <p:cNvCxnSpPr>
              <a:cxnSpLocks/>
            </p:cNvCxnSpPr>
            <p:nvPr/>
          </p:nvCxnSpPr>
          <p:spPr>
            <a:xfrm>
              <a:off x="8607135" y="1995054"/>
              <a:ext cx="0" cy="122671"/>
            </a:xfrm>
            <a:prstGeom prst="line">
              <a:avLst/>
            </a:prstGeom>
            <a:ln w="12700"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sp>
        <p:nvSpPr>
          <p:cNvPr id="79" name="TextBox 78">
            <a:extLst>
              <a:ext uri="{FF2B5EF4-FFF2-40B4-BE49-F238E27FC236}">
                <a16:creationId xmlns:a16="http://schemas.microsoft.com/office/drawing/2014/main" id="{D1CC62F9-E226-88D5-CF0B-28541C617D02}"/>
              </a:ext>
            </a:extLst>
          </p:cNvPr>
          <p:cNvSpPr txBox="1"/>
          <p:nvPr/>
        </p:nvSpPr>
        <p:spPr>
          <a:xfrm>
            <a:off x="8369382" y="1898191"/>
            <a:ext cx="698909" cy="307777"/>
          </a:xfrm>
          <a:prstGeom prst="rect">
            <a:avLst/>
          </a:prstGeom>
          <a:noFill/>
        </p:spPr>
        <p:txBody>
          <a:bodyPr wrap="none" lIns="0" tIns="0" rIns="0" bIns="0" rtlCol="0">
            <a:spAutoFit/>
          </a:bodyPr>
          <a:lstStyle/>
          <a:p>
            <a:pPr marL="0" marR="0" lvl="1" indent="0" algn="l"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000" b="0" i="0" u="none" strike="noStrike" kern="1200" cap="none" spc="0" normalizeH="0" baseline="0" noProof="0">
                <a:ln w="3175">
                  <a:noFill/>
                </a:ln>
                <a:solidFill>
                  <a:srgbClr val="49C5B1"/>
                </a:solidFill>
                <a:effectLst/>
                <a:uLnTx/>
                <a:uFillTx/>
                <a:latin typeface="Segoe UI Variable Text Semibold" pitchFamily="2" charset="0"/>
                <a:ea typeface="+mn-ea"/>
                <a:cs typeface="Segoe UI" pitchFamily="34" charset="0"/>
              </a:rPr>
              <a:t>+43%</a:t>
            </a:r>
          </a:p>
        </p:txBody>
      </p:sp>
      <p:sp>
        <p:nvSpPr>
          <p:cNvPr id="80" name="TextBox 79">
            <a:extLst>
              <a:ext uri="{FF2B5EF4-FFF2-40B4-BE49-F238E27FC236}">
                <a16:creationId xmlns:a16="http://schemas.microsoft.com/office/drawing/2014/main" id="{34E5BC5A-A104-93CC-7981-04CF84C2C724}"/>
              </a:ext>
            </a:extLst>
          </p:cNvPr>
          <p:cNvSpPr txBox="1"/>
          <p:nvPr/>
        </p:nvSpPr>
        <p:spPr>
          <a:xfrm>
            <a:off x="9505580" y="1578190"/>
            <a:ext cx="698909" cy="307777"/>
          </a:xfrm>
          <a:prstGeom prst="rect">
            <a:avLst/>
          </a:prstGeom>
          <a:noFill/>
        </p:spPr>
        <p:txBody>
          <a:bodyPr wrap="none" lIns="0" tIns="0" rIns="0" bIns="0" rtlCol="0">
            <a:spAutoFit/>
          </a:bodyPr>
          <a:lstStyle/>
          <a:p>
            <a:pPr marL="0" marR="0" lvl="1" indent="0" algn="l"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000" b="0" i="0" u="none" strike="noStrike" kern="1200" cap="none" spc="0" normalizeH="0" baseline="0" noProof="0">
                <a:ln w="3175">
                  <a:noFill/>
                </a:ln>
                <a:solidFill>
                  <a:srgbClr val="49C5B1"/>
                </a:solidFill>
                <a:effectLst/>
                <a:uLnTx/>
                <a:uFillTx/>
                <a:latin typeface="Segoe UI Variable Text Semibold" pitchFamily="2" charset="0"/>
                <a:ea typeface="+mn-ea"/>
                <a:cs typeface="Segoe UI" pitchFamily="34" charset="0"/>
              </a:rPr>
              <a:t>+33%</a:t>
            </a:r>
          </a:p>
        </p:txBody>
      </p:sp>
      <p:sp>
        <p:nvSpPr>
          <p:cNvPr id="81" name="TextBox 80">
            <a:extLst>
              <a:ext uri="{FF2B5EF4-FFF2-40B4-BE49-F238E27FC236}">
                <a16:creationId xmlns:a16="http://schemas.microsoft.com/office/drawing/2014/main" id="{B03C2E9B-A3E1-90A1-F51E-6D63EFD1EF14}"/>
              </a:ext>
            </a:extLst>
          </p:cNvPr>
          <p:cNvSpPr txBox="1"/>
          <p:nvPr/>
        </p:nvSpPr>
        <p:spPr>
          <a:xfrm>
            <a:off x="10624893" y="1794148"/>
            <a:ext cx="698909" cy="307777"/>
          </a:xfrm>
          <a:prstGeom prst="rect">
            <a:avLst/>
          </a:prstGeom>
          <a:noFill/>
        </p:spPr>
        <p:txBody>
          <a:bodyPr wrap="none" lIns="0" tIns="0" rIns="0" bIns="0" rtlCol="0">
            <a:spAutoFit/>
          </a:bodyPr>
          <a:lstStyle/>
          <a:p>
            <a:pPr marL="0" marR="0" lvl="1" indent="0" algn="l"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000" b="0" i="0" u="none" strike="noStrike" kern="1200" cap="none" spc="0" normalizeH="0" baseline="0" noProof="0">
                <a:ln w="3175">
                  <a:noFill/>
                </a:ln>
                <a:solidFill>
                  <a:srgbClr val="49C5B1"/>
                </a:solidFill>
                <a:effectLst/>
                <a:uLnTx/>
                <a:uFillTx/>
                <a:latin typeface="Segoe UI Variable Text Semibold" pitchFamily="2" charset="0"/>
                <a:ea typeface="+mn-ea"/>
                <a:cs typeface="Segoe UI" pitchFamily="34" charset="0"/>
              </a:rPr>
              <a:t>+53%</a:t>
            </a:r>
          </a:p>
        </p:txBody>
      </p:sp>
    </p:spTree>
    <p:extLst>
      <p:ext uri="{BB962C8B-B14F-4D97-AF65-F5344CB8AC3E}">
        <p14:creationId xmlns:p14="http://schemas.microsoft.com/office/powerpoint/2010/main" val="147936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grpId="1" nodeType="withEffect">
                                  <p:stCondLst>
                                    <p:cond delay="0"/>
                                  </p:stCondLst>
                                  <p:childTnLst>
                                    <p:animMotion origin="layout" path="M -0.01836 0 L 2.29167E-6 0 " pathEditMode="relative" rAng="0" ptsTypes="AA">
                                      <p:cBhvr>
                                        <p:cTn id="9" dur="500" fill="hold"/>
                                        <p:tgtEl>
                                          <p:spTgt spid="8"/>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42" presetClass="path" presetSubtype="0" decel="50000" fill="hold" grpId="1" nodeType="withEffect">
                                  <p:stCondLst>
                                    <p:cond delay="0"/>
                                  </p:stCondLst>
                                  <p:childTnLst>
                                    <p:animMotion origin="layout" path="M -0.01836 2.59259E-6 L 4.16667E-7 2.59259E-6 " pathEditMode="relative" rAng="0" ptsTypes="AA">
                                      <p:cBhvr>
                                        <p:cTn id="14" dur="500" fill="hold"/>
                                        <p:tgtEl>
                                          <p:spTgt spid="64"/>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50000" fill="hold" grpId="1" nodeType="withEffect">
                                  <p:stCondLst>
                                    <p:cond delay="0"/>
                                  </p:stCondLst>
                                  <p:childTnLst>
                                    <p:animMotion origin="layout" path="M -0.01836 1.85185E-6 L 2.08333E-7 1.85185E-6 " pathEditMode="relative" rAng="0" ptsTypes="AA">
                                      <p:cBhvr>
                                        <p:cTn id="19" dur="500" fill="hold"/>
                                        <p:tgtEl>
                                          <p:spTgt spid="63"/>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63" grpId="0"/>
      <p:bldP spid="63" grpId="1"/>
      <p:bldP spid="64" grpId="0"/>
      <p:bldP spid="6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2A379-5B9D-DFC7-05AB-85DF4F5C20A0}"/>
            </a:ext>
          </a:extLst>
        </p:cNvPr>
        <p:cNvGrpSpPr/>
        <p:nvPr/>
      </p:nvGrpSpPr>
      <p:grpSpPr>
        <a:xfrm>
          <a:off x="0" y="0"/>
          <a:ext cx="0" cy="0"/>
          <a:chOff x="0" y="0"/>
          <a:chExt cx="0" cy="0"/>
        </a:xfrm>
      </p:grpSpPr>
      <p:cxnSp>
        <p:nvCxnSpPr>
          <p:cNvPr id="5" name="Прямая со стрелкой 9">
            <a:extLst>
              <a:ext uri="{FF2B5EF4-FFF2-40B4-BE49-F238E27FC236}">
                <a16:creationId xmlns:a16="http://schemas.microsoft.com/office/drawing/2014/main" id="{AD859490-CA84-14DA-BEFC-BC1A47CE7E83}"/>
              </a:ext>
              <a:ext uri="{C183D7F6-B498-43B3-948B-1728B52AA6E4}">
                <adec:decorative xmlns:adec="http://schemas.microsoft.com/office/drawing/2017/decorative" val="1"/>
              </a:ext>
            </a:extLst>
          </p:cNvPr>
          <p:cNvCxnSpPr>
            <a:cxnSpLocks/>
          </p:cNvCxnSpPr>
          <p:nvPr/>
        </p:nvCxnSpPr>
        <p:spPr>
          <a:xfrm>
            <a:off x="586740" y="5860977"/>
            <a:ext cx="11022648" cy="0"/>
          </a:xfrm>
          <a:prstGeom prst="straightConnector1">
            <a:avLst/>
          </a:prstGeom>
          <a:solidFill>
            <a:schemeClr val="bg1"/>
          </a:solidFill>
          <a:ln w="19050" cap="flat">
            <a:gradFill flip="none" rotWithShape="1">
              <a:gsLst>
                <a:gs pos="60000">
                  <a:srgbClr val="49C5B1"/>
                </a:gs>
                <a:gs pos="100000">
                  <a:srgbClr val="8DC8E8"/>
                </a:gs>
              </a:gsLst>
              <a:lin ang="0" scaled="1"/>
              <a:tileRect/>
            </a:gradFill>
            <a:prstDash val="solid"/>
            <a:miter/>
            <a:headEnd type="arrow" w="lg" len="sm"/>
            <a:tailEnd type="arrow" w="lg" len="sm"/>
          </a:ln>
          <a:effectLst>
            <a:outerShdw blurRad="63500" dist="63500" dir="2700000" algn="tl" rotWithShape="0">
              <a:srgbClr val="454142">
                <a:alpha val="20000"/>
              </a:srgbClr>
            </a:outerShdw>
          </a:effectLst>
        </p:spPr>
      </p:cxnSp>
      <p:graphicFrame>
        <p:nvGraphicFramePr>
          <p:cNvPr id="6" name="Content Placeholder 3">
            <a:extLst>
              <a:ext uri="{FF2B5EF4-FFF2-40B4-BE49-F238E27FC236}">
                <a16:creationId xmlns:a16="http://schemas.microsoft.com/office/drawing/2014/main" id="{8644E60A-A43A-D1A6-D193-9941054498E2}"/>
              </a:ext>
            </a:extLst>
          </p:cNvPr>
          <p:cNvGraphicFramePr>
            <a:graphicFrameLocks/>
          </p:cNvGraphicFramePr>
          <p:nvPr/>
        </p:nvGraphicFramePr>
        <p:xfrm>
          <a:off x="584200" y="1439589"/>
          <a:ext cx="11008360" cy="4007171"/>
        </p:xfrm>
        <a:graphic>
          <a:graphicData uri="http://schemas.openxmlformats.org/drawingml/2006/table">
            <a:tbl>
              <a:tblPr firstRow="1" bandRow="1">
                <a:tableStyleId>{5C22544A-7EE6-4342-B048-85BDC9FD1C3A}</a:tableStyleId>
              </a:tblPr>
              <a:tblGrid>
                <a:gridCol w="2201672">
                  <a:extLst>
                    <a:ext uri="{9D8B030D-6E8A-4147-A177-3AD203B41FA5}">
                      <a16:colId xmlns:a16="http://schemas.microsoft.com/office/drawing/2014/main" val="3335766351"/>
                    </a:ext>
                  </a:extLst>
                </a:gridCol>
                <a:gridCol w="2201672">
                  <a:extLst>
                    <a:ext uri="{9D8B030D-6E8A-4147-A177-3AD203B41FA5}">
                      <a16:colId xmlns:a16="http://schemas.microsoft.com/office/drawing/2014/main" val="2891360765"/>
                    </a:ext>
                  </a:extLst>
                </a:gridCol>
                <a:gridCol w="2201672">
                  <a:extLst>
                    <a:ext uri="{9D8B030D-6E8A-4147-A177-3AD203B41FA5}">
                      <a16:colId xmlns:a16="http://schemas.microsoft.com/office/drawing/2014/main" val="2147555275"/>
                    </a:ext>
                  </a:extLst>
                </a:gridCol>
                <a:gridCol w="2201672">
                  <a:extLst>
                    <a:ext uri="{9D8B030D-6E8A-4147-A177-3AD203B41FA5}">
                      <a16:colId xmlns:a16="http://schemas.microsoft.com/office/drawing/2014/main" val="4015854337"/>
                    </a:ext>
                  </a:extLst>
                </a:gridCol>
                <a:gridCol w="2201672">
                  <a:extLst>
                    <a:ext uri="{9D8B030D-6E8A-4147-A177-3AD203B41FA5}">
                      <a16:colId xmlns:a16="http://schemas.microsoft.com/office/drawing/2014/main" val="1546889443"/>
                    </a:ext>
                  </a:extLst>
                </a:gridCol>
              </a:tblGrid>
              <a:tr h="609608">
                <a:tc>
                  <a:txBody>
                    <a:bodyPr/>
                    <a:lstStyle/>
                    <a:p>
                      <a:pPr algn="l"/>
                      <a:r>
                        <a:rPr kumimoji="0" lang="en-US" sz="2000" b="0" i="0" u="none" strike="noStrike" kern="1200" cap="none" spc="0" normalizeH="0" baseline="0">
                          <a:ln w="3175">
                            <a:noFill/>
                          </a:ln>
                          <a:gradFill>
                            <a:gsLst>
                              <a:gs pos="0">
                                <a:srgbClr val="8DC8E8"/>
                              </a:gs>
                              <a:gs pos="67000">
                                <a:srgbClr val="49C5B1"/>
                              </a:gs>
                            </a:gsLst>
                            <a:path path="circle">
                              <a:fillToRect l="100000" t="100000"/>
                            </a:path>
                          </a:gradFill>
                          <a:effectLst/>
                          <a:uLnTx/>
                          <a:uFillTx/>
                          <a:latin typeface="Segoe UI Variable Text Semibold" pitchFamily="2" charset="0"/>
                          <a:ea typeface="+mn-ea"/>
                          <a:cs typeface="Segoe UI" pitchFamily="34" charset="0"/>
                        </a:rPr>
                        <a:t>Indexing</a:t>
                      </a:r>
                    </a:p>
                  </a:txBody>
                  <a:tcPr marL="137160" marR="137160" marT="137160" marB="137160">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l" defTabSz="932742" rtl="0" eaLnBrk="1" latinLnBrk="0" hangingPunct="1"/>
                      <a:r>
                        <a:rPr kumimoji="0" lang="en-US" sz="2000" b="0" i="0" u="none" strike="noStrike" kern="1200" cap="none" spc="0" normalizeH="0" baseline="0">
                          <a:ln w="3175">
                            <a:noFill/>
                          </a:ln>
                          <a:gradFill>
                            <a:gsLst>
                              <a:gs pos="0">
                                <a:srgbClr val="8DC8E8"/>
                              </a:gs>
                              <a:gs pos="67000">
                                <a:srgbClr val="49C5B1"/>
                              </a:gs>
                            </a:gsLst>
                            <a:path path="circle">
                              <a:fillToRect l="100000" t="100000"/>
                            </a:path>
                          </a:gradFill>
                          <a:effectLst/>
                          <a:uLnTx/>
                          <a:uFillTx/>
                          <a:latin typeface="Segoe UI Variable Text Semibold" pitchFamily="2" charset="0"/>
                          <a:ea typeface="+mn-ea"/>
                          <a:cs typeface="Segoe UI" pitchFamily="34" charset="0"/>
                        </a:rPr>
                        <a:t>L0 (Query)</a:t>
                      </a:r>
                    </a:p>
                  </a:txBody>
                  <a:tcPr marL="137160" marR="137160" marT="137160" marB="137160">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l" defTabSz="932742" rtl="0" eaLnBrk="1" latinLnBrk="0" hangingPunct="1"/>
                      <a:r>
                        <a:rPr kumimoji="0" lang="en-US" sz="2000" b="0" i="0" u="none" strike="noStrike" kern="1200" cap="none" spc="0" normalizeH="0" baseline="0">
                          <a:ln w="3175">
                            <a:noFill/>
                          </a:ln>
                          <a:gradFill>
                            <a:gsLst>
                              <a:gs pos="0">
                                <a:srgbClr val="8DC8E8"/>
                              </a:gs>
                              <a:gs pos="67000">
                                <a:srgbClr val="49C5B1"/>
                              </a:gs>
                            </a:gsLst>
                            <a:path path="circle">
                              <a:fillToRect l="100000" t="100000"/>
                            </a:path>
                          </a:gradFill>
                          <a:effectLst/>
                          <a:uLnTx/>
                          <a:uFillTx/>
                          <a:latin typeface="Segoe UI Variable Text Semibold" pitchFamily="2" charset="0"/>
                          <a:ea typeface="+mn-ea"/>
                          <a:cs typeface="Segoe UI" pitchFamily="34" charset="0"/>
                        </a:rPr>
                        <a:t>L1 (Recall)</a:t>
                      </a:r>
                    </a:p>
                  </a:txBody>
                  <a:tcPr marL="137160" marR="137160" marT="137160" marB="137160">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l" defTabSz="932742" rtl="0" eaLnBrk="1" latinLnBrk="0" hangingPunct="1"/>
                      <a:r>
                        <a:rPr kumimoji="0" lang="en-US" sz="2000" b="0" i="0" u="none" strike="noStrike" kern="1200" cap="none" spc="0" normalizeH="0" baseline="0">
                          <a:ln w="3175">
                            <a:noFill/>
                          </a:ln>
                          <a:gradFill>
                            <a:gsLst>
                              <a:gs pos="0">
                                <a:srgbClr val="8DC8E8"/>
                              </a:gs>
                              <a:gs pos="67000">
                                <a:srgbClr val="49C5B1"/>
                              </a:gs>
                            </a:gsLst>
                            <a:path path="circle">
                              <a:fillToRect l="100000" t="100000"/>
                            </a:path>
                          </a:gradFill>
                          <a:effectLst/>
                          <a:uLnTx/>
                          <a:uFillTx/>
                          <a:latin typeface="Segoe UI Variable Text Semibold" pitchFamily="2" charset="0"/>
                          <a:ea typeface="+mn-ea"/>
                          <a:cs typeface="Segoe UI" pitchFamily="34" charset="0"/>
                        </a:rPr>
                        <a:t>L2 (Ranking)</a:t>
                      </a:r>
                    </a:p>
                  </a:txBody>
                  <a:tcPr marL="137160" marR="137160" marT="137160" marB="137160">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l" defTabSz="932742" rtl="0" eaLnBrk="1" latinLnBrk="0" hangingPunct="1"/>
                      <a:r>
                        <a:rPr kumimoji="0" lang="en-US" sz="2000" b="0" i="0" u="none" strike="noStrike" kern="1200" cap="none" spc="0" normalizeH="0" baseline="0">
                          <a:ln w="3175">
                            <a:noFill/>
                          </a:ln>
                          <a:gradFill>
                            <a:gsLst>
                              <a:gs pos="0">
                                <a:srgbClr val="8DC8E8"/>
                              </a:gs>
                              <a:gs pos="67000">
                                <a:srgbClr val="49C5B1"/>
                              </a:gs>
                            </a:gsLst>
                            <a:path path="circle">
                              <a:fillToRect l="100000" t="100000"/>
                            </a:path>
                          </a:gradFill>
                          <a:effectLst/>
                          <a:uLnTx/>
                          <a:uFillTx/>
                          <a:latin typeface="Segoe UI Variable Text Semibold" pitchFamily="2" charset="0"/>
                          <a:ea typeface="+mn-ea"/>
                          <a:cs typeface="Segoe UI" pitchFamily="34" charset="0"/>
                        </a:rPr>
                        <a:t>L3 (Synthesis)</a:t>
                      </a:r>
                    </a:p>
                  </a:txBody>
                  <a:tcPr marL="137160" marR="137160" marT="137160" marB="137160">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1756468240"/>
                  </a:ext>
                </a:extLst>
              </a:tr>
              <a:tr h="3397563">
                <a:tc>
                  <a:txBody>
                    <a:bodyPr/>
                    <a:lstStyle/>
                    <a:p>
                      <a:pPr marL="185738" indent="-185738">
                        <a:lnSpc>
                          <a:spcPct val="95000"/>
                        </a:lnSpc>
                        <a:spcBef>
                          <a:spcPts val="600"/>
                        </a:spcBef>
                        <a:spcAft>
                          <a:spcPts val="0"/>
                        </a:spcAft>
                        <a:buSzPct val="90000"/>
                        <a:buFont typeface="Arial" panose="020B0604020202020204" pitchFamily="34" charset="0"/>
                        <a:buChar char="•"/>
                        <a:tabLst/>
                      </a:pPr>
                      <a:r>
                        <a:rPr lang="en-US" sz="1400" b="0" i="0">
                          <a:solidFill>
                            <a:schemeClr val="tx1"/>
                          </a:solidFill>
                          <a:latin typeface="Segoe UI Variable Text" pitchFamily="2" charset="0"/>
                        </a:rPr>
                        <a:t>End-to-end</a:t>
                      </a:r>
                      <a:br>
                        <a:rPr lang="en-US" sz="1400" b="0" i="0">
                          <a:solidFill>
                            <a:schemeClr val="tx1"/>
                          </a:solidFill>
                          <a:latin typeface="Segoe UI Variable Text" pitchFamily="2" charset="0"/>
                        </a:rPr>
                      </a:br>
                      <a:r>
                        <a:rPr lang="en-US" sz="1400" b="0" i="0">
                          <a:solidFill>
                            <a:schemeClr val="tx1"/>
                          </a:solidFill>
                          <a:latin typeface="Segoe UI Variable Text" pitchFamily="2" charset="0"/>
                        </a:rPr>
                        <a:t>data ingestion</a:t>
                      </a:r>
                    </a:p>
                    <a:p>
                      <a:pPr marL="185738" indent="-185738">
                        <a:lnSpc>
                          <a:spcPct val="95000"/>
                        </a:lnSpc>
                        <a:spcBef>
                          <a:spcPts val="600"/>
                        </a:spcBef>
                        <a:spcAft>
                          <a:spcPts val="0"/>
                        </a:spcAft>
                        <a:buSzPct val="90000"/>
                        <a:buFont typeface="Arial" panose="020B0604020202020204" pitchFamily="34" charset="0"/>
                        <a:buChar char="•"/>
                        <a:tabLst/>
                      </a:pPr>
                      <a:r>
                        <a:rPr lang="en-US" sz="1400">
                          <a:solidFill>
                            <a:schemeClr val="tx1"/>
                          </a:solidFill>
                          <a:latin typeface="Segoe UI Variable Text" pitchFamily="2" charset="0"/>
                        </a:rPr>
                        <a:t>Integrated vectorization</a:t>
                      </a:r>
                    </a:p>
                    <a:p>
                      <a:pPr marL="185738" indent="-185738">
                        <a:lnSpc>
                          <a:spcPct val="95000"/>
                        </a:lnSpc>
                        <a:spcBef>
                          <a:spcPts val="600"/>
                        </a:spcBef>
                        <a:spcAft>
                          <a:spcPts val="0"/>
                        </a:spcAft>
                        <a:buSzPct val="90000"/>
                        <a:buFont typeface="Arial" panose="020B0604020202020204" pitchFamily="34" charset="0"/>
                        <a:buChar char="•"/>
                        <a:tabLst/>
                      </a:pPr>
                      <a:r>
                        <a:rPr lang="en-US" sz="1400">
                          <a:solidFill>
                            <a:schemeClr val="tx1"/>
                          </a:solidFill>
                          <a:latin typeface="Segoe UI Variable Text" pitchFamily="2" charset="0"/>
                        </a:rPr>
                        <a:t>Transparent quantization</a:t>
                      </a:r>
                    </a:p>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Structure-aware chunking using Document Intelligence</a:t>
                      </a:r>
                    </a:p>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Markdown support</a:t>
                      </a:r>
                    </a:p>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Vectors trained with MRL</a:t>
                      </a:r>
                    </a:p>
                  </a:txBody>
                  <a:tcPr marL="137160" marR="137160" marT="137160" marB="137160">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Synonyms</a:t>
                      </a:r>
                    </a:p>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Spelling corrections</a:t>
                      </a:r>
                    </a:p>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Search query langua</a:t>
                      </a:r>
                      <a:r>
                        <a:rPr lang="en-US" sz="1400">
                          <a:solidFill>
                            <a:schemeClr val="tx1"/>
                          </a:solidFill>
                          <a:latin typeface="Segoe UI Variable Text" pitchFamily="2" charset="0"/>
                        </a:rPr>
                        <a:t>ge</a:t>
                      </a:r>
                    </a:p>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Query vectorization</a:t>
                      </a:r>
                    </a:p>
                    <a:p>
                      <a:pPr marL="185738" marR="0" lvl="0" indent="-185738" algn="l" defTabSz="932742" rtl="0" eaLnBrk="1" fontAlgn="auto" latinLnBrk="0" hangingPunct="1">
                        <a:lnSpc>
                          <a:spcPct val="95000"/>
                        </a:lnSpc>
                        <a:spcBef>
                          <a:spcPts val="600"/>
                        </a:spcBef>
                        <a:spcAft>
                          <a:spcPts val="0"/>
                        </a:spcAft>
                        <a:buClrTx/>
                        <a:buSzPct val="90000"/>
                        <a:buFont typeface="Arial" panose="020B0604020202020204" pitchFamily="34" charset="0"/>
                        <a:buChar char="•"/>
                        <a:tabLst/>
                        <a:defRPr/>
                      </a:pPr>
                      <a:r>
                        <a:rPr lang="en-US" sz="1400">
                          <a:solidFill>
                            <a:schemeClr val="tx1"/>
                          </a:solidFill>
                          <a:latin typeface="Segoe UI Variable Text" pitchFamily="2" charset="0"/>
                        </a:rPr>
                        <a:t>Query Rewriting</a:t>
                      </a:r>
                    </a:p>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endParaRPr lang="en-US" sz="1400">
                        <a:solidFill>
                          <a:schemeClr val="tx1"/>
                        </a:solidFill>
                        <a:latin typeface="Segoe UI Variable Text" pitchFamily="2" charset="0"/>
                      </a:endParaRPr>
                    </a:p>
                  </a:txBody>
                  <a:tcPr marL="137160" marR="137160" marT="137160" marB="137160">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Vector search</a:t>
                      </a:r>
                    </a:p>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Keyword search across 56 languages</a:t>
                      </a:r>
                    </a:p>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Hybrid retrieval</a:t>
                      </a:r>
                    </a:p>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Oversampling &amp; rescorin</a:t>
                      </a:r>
                      <a:r>
                        <a:rPr lang="en-US" sz="1400">
                          <a:solidFill>
                            <a:schemeClr val="tx1"/>
                          </a:solidFill>
                          <a:latin typeface="Segoe UI Variable Text" pitchFamily="2" charset="0"/>
                        </a:rPr>
                        <a:t>g</a:t>
                      </a:r>
                    </a:p>
                  </a:txBody>
                  <a:tcPr marL="137160" marR="137160" marT="137160" marB="137160">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Semantic ranking</a:t>
                      </a:r>
                    </a:p>
                  </a:txBody>
                  <a:tcPr marL="137160" marR="137160" marT="137160" marB="137160">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Contextual captions</a:t>
                      </a:r>
                    </a:p>
                    <a:p>
                      <a:pPr marL="185738" indent="-185738" algn="l" defTabSz="932742" rtl="0" eaLnBrk="1" latinLnBrk="0" hangingPunct="1">
                        <a:lnSpc>
                          <a:spcPct val="95000"/>
                        </a:lnSpc>
                        <a:spcBef>
                          <a:spcPts val="600"/>
                        </a:spcBef>
                        <a:spcAft>
                          <a:spcPts val="0"/>
                        </a:spcAft>
                        <a:buSzPct val="90000"/>
                        <a:buFont typeface="Arial" panose="020B0604020202020204" pitchFamily="34" charset="0"/>
                        <a:buChar char="•"/>
                        <a:tabLst/>
                      </a:pPr>
                      <a:r>
                        <a:rPr lang="en-US" sz="1400" b="0" i="0" kern="1200">
                          <a:solidFill>
                            <a:schemeClr val="tx1"/>
                          </a:solidFill>
                          <a:latin typeface="Segoe UI Variable Text" pitchFamily="2" charset="0"/>
                          <a:ea typeface="+mn-ea"/>
                          <a:cs typeface="+mn-cs"/>
                        </a:rPr>
                        <a:t>Extractive answers</a:t>
                      </a:r>
                    </a:p>
                    <a:p>
                      <a:pPr marL="0" indent="0">
                        <a:spcBef>
                          <a:spcPts val="600"/>
                        </a:spcBef>
                        <a:spcAft>
                          <a:spcPts val="0"/>
                        </a:spcAft>
                        <a:buSzPct val="90000"/>
                        <a:buFont typeface="Arial" panose="020B0604020202020204" pitchFamily="34" charset="0"/>
                        <a:buNone/>
                      </a:pPr>
                      <a:endParaRPr lang="en-US" sz="1400">
                        <a:solidFill>
                          <a:schemeClr val="tx1"/>
                        </a:solidFill>
                        <a:latin typeface="Segoe UI Variable Text" pitchFamily="2" charset="0"/>
                      </a:endParaRPr>
                    </a:p>
                  </a:txBody>
                  <a:tcPr marL="137160" marR="137160" marT="137160" marB="137160">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81674003"/>
                  </a:ext>
                </a:extLst>
              </a:tr>
            </a:tbl>
          </a:graphicData>
        </a:graphic>
      </p:graphicFrame>
      <p:sp>
        <p:nvSpPr>
          <p:cNvPr id="7" name="Arrow: Left-Right 2">
            <a:extLst>
              <a:ext uri="{FF2B5EF4-FFF2-40B4-BE49-F238E27FC236}">
                <a16:creationId xmlns:a16="http://schemas.microsoft.com/office/drawing/2014/main" id="{6581402C-9995-80B1-2D9D-60A01B151181}"/>
              </a:ext>
            </a:extLst>
          </p:cNvPr>
          <p:cNvSpPr/>
          <p:nvPr/>
        </p:nvSpPr>
        <p:spPr bwMode="auto">
          <a:xfrm>
            <a:off x="3133062" y="5613629"/>
            <a:ext cx="5925878" cy="494696"/>
          </a:xfrm>
          <a:prstGeom prst="roundRect">
            <a:avLst>
              <a:gd name="adj" fmla="val 0"/>
            </a:avLst>
          </a:prstGeom>
          <a:solidFill>
            <a:srgbClr val="091F2C"/>
          </a:solidFill>
          <a:ln w="28575"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gradFill>
                  <a:gsLst>
                    <a:gs pos="70000">
                      <a:srgbClr val="49C5B1"/>
                    </a:gs>
                    <a:gs pos="0">
                      <a:srgbClr val="8DC8E8"/>
                    </a:gs>
                  </a:gsLst>
                  <a:path path="circle">
                    <a:fillToRect l="100000" b="100000"/>
                  </a:path>
                </a:gradFill>
                <a:effectLst/>
                <a:uLnTx/>
                <a:uFillTx/>
                <a:latin typeface="Segoe UI Variable Text Semibold" pitchFamily="2" charset="0"/>
                <a:ea typeface="+mn-ea"/>
                <a:cs typeface="Segoe UI" pitchFamily="34" charset="0"/>
              </a:rPr>
              <a:t>Production-readiness: security, compliance, scale</a:t>
            </a:r>
          </a:p>
        </p:txBody>
      </p:sp>
      <p:sp>
        <p:nvSpPr>
          <p:cNvPr id="8" name="Rectangle: Rounded Corners 87">
            <a:extLst>
              <a:ext uri="{FF2B5EF4-FFF2-40B4-BE49-F238E27FC236}">
                <a16:creationId xmlns:a16="http://schemas.microsoft.com/office/drawing/2014/main" id="{DCE7CA8F-33CA-2FF7-63A7-0F0200FB6E63}"/>
              </a:ext>
              <a:ext uri="{C183D7F6-B498-43B3-948B-1728B52AA6E4}">
                <adec:decorative xmlns:adec="http://schemas.microsoft.com/office/drawing/2017/decorative" val="1"/>
              </a:ext>
            </a:extLst>
          </p:cNvPr>
          <p:cNvSpPr/>
          <p:nvPr/>
        </p:nvSpPr>
        <p:spPr bwMode="auto">
          <a:xfrm>
            <a:off x="584200" y="1439591"/>
            <a:ext cx="11008362" cy="4007171"/>
          </a:xfrm>
          <a:prstGeom prst="roundRect">
            <a:avLst>
              <a:gd name="adj" fmla="val 4135"/>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33" name="Title 32">
            <a:extLst>
              <a:ext uri="{FF2B5EF4-FFF2-40B4-BE49-F238E27FC236}">
                <a16:creationId xmlns:a16="http://schemas.microsoft.com/office/drawing/2014/main" id="{BC135EB2-531F-9221-9F58-A49DAA8D46D3}"/>
              </a:ext>
            </a:extLst>
          </p:cNvPr>
          <p:cNvSpPr>
            <a:spLocks noGrp="1"/>
          </p:cNvSpPr>
          <p:nvPr>
            <p:ph type="title"/>
          </p:nvPr>
        </p:nvSpPr>
        <p:spPr/>
        <p:txBody>
          <a:bodyPr/>
          <a:lstStyle/>
          <a:p>
            <a:r>
              <a:rPr lang="en-CA"/>
              <a:t>Trained for RAG scenarios</a:t>
            </a:r>
          </a:p>
        </p:txBody>
      </p:sp>
      <p:grpSp>
        <p:nvGrpSpPr>
          <p:cNvPr id="2" name="Group 1">
            <a:extLst>
              <a:ext uri="{FF2B5EF4-FFF2-40B4-BE49-F238E27FC236}">
                <a16:creationId xmlns:a16="http://schemas.microsoft.com/office/drawing/2014/main" id="{FDC1AF29-1FBE-6630-2810-C91A0D57BD5B}"/>
              </a:ext>
            </a:extLst>
          </p:cNvPr>
          <p:cNvGrpSpPr/>
          <p:nvPr/>
        </p:nvGrpSpPr>
        <p:grpSpPr>
          <a:xfrm>
            <a:off x="7908408" y="292100"/>
            <a:ext cx="3719216" cy="216000"/>
            <a:chOff x="7908408" y="292100"/>
            <a:chExt cx="3719216" cy="216000"/>
          </a:xfrm>
        </p:grpSpPr>
        <p:sp>
          <p:nvSpPr>
            <p:cNvPr id="4" name="Text Placeholder 2">
              <a:extLst>
                <a:ext uri="{FF2B5EF4-FFF2-40B4-BE49-F238E27FC236}">
                  <a16:creationId xmlns:a16="http://schemas.microsoft.com/office/drawing/2014/main" id="{E0B9C951-60FA-B12A-419D-BB3FE2BCBFD7}"/>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9" name="Text Placeholder 2">
              <a:extLst>
                <a:ext uri="{FF2B5EF4-FFF2-40B4-BE49-F238E27FC236}">
                  <a16:creationId xmlns:a16="http://schemas.microsoft.com/office/drawing/2014/main" id="{84B6C9B3-F62A-51D6-ED56-49599C711836}"/>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0" name="Text Placeholder 2">
              <a:extLst>
                <a:ext uri="{FF2B5EF4-FFF2-40B4-BE49-F238E27FC236}">
                  <a16:creationId xmlns:a16="http://schemas.microsoft.com/office/drawing/2014/main" id="{372CD50E-FA60-9995-4DB0-33E5E5764BF4}"/>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1" name="Text Placeholder 2">
              <a:extLst>
                <a:ext uri="{FF2B5EF4-FFF2-40B4-BE49-F238E27FC236}">
                  <a16:creationId xmlns:a16="http://schemas.microsoft.com/office/drawing/2014/main" id="{B9836A55-CACC-3375-3CE3-DAD71B7F260E}"/>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2" name="Text Placeholder 2">
              <a:extLst>
                <a:ext uri="{FF2B5EF4-FFF2-40B4-BE49-F238E27FC236}">
                  <a16:creationId xmlns:a16="http://schemas.microsoft.com/office/drawing/2014/main" id="{C74FA315-8D6D-350F-9CDE-845529917106}"/>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3" name="Text Placeholder 2">
              <a:extLst>
                <a:ext uri="{FF2B5EF4-FFF2-40B4-BE49-F238E27FC236}">
                  <a16:creationId xmlns:a16="http://schemas.microsoft.com/office/drawing/2014/main" id="{5D1A4A8B-61E5-55DC-4AFB-3277E93D1536}"/>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4" name="Text Placeholder 2">
              <a:extLst>
                <a:ext uri="{FF2B5EF4-FFF2-40B4-BE49-F238E27FC236}">
                  <a16:creationId xmlns:a16="http://schemas.microsoft.com/office/drawing/2014/main" id="{5F093959-5DDB-1F8B-67FC-D20A5E0F04DA}"/>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5" name="TextBox 14">
              <a:extLst>
                <a:ext uri="{FF2B5EF4-FFF2-40B4-BE49-F238E27FC236}">
                  <a16:creationId xmlns:a16="http://schemas.microsoft.com/office/drawing/2014/main" id="{25D9E37E-A4F9-8BF6-EE29-C6A0902DFE42}"/>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849322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00"/>
                                  </p:stCondLst>
                                  <p:childTnLst>
                                    <p:animMotion origin="layout" path="M 1.04167E-6 0 L 1.04167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100"/>
                                  </p:stCondLst>
                                  <p:childTnLst>
                                    <p:animMotion origin="layout" path="M 1.04167E-6 0 L 1.04167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0 -4.81481E-6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 presetClass="emph" presetSubtype="0" accel="100000" autoRev="1" fill="hold" nodeType="withEffect">
                                  <p:stCondLst>
                                    <p:cond delay="0"/>
                                  </p:stCondLst>
                                  <p:childTnLst>
                                    <p:animScale>
                                      <p:cBhvr>
                                        <p:cTn id="24" dur="300" fill="hold"/>
                                        <p:tgtEl>
                                          <p:spTgt spid="5"/>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48C1-6834-992A-878E-008E89B3B55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828BB86-CE8C-AECF-0C07-0BFAED67204A}"/>
              </a:ext>
            </a:extLst>
          </p:cNvPr>
          <p:cNvSpPr txBox="1"/>
          <p:nvPr/>
        </p:nvSpPr>
        <p:spPr>
          <a:xfrm>
            <a:off x="6484596" y="1142040"/>
            <a:ext cx="4874310" cy="2201882"/>
          </a:xfrm>
          <a:prstGeom prst="roundRect">
            <a:avLst>
              <a:gd name="adj" fmla="val 0"/>
            </a:avLst>
          </a:prstGeom>
          <a:noFill/>
          <a:ln w="12700">
            <a:noFill/>
          </a:ln>
        </p:spPr>
        <p:txBody>
          <a:bodyPr wrap="square" lIns="108000" tIns="72000" rIns="108000" bIns="7200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r = </a:t>
            </a:r>
            <a:r>
              <a:rPr kumimoji="0" lang="en-US" sz="12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search_client.search</a:t>
            </a: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None,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top=5,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vector_queries</a:t>
            </a: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RawVectorQuery</a:t>
            </a: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vector=</a:t>
            </a:r>
            <a:r>
              <a:rPr kumimoji="0" lang="en-US" sz="12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query_vector</a:t>
            </a: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k=5,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fields="embedding")],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vector_filter_mode</a:t>
            </a: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VectorFilterMode.PRE_FILTER</a:t>
            </a: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filter=</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"category eq 'perks' and created </a:t>
            </a:r>
            <a:r>
              <a:rPr kumimoji="0" lang="en-US" sz="12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gt</a:t>
            </a: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2023-11-15T00:00:00Z")</a:t>
            </a:r>
          </a:p>
        </p:txBody>
      </p:sp>
      <p:sp>
        <p:nvSpPr>
          <p:cNvPr id="4" name="TextBox 3">
            <a:extLst>
              <a:ext uri="{FF2B5EF4-FFF2-40B4-BE49-F238E27FC236}">
                <a16:creationId xmlns:a16="http://schemas.microsoft.com/office/drawing/2014/main" id="{3D9532A7-B2E3-9DB4-6317-23C4A33F8FD1}"/>
              </a:ext>
            </a:extLst>
          </p:cNvPr>
          <p:cNvSpPr txBox="1"/>
          <p:nvPr/>
        </p:nvSpPr>
        <p:spPr>
          <a:xfrm>
            <a:off x="6484596" y="3583640"/>
            <a:ext cx="4874310" cy="2239886"/>
          </a:xfrm>
          <a:prstGeom prst="roundRect">
            <a:avLst>
              <a:gd name="adj" fmla="val 0"/>
            </a:avLst>
          </a:prstGeom>
          <a:noFill/>
          <a:ln w="12700">
            <a:noFill/>
          </a:ln>
        </p:spPr>
        <p:txBody>
          <a:bodyPr wrap="square" lIns="108000" tIns="72000" rIns="108000" bIns="72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r = </a:t>
            </a:r>
            <a:r>
              <a:rPr kumimoji="0" lang="en-US" sz="12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search_client.search</a:t>
            </a: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None,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top=5,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vector_queries</a:t>
            </a: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RawVectorQuery</a:t>
            </a: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vector=query1, k=5, fields="embedding"),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RawVectorQuery</a:t>
            </a: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vector=query2, k=5, fields="embedding")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t>
            </a:r>
          </a:p>
        </p:txBody>
      </p:sp>
      <p:sp>
        <p:nvSpPr>
          <p:cNvPr id="2" name="Title 1">
            <a:extLst>
              <a:ext uri="{FF2B5EF4-FFF2-40B4-BE49-F238E27FC236}">
                <a16:creationId xmlns:a16="http://schemas.microsoft.com/office/drawing/2014/main" id="{66173FFB-FD59-FE10-0399-40FDBB64EF12}"/>
              </a:ext>
            </a:extLst>
          </p:cNvPr>
          <p:cNvSpPr txBox="1">
            <a:spLocks noGrp="1"/>
          </p:cNvSpPr>
          <p:nvPr>
            <p:ph type="title"/>
          </p:nvPr>
        </p:nvSpPr>
        <p:spPr>
          <a:xfrm>
            <a:off x="588262" y="844118"/>
            <a:ext cx="5363275" cy="1107996"/>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Advanced vector </a:t>
            </a:r>
            <a:br>
              <a:rPr lang="en-US" noProof="0"/>
            </a:br>
            <a:r>
              <a:rPr lang="en-US" noProof="0"/>
              <a:t>search querying</a:t>
            </a:r>
            <a:endParaRPr lang="en-CA" noProof="0"/>
          </a:p>
        </p:txBody>
      </p:sp>
      <p:sp>
        <p:nvSpPr>
          <p:cNvPr id="69" name="Text Placeholder 68">
            <a:extLst>
              <a:ext uri="{FF2B5EF4-FFF2-40B4-BE49-F238E27FC236}">
                <a16:creationId xmlns:a16="http://schemas.microsoft.com/office/drawing/2014/main" id="{9080200D-0977-E4F5-E0AF-E11C121B52B5}"/>
              </a:ext>
            </a:extLst>
          </p:cNvPr>
          <p:cNvSpPr>
            <a:spLocks noGrp="1"/>
          </p:cNvSpPr>
          <p:nvPr>
            <p:ph type="body" sz="quarter" idx="14"/>
          </p:nvPr>
        </p:nvSpPr>
        <p:spPr>
          <a:xfrm>
            <a:off x="582610" y="2171699"/>
            <a:ext cx="5368927" cy="3839009"/>
          </a:xfrm>
        </p:spPr>
        <p:txBody>
          <a:bodyPr/>
          <a:lstStyle/>
          <a:p>
            <a:pPr marL="0" indent="0">
              <a:buNone/>
            </a:pPr>
            <a:r>
              <a:rPr lang="en-US">
                <a:gradFill>
                  <a:gsLst>
                    <a:gs pos="0">
                      <a:srgbClr val="8DC8E8"/>
                    </a:gs>
                    <a:gs pos="67000">
                      <a:srgbClr val="49C5B1"/>
                    </a:gs>
                  </a:gsLst>
                  <a:path path="circle">
                    <a:fillToRect l="100000" t="100000"/>
                  </a:path>
                </a:gradFill>
                <a:latin typeface="Segoe UI Variable Text Semibold" pitchFamily="2" charset="0"/>
              </a:rPr>
              <a:t>Filters</a:t>
            </a:r>
          </a:p>
          <a:p>
            <a:r>
              <a:rPr lang="en-US"/>
              <a:t>Scope to date ranges, categories, geographic </a:t>
            </a:r>
            <a:br>
              <a:rPr lang="en-US"/>
            </a:br>
            <a:r>
              <a:rPr lang="en-US"/>
              <a:t>distances, etc.</a:t>
            </a:r>
          </a:p>
          <a:p>
            <a:r>
              <a:rPr lang="en-US"/>
              <a:t>Rich filter expressions</a:t>
            </a:r>
          </a:p>
          <a:p>
            <a:r>
              <a:rPr lang="en-US"/>
              <a:t>Pre-/post-filtering</a:t>
            </a:r>
          </a:p>
          <a:p>
            <a:pPr lvl="1"/>
            <a:r>
              <a:rPr lang="en-US" sz="1400"/>
              <a:t>Pre-filter: great for selective filters, no recall disruption</a:t>
            </a:r>
          </a:p>
          <a:p>
            <a:pPr lvl="1"/>
            <a:r>
              <a:rPr lang="en-US" sz="1400"/>
              <a:t>Post-filter: better for low-selectivity filters,</a:t>
            </a:r>
            <a:br>
              <a:rPr lang="en-US" sz="1400"/>
            </a:br>
            <a:r>
              <a:rPr lang="en-US" sz="1400"/>
              <a:t>but watch for empty results</a:t>
            </a:r>
          </a:p>
          <a:p>
            <a:pPr lvl="1"/>
            <a:endParaRPr lang="en-US" sz="1400">
              <a:gradFill>
                <a:gsLst>
                  <a:gs pos="0">
                    <a:srgbClr val="8DC8E8"/>
                  </a:gs>
                  <a:gs pos="67000">
                    <a:srgbClr val="49C5B1"/>
                  </a:gs>
                </a:gsLst>
                <a:path path="circle">
                  <a:fillToRect l="100000" t="100000"/>
                </a:path>
              </a:gradFill>
              <a:latin typeface="Segoe UI Variable Text Semibold" pitchFamily="2" charset="0"/>
            </a:endParaRPr>
          </a:p>
          <a:p>
            <a:pPr marL="0" lvl="1" indent="0">
              <a:buNone/>
            </a:pPr>
            <a:r>
              <a:rPr lang="en-US">
                <a:gradFill>
                  <a:gsLst>
                    <a:gs pos="0">
                      <a:srgbClr val="8DC8E8"/>
                    </a:gs>
                    <a:gs pos="67000">
                      <a:srgbClr val="49C5B1"/>
                    </a:gs>
                  </a:gsLst>
                  <a:path path="circle">
                    <a:fillToRect l="100000" t="100000"/>
                  </a:path>
                </a:gradFill>
                <a:latin typeface="Segoe UI Variable Text Semibold" pitchFamily="2" charset="0"/>
              </a:rPr>
              <a:t>Multi-vector</a:t>
            </a:r>
          </a:p>
          <a:p>
            <a:r>
              <a:rPr lang="en-US"/>
              <a:t>Multiple vector fields per document</a:t>
            </a:r>
          </a:p>
          <a:p>
            <a:r>
              <a:rPr lang="en-US"/>
              <a:t>Multi-vector queries</a:t>
            </a:r>
          </a:p>
          <a:p>
            <a:r>
              <a:rPr lang="en-US"/>
              <a:t>Can mix and match as needed</a:t>
            </a:r>
            <a:endParaRPr lang="en-CA"/>
          </a:p>
        </p:txBody>
      </p:sp>
      <p:sp>
        <p:nvSpPr>
          <p:cNvPr id="71" name="Text Placeholder 70">
            <a:extLst>
              <a:ext uri="{FF2B5EF4-FFF2-40B4-BE49-F238E27FC236}">
                <a16:creationId xmlns:a16="http://schemas.microsoft.com/office/drawing/2014/main" id="{7F777280-44EA-27F0-1316-DC96DB52E371}"/>
              </a:ext>
            </a:extLst>
          </p:cNvPr>
          <p:cNvSpPr>
            <a:spLocks noGrp="1"/>
          </p:cNvSpPr>
          <p:nvPr>
            <p:ph type="body" sz="quarter" idx="17"/>
          </p:nvPr>
        </p:nvSpPr>
        <p:spPr>
          <a:xfrm>
            <a:off x="587537" y="624533"/>
            <a:ext cx="5364000" cy="215444"/>
          </a:xfrm>
        </p:spPr>
        <p:txBody>
          <a:bodyPr/>
          <a:lstStyle/>
          <a:p>
            <a:r>
              <a:rPr lang="en-CA"/>
              <a:t>FEATURE</a:t>
            </a:r>
          </a:p>
        </p:txBody>
      </p:sp>
      <p:grpSp>
        <p:nvGrpSpPr>
          <p:cNvPr id="34" name="Group 33">
            <a:extLst>
              <a:ext uri="{FF2B5EF4-FFF2-40B4-BE49-F238E27FC236}">
                <a16:creationId xmlns:a16="http://schemas.microsoft.com/office/drawing/2014/main" id="{D3C8BB90-710A-A359-DB38-1D1B85EDDB6E}"/>
              </a:ext>
            </a:extLst>
          </p:cNvPr>
          <p:cNvGrpSpPr/>
          <p:nvPr/>
        </p:nvGrpSpPr>
        <p:grpSpPr>
          <a:xfrm>
            <a:off x="7908408" y="292100"/>
            <a:ext cx="3719216" cy="216000"/>
            <a:chOff x="7908408" y="292100"/>
            <a:chExt cx="3719216" cy="216000"/>
          </a:xfrm>
        </p:grpSpPr>
        <p:sp>
          <p:nvSpPr>
            <p:cNvPr id="35" name="Text Placeholder 2">
              <a:extLst>
                <a:ext uri="{FF2B5EF4-FFF2-40B4-BE49-F238E27FC236}">
                  <a16:creationId xmlns:a16="http://schemas.microsoft.com/office/drawing/2014/main" id="{E816EBAE-6F07-ED1B-5F11-04E64FA0E554}"/>
                </a:ext>
              </a:extLst>
            </p:cNvPr>
            <p:cNvSpPr txBox="1">
              <a:spLocks noChangeAspect="1"/>
            </p:cNvSpPr>
            <p:nvPr/>
          </p:nvSpPr>
          <p:spPr>
            <a:xfrm>
              <a:off x="790840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36" name="Text Placeholder 2">
              <a:extLst>
                <a:ext uri="{FF2B5EF4-FFF2-40B4-BE49-F238E27FC236}">
                  <a16:creationId xmlns:a16="http://schemas.microsoft.com/office/drawing/2014/main" id="{396C847D-6234-D6DF-40C3-7ADB067F46F7}"/>
                </a:ext>
              </a:extLst>
            </p:cNvPr>
            <p:cNvSpPr txBox="1">
              <a:spLocks noChangeAspect="1"/>
            </p:cNvSpPr>
            <p:nvPr/>
          </p:nvSpPr>
          <p:spPr>
            <a:xfrm>
              <a:off x="82089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37" name="Text Placeholder 2">
              <a:extLst>
                <a:ext uri="{FF2B5EF4-FFF2-40B4-BE49-F238E27FC236}">
                  <a16:creationId xmlns:a16="http://schemas.microsoft.com/office/drawing/2014/main" id="{B09F0E38-C1A5-83D5-BBFE-7511FD70D784}"/>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38" name="Text Placeholder 2">
              <a:extLst>
                <a:ext uri="{FF2B5EF4-FFF2-40B4-BE49-F238E27FC236}">
                  <a16:creationId xmlns:a16="http://schemas.microsoft.com/office/drawing/2014/main" id="{D669E1B5-56B6-F723-B154-0DAF43D13F96}"/>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45" name="Text Placeholder 2">
              <a:extLst>
                <a:ext uri="{FF2B5EF4-FFF2-40B4-BE49-F238E27FC236}">
                  <a16:creationId xmlns:a16="http://schemas.microsoft.com/office/drawing/2014/main" id="{8D6C7AE5-E13C-2C69-0AF9-BF7ECB9F4A71}"/>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46" name="Text Placeholder 2">
              <a:extLst>
                <a:ext uri="{FF2B5EF4-FFF2-40B4-BE49-F238E27FC236}">
                  <a16:creationId xmlns:a16="http://schemas.microsoft.com/office/drawing/2014/main" id="{AE50AA63-86BE-469E-DE9D-304034CDF94B}"/>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47" name="Text Placeholder 2">
              <a:extLst>
                <a:ext uri="{FF2B5EF4-FFF2-40B4-BE49-F238E27FC236}">
                  <a16:creationId xmlns:a16="http://schemas.microsoft.com/office/drawing/2014/main" id="{61AE1121-E0F6-83F1-F088-E723E1C7FFDA}"/>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48" name="TextBox 47">
              <a:extLst>
                <a:ext uri="{FF2B5EF4-FFF2-40B4-BE49-F238E27FC236}">
                  <a16:creationId xmlns:a16="http://schemas.microsoft.com/office/drawing/2014/main" id="{A65F90AD-C0B0-BAA0-0E00-E5377D23514D}"/>
                </a:ext>
              </a:extLst>
            </p:cNvPr>
            <p:cNvSpPr txBox="1"/>
            <p:nvPr/>
          </p:nvSpPr>
          <p:spPr>
            <a:xfrm>
              <a:off x="8423253" y="316289"/>
              <a:ext cx="17569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Retrieval &amp; query pipeline</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cxnSp>
        <p:nvCxnSpPr>
          <p:cNvPr id="77" name="Straight Connector 76">
            <a:extLst>
              <a:ext uri="{FF2B5EF4-FFF2-40B4-BE49-F238E27FC236}">
                <a16:creationId xmlns:a16="http://schemas.microsoft.com/office/drawing/2014/main" id="{1373AFC8-20E7-EE60-6EA4-169FE294E4E4}"/>
              </a:ext>
            </a:extLst>
          </p:cNvPr>
          <p:cNvCxnSpPr>
            <a:cxnSpLocks/>
          </p:cNvCxnSpPr>
          <p:nvPr/>
        </p:nvCxnSpPr>
        <p:spPr>
          <a:xfrm>
            <a:off x="6241143" y="3409998"/>
            <a:ext cx="5364118" cy="0"/>
          </a:xfrm>
          <a:prstGeom prst="line">
            <a:avLst/>
          </a:prstGeom>
          <a:noFill/>
          <a:ln w="12700">
            <a:solidFill>
              <a:srgbClr val="3A4953"/>
            </a:solidFill>
          </a:ln>
        </p:spPr>
      </p:cxnSp>
    </p:spTree>
    <p:extLst>
      <p:ext uri="{BB962C8B-B14F-4D97-AF65-F5344CB8AC3E}">
        <p14:creationId xmlns:p14="http://schemas.microsoft.com/office/powerpoint/2010/main" val="3921680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42" presetClass="path" presetSubtype="0" decel="50000" fill="hold" grpId="1" nodeType="withEffect">
                                  <p:stCondLst>
                                    <p:cond delay="0"/>
                                  </p:stCondLst>
                                  <p:childTnLst>
                                    <p:animMotion origin="layout" path="M -0.01836 2.59259E-6 L 4.16667E-7 2.59259E-6 " pathEditMode="relative" rAng="0" ptsTypes="AA">
                                      <p:cBhvr>
                                        <p:cTn id="9" dur="500" fill="hold"/>
                                        <p:tgtEl>
                                          <p:spTgt spid="71"/>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50000" fill="hold" grpId="1" nodeType="withEffect">
                                  <p:stCondLst>
                                    <p:cond delay="0"/>
                                  </p:stCondLst>
                                  <p:childTnLst>
                                    <p:animMotion origin="layout" path="M -0.01836 2.59259E-6 L 4.16667E-7 2.59259E-6 " pathEditMode="relative" rAng="0" ptsTypes="AA">
                                      <p:cBhvr>
                                        <p:cTn id="14" dur="500" fill="hold"/>
                                        <p:tgtEl>
                                          <p:spTgt spid="2"/>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42" presetClass="path" presetSubtype="0" decel="50000" fill="hold" grpId="1" nodeType="withEffect">
                                  <p:stCondLst>
                                    <p:cond delay="0"/>
                                  </p:stCondLst>
                                  <p:childTnLst>
                                    <p:animMotion origin="layout" path="M -0.01836 2.59259E-6 L 4.16667E-7 2.59259E-6 " pathEditMode="relative" rAng="0" ptsTypes="AA">
                                      <p:cBhvr>
                                        <p:cTn id="19" dur="500" fill="hold"/>
                                        <p:tgtEl>
                                          <p:spTgt spid="69"/>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9" grpId="0"/>
      <p:bldP spid="69" grpId="1"/>
      <p:bldP spid="71" grpId="0"/>
      <p:bldP spid="7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9B355-FE3B-8827-C2FC-592189A6690D}"/>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01D3ACEB-1D30-B08D-ABBE-F4DAE413D197}"/>
              </a:ext>
            </a:extLst>
          </p:cNvPr>
          <p:cNvSpPr>
            <a:spLocks noGrp="1"/>
          </p:cNvSpPr>
          <p:nvPr>
            <p:ph type="title"/>
          </p:nvPr>
        </p:nvSpPr>
        <p:spPr>
          <a:xfrm>
            <a:off x="588963" y="457200"/>
            <a:ext cx="4017481" cy="554038"/>
          </a:xfrm>
        </p:spPr>
        <p:txBody>
          <a:bodyPr/>
          <a:lstStyle/>
          <a:p>
            <a:r>
              <a:rPr lang="en-US"/>
              <a:t>RAG Framework</a:t>
            </a:r>
            <a:endParaRPr lang="en-CA"/>
          </a:p>
        </p:txBody>
      </p:sp>
      <p:grpSp>
        <p:nvGrpSpPr>
          <p:cNvPr id="14" name="Group 13">
            <a:extLst>
              <a:ext uri="{FF2B5EF4-FFF2-40B4-BE49-F238E27FC236}">
                <a16:creationId xmlns:a16="http://schemas.microsoft.com/office/drawing/2014/main" id="{AEA82A4E-AF79-9A8D-1A46-6623F5CC5667}"/>
              </a:ext>
            </a:extLst>
          </p:cNvPr>
          <p:cNvGrpSpPr/>
          <p:nvPr/>
        </p:nvGrpSpPr>
        <p:grpSpPr>
          <a:xfrm>
            <a:off x="8361483" y="292100"/>
            <a:ext cx="3266141" cy="216000"/>
            <a:chOff x="8361483" y="292100"/>
            <a:chExt cx="3266141" cy="216000"/>
          </a:xfrm>
        </p:grpSpPr>
        <p:sp>
          <p:nvSpPr>
            <p:cNvPr id="2" name="Text Placeholder 2">
              <a:extLst>
                <a:ext uri="{FF2B5EF4-FFF2-40B4-BE49-F238E27FC236}">
                  <a16:creationId xmlns:a16="http://schemas.microsoft.com/office/drawing/2014/main" id="{A06CF0F7-B575-8000-CBE4-ACE78ED30FD0}"/>
                </a:ext>
              </a:extLst>
            </p:cNvPr>
            <p:cNvSpPr txBox="1">
              <a:spLocks noChangeAspect="1"/>
            </p:cNvSpPr>
            <p:nvPr/>
          </p:nvSpPr>
          <p:spPr>
            <a:xfrm>
              <a:off x="8361483"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3" name="Text Placeholder 2">
              <a:extLst>
                <a:ext uri="{FF2B5EF4-FFF2-40B4-BE49-F238E27FC236}">
                  <a16:creationId xmlns:a16="http://schemas.microsoft.com/office/drawing/2014/main" id="{07FFBE71-0205-D44B-D87A-63B3AACDC8D8}"/>
                </a:ext>
              </a:extLst>
            </p:cNvPr>
            <p:cNvSpPr txBox="1">
              <a:spLocks noChangeAspect="1"/>
            </p:cNvSpPr>
            <p:nvPr/>
          </p:nvSpPr>
          <p:spPr>
            <a:xfrm>
              <a:off x="8630201"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4" name="Text Placeholder 2">
              <a:extLst>
                <a:ext uri="{FF2B5EF4-FFF2-40B4-BE49-F238E27FC236}">
                  <a16:creationId xmlns:a16="http://schemas.microsoft.com/office/drawing/2014/main" id="{D43AA871-186A-F0AD-9686-E71D62F8EDC6}"/>
                </a:ext>
              </a:extLst>
            </p:cNvPr>
            <p:cNvSpPr txBox="1">
              <a:spLocks noChangeAspect="1"/>
            </p:cNvSpPr>
            <p:nvPr/>
          </p:nvSpPr>
          <p:spPr>
            <a:xfrm>
              <a:off x="8898919"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5" name="Text Placeholder 2">
              <a:extLst>
                <a:ext uri="{FF2B5EF4-FFF2-40B4-BE49-F238E27FC236}">
                  <a16:creationId xmlns:a16="http://schemas.microsoft.com/office/drawing/2014/main" id="{7D267FA1-0576-75DA-B83D-2C85F6455876}"/>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6" name="Text Placeholder 2">
              <a:extLst>
                <a:ext uri="{FF2B5EF4-FFF2-40B4-BE49-F238E27FC236}">
                  <a16:creationId xmlns:a16="http://schemas.microsoft.com/office/drawing/2014/main" id="{DB2B3D61-CC0B-46F6-C642-2EFB06207194}"/>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7" name="Text Placeholder 2">
              <a:extLst>
                <a:ext uri="{FF2B5EF4-FFF2-40B4-BE49-F238E27FC236}">
                  <a16:creationId xmlns:a16="http://schemas.microsoft.com/office/drawing/2014/main" id="{BF46F558-D147-59FA-C5E8-1578D03DA018}"/>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8" name="Text Placeholder 2">
              <a:extLst>
                <a:ext uri="{FF2B5EF4-FFF2-40B4-BE49-F238E27FC236}">
                  <a16:creationId xmlns:a16="http://schemas.microsoft.com/office/drawing/2014/main" id="{7031CBBF-0371-7026-ABE7-4C116AFA5C1A}"/>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3" name="TextBox 12">
              <a:extLst>
                <a:ext uri="{FF2B5EF4-FFF2-40B4-BE49-F238E27FC236}">
                  <a16:creationId xmlns:a16="http://schemas.microsoft.com/office/drawing/2014/main" id="{0A21B9E6-06EC-5C05-117F-CDDACAEB2DBC}"/>
                </a:ext>
              </a:extLst>
            </p:cNvPr>
            <p:cNvSpPr txBox="1"/>
            <p:nvPr/>
          </p:nvSpPr>
          <p:spPr>
            <a:xfrm>
              <a:off x="9114919" y="316289"/>
              <a:ext cx="1356191"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Data preprocessing</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9" name="TextBox 8">
            <a:extLst>
              <a:ext uri="{FF2B5EF4-FFF2-40B4-BE49-F238E27FC236}">
                <a16:creationId xmlns:a16="http://schemas.microsoft.com/office/drawing/2014/main" id="{400F21E2-1AE8-25D7-AC62-B0806CADC3DB}"/>
              </a:ext>
            </a:extLst>
          </p:cNvPr>
          <p:cNvSpPr txBox="1">
            <a:spLocks/>
          </p:cNvSpPr>
          <p:nvPr/>
        </p:nvSpPr>
        <p:spPr>
          <a:xfrm>
            <a:off x="1670515" y="3875693"/>
            <a:ext cx="3661324" cy="65402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Chunk</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Split large documents into smaller segments to fit context windows</a:t>
            </a:r>
          </a:p>
        </p:txBody>
      </p:sp>
      <p:sp>
        <p:nvSpPr>
          <p:cNvPr id="20" name="TextBox 19">
            <a:extLst>
              <a:ext uri="{FF2B5EF4-FFF2-40B4-BE49-F238E27FC236}">
                <a16:creationId xmlns:a16="http://schemas.microsoft.com/office/drawing/2014/main" id="{E90BA647-E55F-05A2-414D-9309665F78AB}"/>
              </a:ext>
            </a:extLst>
          </p:cNvPr>
          <p:cNvSpPr txBox="1">
            <a:spLocks/>
          </p:cNvSpPr>
          <p:nvPr/>
        </p:nvSpPr>
        <p:spPr>
          <a:xfrm>
            <a:off x="1670515" y="2001887"/>
            <a:ext cx="3661324" cy="65402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Ingest</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Import data in various formats, from multiple data sources and documents</a:t>
            </a:r>
            <a:endPar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Sans Text"/>
            </a:endParaRPr>
          </a:p>
        </p:txBody>
      </p:sp>
      <p:sp>
        <p:nvSpPr>
          <p:cNvPr id="22" name="TextBox 21">
            <a:extLst>
              <a:ext uri="{FF2B5EF4-FFF2-40B4-BE49-F238E27FC236}">
                <a16:creationId xmlns:a16="http://schemas.microsoft.com/office/drawing/2014/main" id="{ECEB5275-02D4-189D-06FF-802F10DBB224}"/>
              </a:ext>
            </a:extLst>
          </p:cNvPr>
          <p:cNvSpPr txBox="1">
            <a:spLocks/>
          </p:cNvSpPr>
          <p:nvPr/>
        </p:nvSpPr>
        <p:spPr>
          <a:xfrm>
            <a:off x="1670515" y="2846457"/>
            <a:ext cx="3661324" cy="8386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Extract</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Parse raw documents and metadata from tables, images, pdfs into a usable format. Transform data and add supporting content</a:t>
            </a:r>
          </a:p>
        </p:txBody>
      </p:sp>
      <p:sp>
        <p:nvSpPr>
          <p:cNvPr id="24" name="TextBox 23">
            <a:extLst>
              <a:ext uri="{FF2B5EF4-FFF2-40B4-BE49-F238E27FC236}">
                <a16:creationId xmlns:a16="http://schemas.microsoft.com/office/drawing/2014/main" id="{0D06D21F-9A33-87DB-3C9F-236C347A782E}"/>
              </a:ext>
            </a:extLst>
          </p:cNvPr>
          <p:cNvSpPr txBox="1">
            <a:spLocks/>
          </p:cNvSpPr>
          <p:nvPr/>
        </p:nvSpPr>
        <p:spPr>
          <a:xfrm>
            <a:off x="1670515" y="4720263"/>
            <a:ext cx="3661324" cy="46935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Embed</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Convert chunks into vector embeddings</a:t>
            </a:r>
          </a:p>
        </p:txBody>
      </p:sp>
      <p:sp>
        <p:nvSpPr>
          <p:cNvPr id="25" name="TextBox 24">
            <a:extLst>
              <a:ext uri="{FF2B5EF4-FFF2-40B4-BE49-F238E27FC236}">
                <a16:creationId xmlns:a16="http://schemas.microsoft.com/office/drawing/2014/main" id="{5502CF2F-FF3F-87CC-560C-7799653D6E9F}"/>
              </a:ext>
            </a:extLst>
          </p:cNvPr>
          <p:cNvSpPr txBox="1">
            <a:spLocks/>
          </p:cNvSpPr>
          <p:nvPr/>
        </p:nvSpPr>
        <p:spPr>
          <a:xfrm>
            <a:off x="1670515" y="5380169"/>
            <a:ext cx="3661324" cy="65402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Index</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Store embeddings, processed data, and enriched content for efficient querying</a:t>
            </a:r>
          </a:p>
        </p:txBody>
      </p:sp>
      <p:grpSp>
        <p:nvGrpSpPr>
          <p:cNvPr id="26" name="Group 25">
            <a:extLst>
              <a:ext uri="{FF2B5EF4-FFF2-40B4-BE49-F238E27FC236}">
                <a16:creationId xmlns:a16="http://schemas.microsoft.com/office/drawing/2014/main" id="{86159100-BEE2-A530-C986-01BFD9F3776E}"/>
              </a:ext>
            </a:extLst>
          </p:cNvPr>
          <p:cNvGrpSpPr/>
          <p:nvPr/>
        </p:nvGrpSpPr>
        <p:grpSpPr>
          <a:xfrm>
            <a:off x="908005" y="3900127"/>
            <a:ext cx="605156" cy="605156"/>
            <a:chOff x="6635397" y="4800996"/>
            <a:chExt cx="605156" cy="605156"/>
          </a:xfrm>
        </p:grpSpPr>
        <p:sp>
          <p:nvSpPr>
            <p:cNvPr id="27" name="Oval 26">
              <a:extLst>
                <a:ext uri="{FF2B5EF4-FFF2-40B4-BE49-F238E27FC236}">
                  <a16:creationId xmlns:a16="http://schemas.microsoft.com/office/drawing/2014/main" id="{E8368A71-D990-959D-A7E1-3CF63C028E5F}"/>
                </a:ext>
              </a:extLst>
            </p:cNvPr>
            <p:cNvSpPr/>
            <p:nvPr/>
          </p:nvSpPr>
          <p:spPr bwMode="auto">
            <a:xfrm>
              <a:off x="6635397" y="4800996"/>
              <a:ext cx="605156" cy="605156"/>
            </a:xfrm>
            <a:prstGeom prst="ellipse">
              <a:avLst/>
            </a:prstGeom>
            <a:gradFill>
              <a:gsLst>
                <a:gs pos="0">
                  <a:srgbClr val="8661C5"/>
                </a:gs>
                <a:gs pos="70000">
                  <a:srgbClr val="0A6BBA"/>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28" name="Graphic 1028">
              <a:extLst>
                <a:ext uri="{FF2B5EF4-FFF2-40B4-BE49-F238E27FC236}">
                  <a16:creationId xmlns:a16="http://schemas.microsoft.com/office/drawing/2014/main" id="{8CCD9FA1-81FB-497F-EDDB-6009760D7ED9}"/>
                </a:ext>
                <a:ext uri="{C183D7F6-B498-43B3-948B-1728B52AA6E4}">
                  <adec:decorative xmlns:adec="http://schemas.microsoft.com/office/drawing/2017/decorative" val="1"/>
                </a:ext>
              </a:extLst>
            </p:cNvPr>
            <p:cNvSpPr>
              <a:spLocks noChangeAspect="1"/>
            </p:cNvSpPr>
            <p:nvPr/>
          </p:nvSpPr>
          <p:spPr>
            <a:xfrm>
              <a:off x="6792236" y="4957835"/>
              <a:ext cx="291478" cy="291478"/>
            </a:xfrm>
            <a:custGeom>
              <a:avLst/>
              <a:gdLst>
                <a:gd name="connsiteX0" fmla="*/ 581025 w 685800"/>
                <a:gd name="connsiteY0" fmla="*/ 0 h 685800"/>
                <a:gd name="connsiteX1" fmla="*/ 685800 w 685800"/>
                <a:gd name="connsiteY1" fmla="*/ 104775 h 685800"/>
                <a:gd name="connsiteX2" fmla="*/ 685800 w 685800"/>
                <a:gd name="connsiteY2" fmla="*/ 581025 h 685800"/>
                <a:gd name="connsiteX3" fmla="*/ 581025 w 685800"/>
                <a:gd name="connsiteY3" fmla="*/ 685800 h 685800"/>
                <a:gd name="connsiteX4" fmla="*/ 104775 w 685800"/>
                <a:gd name="connsiteY4" fmla="*/ 685800 h 685800"/>
                <a:gd name="connsiteX5" fmla="*/ 0 w 685800"/>
                <a:gd name="connsiteY5" fmla="*/ 581025 h 685800"/>
                <a:gd name="connsiteX6" fmla="*/ 0 w 685800"/>
                <a:gd name="connsiteY6" fmla="*/ 104775 h 685800"/>
                <a:gd name="connsiteX7" fmla="*/ 104775 w 685800"/>
                <a:gd name="connsiteY7" fmla="*/ 0 h 685800"/>
                <a:gd name="connsiteX8" fmla="*/ 581025 w 685800"/>
                <a:gd name="connsiteY8" fmla="*/ 0 h 685800"/>
                <a:gd name="connsiteX9" fmla="*/ 581025 w 685800"/>
                <a:gd name="connsiteY9" fmla="*/ 57150 h 685800"/>
                <a:gd name="connsiteX10" fmla="*/ 104775 w 685800"/>
                <a:gd name="connsiteY10" fmla="*/ 57150 h 685800"/>
                <a:gd name="connsiteX11" fmla="*/ 57150 w 685800"/>
                <a:gd name="connsiteY11" fmla="*/ 104775 h 685800"/>
                <a:gd name="connsiteX12" fmla="*/ 57150 w 685800"/>
                <a:gd name="connsiteY12" fmla="*/ 581025 h 685800"/>
                <a:gd name="connsiteX13" fmla="*/ 104775 w 685800"/>
                <a:gd name="connsiteY13" fmla="*/ 628650 h 685800"/>
                <a:gd name="connsiteX14" fmla="*/ 581025 w 685800"/>
                <a:gd name="connsiteY14" fmla="*/ 628650 h 685800"/>
                <a:gd name="connsiteX15" fmla="*/ 628650 w 685800"/>
                <a:gd name="connsiteY15" fmla="*/ 581025 h 685800"/>
                <a:gd name="connsiteX16" fmla="*/ 628650 w 685800"/>
                <a:gd name="connsiteY16" fmla="*/ 104775 h 685800"/>
                <a:gd name="connsiteX17" fmla="*/ 581025 w 685800"/>
                <a:gd name="connsiteY17" fmla="*/ 57150 h 685800"/>
                <a:gd name="connsiteX18" fmla="*/ 257251 w 685800"/>
                <a:gd name="connsiteY18" fmla="*/ 361950 h 685800"/>
                <a:gd name="connsiteX19" fmla="*/ 323926 w 685800"/>
                <a:gd name="connsiteY19" fmla="*/ 428625 h 685800"/>
                <a:gd name="connsiteX20" fmla="*/ 323926 w 685800"/>
                <a:gd name="connsiteY20" fmla="*/ 504825 h 685800"/>
                <a:gd name="connsiteX21" fmla="*/ 257251 w 685800"/>
                <a:gd name="connsiteY21" fmla="*/ 571500 h 685800"/>
                <a:gd name="connsiteX22" fmla="*/ 181051 w 685800"/>
                <a:gd name="connsiteY22" fmla="*/ 571500 h 685800"/>
                <a:gd name="connsiteX23" fmla="*/ 114376 w 685800"/>
                <a:gd name="connsiteY23" fmla="*/ 504825 h 685800"/>
                <a:gd name="connsiteX24" fmla="*/ 114376 w 685800"/>
                <a:gd name="connsiteY24" fmla="*/ 428625 h 685800"/>
                <a:gd name="connsiteX25" fmla="*/ 181051 w 685800"/>
                <a:gd name="connsiteY25" fmla="*/ 361950 h 685800"/>
                <a:gd name="connsiteX26" fmla="*/ 257251 w 685800"/>
                <a:gd name="connsiteY26" fmla="*/ 361950 h 685800"/>
                <a:gd name="connsiteX27" fmla="*/ 504787 w 685800"/>
                <a:gd name="connsiteY27" fmla="*/ 361950 h 685800"/>
                <a:gd name="connsiteX28" fmla="*/ 571462 w 685800"/>
                <a:gd name="connsiteY28" fmla="*/ 428625 h 685800"/>
                <a:gd name="connsiteX29" fmla="*/ 571462 w 685800"/>
                <a:gd name="connsiteY29" fmla="*/ 504825 h 685800"/>
                <a:gd name="connsiteX30" fmla="*/ 504825 w 685800"/>
                <a:gd name="connsiteY30" fmla="*/ 571500 h 685800"/>
                <a:gd name="connsiteX31" fmla="*/ 428625 w 685800"/>
                <a:gd name="connsiteY31" fmla="*/ 571500 h 685800"/>
                <a:gd name="connsiteX32" fmla="*/ 361950 w 685800"/>
                <a:gd name="connsiteY32" fmla="*/ 504825 h 685800"/>
                <a:gd name="connsiteX33" fmla="*/ 361950 w 685800"/>
                <a:gd name="connsiteY33" fmla="*/ 428625 h 685800"/>
                <a:gd name="connsiteX34" fmla="*/ 428625 w 685800"/>
                <a:gd name="connsiteY34" fmla="*/ 361950 h 685800"/>
                <a:gd name="connsiteX35" fmla="*/ 504825 w 685800"/>
                <a:gd name="connsiteY35" fmla="*/ 361950 h 685800"/>
                <a:gd name="connsiteX36" fmla="*/ 257213 w 685800"/>
                <a:gd name="connsiteY36" fmla="*/ 114300 h 685800"/>
                <a:gd name="connsiteX37" fmla="*/ 323888 w 685800"/>
                <a:gd name="connsiteY37" fmla="*/ 180975 h 685800"/>
                <a:gd name="connsiteX38" fmla="*/ 323888 w 685800"/>
                <a:gd name="connsiteY38" fmla="*/ 257175 h 685800"/>
                <a:gd name="connsiteX39" fmla="*/ 257213 w 685800"/>
                <a:gd name="connsiteY39" fmla="*/ 323850 h 685800"/>
                <a:gd name="connsiteX40" fmla="*/ 181013 w 685800"/>
                <a:gd name="connsiteY40" fmla="*/ 323850 h 685800"/>
                <a:gd name="connsiteX41" fmla="*/ 114300 w 685800"/>
                <a:gd name="connsiteY41" fmla="*/ 257213 h 685800"/>
                <a:gd name="connsiteX42" fmla="*/ 114300 w 685800"/>
                <a:gd name="connsiteY42" fmla="*/ 257175 h 685800"/>
                <a:gd name="connsiteX43" fmla="*/ 114300 w 685800"/>
                <a:gd name="connsiteY43" fmla="*/ 180975 h 685800"/>
                <a:gd name="connsiteX44" fmla="*/ 180975 w 685800"/>
                <a:gd name="connsiteY44" fmla="*/ 114300 h 685800"/>
                <a:gd name="connsiteX45" fmla="*/ 257175 w 685800"/>
                <a:gd name="connsiteY45" fmla="*/ 114300 h 685800"/>
                <a:gd name="connsiteX46" fmla="*/ 504749 w 685800"/>
                <a:gd name="connsiteY46" fmla="*/ 114300 h 685800"/>
                <a:gd name="connsiteX47" fmla="*/ 571424 w 685800"/>
                <a:gd name="connsiteY47" fmla="*/ 180975 h 685800"/>
                <a:gd name="connsiteX48" fmla="*/ 571424 w 685800"/>
                <a:gd name="connsiteY48" fmla="*/ 257175 h 685800"/>
                <a:gd name="connsiteX49" fmla="*/ 504749 w 685800"/>
                <a:gd name="connsiteY49" fmla="*/ 323850 h 685800"/>
                <a:gd name="connsiteX50" fmla="*/ 428549 w 685800"/>
                <a:gd name="connsiteY50" fmla="*/ 323850 h 685800"/>
                <a:gd name="connsiteX51" fmla="*/ 361874 w 685800"/>
                <a:gd name="connsiteY51" fmla="*/ 257175 h 685800"/>
                <a:gd name="connsiteX52" fmla="*/ 361874 w 685800"/>
                <a:gd name="connsiteY52" fmla="*/ 180975 h 685800"/>
                <a:gd name="connsiteX53" fmla="*/ 428549 w 685800"/>
                <a:gd name="connsiteY53" fmla="*/ 114300 h 685800"/>
                <a:gd name="connsiteX54" fmla="*/ 504749 w 685800"/>
                <a:gd name="connsiteY54" fmla="*/ 1143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5800" h="685800">
                  <a:moveTo>
                    <a:pt x="581025" y="0"/>
                  </a:moveTo>
                  <a:cubicBezTo>
                    <a:pt x="638891" y="0"/>
                    <a:pt x="685800" y="46909"/>
                    <a:pt x="685800" y="104775"/>
                  </a:cubicBezTo>
                  <a:lnTo>
                    <a:pt x="685800" y="581025"/>
                  </a:lnTo>
                  <a:cubicBezTo>
                    <a:pt x="685800" y="638891"/>
                    <a:pt x="638891" y="685800"/>
                    <a:pt x="581025" y="685800"/>
                  </a:cubicBezTo>
                  <a:lnTo>
                    <a:pt x="104775" y="685800"/>
                  </a:lnTo>
                  <a:cubicBezTo>
                    <a:pt x="46909" y="685800"/>
                    <a:pt x="0" y="638891"/>
                    <a:pt x="0" y="581025"/>
                  </a:cubicBezTo>
                  <a:lnTo>
                    <a:pt x="0" y="104775"/>
                  </a:lnTo>
                  <a:cubicBezTo>
                    <a:pt x="0" y="46909"/>
                    <a:pt x="46909" y="0"/>
                    <a:pt x="104775" y="0"/>
                  </a:cubicBezTo>
                  <a:lnTo>
                    <a:pt x="581025" y="0"/>
                  </a:lnTo>
                  <a:close/>
                  <a:moveTo>
                    <a:pt x="581025" y="57150"/>
                  </a:moveTo>
                  <a:lnTo>
                    <a:pt x="104775" y="57150"/>
                  </a:lnTo>
                  <a:cubicBezTo>
                    <a:pt x="78486" y="57150"/>
                    <a:pt x="57150" y="78486"/>
                    <a:pt x="57150" y="104775"/>
                  </a:cubicBezTo>
                  <a:lnTo>
                    <a:pt x="57150" y="581025"/>
                  </a:lnTo>
                  <a:cubicBezTo>
                    <a:pt x="57150" y="607314"/>
                    <a:pt x="78486" y="628650"/>
                    <a:pt x="104775" y="628650"/>
                  </a:cubicBezTo>
                  <a:lnTo>
                    <a:pt x="581025" y="628650"/>
                  </a:lnTo>
                  <a:cubicBezTo>
                    <a:pt x="607314" y="628650"/>
                    <a:pt x="628650" y="607314"/>
                    <a:pt x="628650" y="581025"/>
                  </a:cubicBezTo>
                  <a:lnTo>
                    <a:pt x="628650" y="104775"/>
                  </a:lnTo>
                  <a:cubicBezTo>
                    <a:pt x="628650" y="78486"/>
                    <a:pt x="607314" y="57150"/>
                    <a:pt x="581025" y="57150"/>
                  </a:cubicBezTo>
                  <a:close/>
                  <a:moveTo>
                    <a:pt x="257251" y="361950"/>
                  </a:moveTo>
                  <a:cubicBezTo>
                    <a:pt x="294056" y="361950"/>
                    <a:pt x="323926" y="391820"/>
                    <a:pt x="323926" y="428625"/>
                  </a:cubicBezTo>
                  <a:lnTo>
                    <a:pt x="323926" y="504825"/>
                  </a:lnTo>
                  <a:cubicBezTo>
                    <a:pt x="323926" y="541649"/>
                    <a:pt x="294075" y="571500"/>
                    <a:pt x="257251" y="571500"/>
                  </a:cubicBezTo>
                  <a:lnTo>
                    <a:pt x="181051" y="571500"/>
                  </a:lnTo>
                  <a:cubicBezTo>
                    <a:pt x="144228" y="571500"/>
                    <a:pt x="114376" y="541649"/>
                    <a:pt x="114376" y="504825"/>
                  </a:cubicBezTo>
                  <a:lnTo>
                    <a:pt x="114376" y="428625"/>
                  </a:lnTo>
                  <a:cubicBezTo>
                    <a:pt x="114376" y="391820"/>
                    <a:pt x="144209" y="361950"/>
                    <a:pt x="181051" y="361950"/>
                  </a:cubicBezTo>
                  <a:lnTo>
                    <a:pt x="257251" y="361950"/>
                  </a:lnTo>
                  <a:close/>
                  <a:moveTo>
                    <a:pt x="504787" y="361950"/>
                  </a:moveTo>
                  <a:cubicBezTo>
                    <a:pt x="541630" y="361950"/>
                    <a:pt x="571462" y="391820"/>
                    <a:pt x="571462" y="428625"/>
                  </a:cubicBezTo>
                  <a:lnTo>
                    <a:pt x="571462" y="504825"/>
                  </a:lnTo>
                  <a:cubicBezTo>
                    <a:pt x="571462" y="541633"/>
                    <a:pt x="541633" y="571477"/>
                    <a:pt x="504825" y="571500"/>
                  </a:cubicBezTo>
                  <a:lnTo>
                    <a:pt x="428625" y="571500"/>
                  </a:lnTo>
                  <a:cubicBezTo>
                    <a:pt x="391801" y="571500"/>
                    <a:pt x="361950" y="541649"/>
                    <a:pt x="361950" y="504825"/>
                  </a:cubicBezTo>
                  <a:lnTo>
                    <a:pt x="361950" y="428625"/>
                  </a:lnTo>
                  <a:cubicBezTo>
                    <a:pt x="361950" y="391820"/>
                    <a:pt x="391820" y="361950"/>
                    <a:pt x="428625" y="361950"/>
                  </a:cubicBezTo>
                  <a:lnTo>
                    <a:pt x="504825" y="361950"/>
                  </a:lnTo>
                  <a:close/>
                  <a:moveTo>
                    <a:pt x="257213" y="114300"/>
                  </a:moveTo>
                  <a:cubicBezTo>
                    <a:pt x="294018" y="114300"/>
                    <a:pt x="323888" y="144170"/>
                    <a:pt x="323888" y="180975"/>
                  </a:cubicBezTo>
                  <a:lnTo>
                    <a:pt x="323888" y="257175"/>
                  </a:lnTo>
                  <a:cubicBezTo>
                    <a:pt x="323888" y="293999"/>
                    <a:pt x="294037" y="323850"/>
                    <a:pt x="257213" y="323850"/>
                  </a:cubicBezTo>
                  <a:lnTo>
                    <a:pt x="181013" y="323850"/>
                  </a:lnTo>
                  <a:cubicBezTo>
                    <a:pt x="144189" y="323873"/>
                    <a:pt x="114321" y="294037"/>
                    <a:pt x="114300" y="257213"/>
                  </a:cubicBezTo>
                  <a:cubicBezTo>
                    <a:pt x="114300" y="257201"/>
                    <a:pt x="114300" y="257188"/>
                    <a:pt x="114300" y="257175"/>
                  </a:cubicBezTo>
                  <a:lnTo>
                    <a:pt x="114300" y="180975"/>
                  </a:lnTo>
                  <a:cubicBezTo>
                    <a:pt x="114300" y="144170"/>
                    <a:pt x="144170" y="114300"/>
                    <a:pt x="180975" y="114300"/>
                  </a:cubicBezTo>
                  <a:lnTo>
                    <a:pt x="257175" y="114300"/>
                  </a:lnTo>
                  <a:close/>
                  <a:moveTo>
                    <a:pt x="504749" y="114300"/>
                  </a:moveTo>
                  <a:cubicBezTo>
                    <a:pt x="541592" y="114300"/>
                    <a:pt x="571424" y="144170"/>
                    <a:pt x="571424" y="180975"/>
                  </a:cubicBezTo>
                  <a:lnTo>
                    <a:pt x="571424" y="257175"/>
                  </a:lnTo>
                  <a:cubicBezTo>
                    <a:pt x="571424" y="293999"/>
                    <a:pt x="541572" y="323850"/>
                    <a:pt x="504749" y="323850"/>
                  </a:cubicBezTo>
                  <a:lnTo>
                    <a:pt x="428549" y="323850"/>
                  </a:lnTo>
                  <a:cubicBezTo>
                    <a:pt x="391725" y="323850"/>
                    <a:pt x="361874" y="293999"/>
                    <a:pt x="361874" y="257175"/>
                  </a:cubicBezTo>
                  <a:lnTo>
                    <a:pt x="361874" y="180975"/>
                  </a:lnTo>
                  <a:cubicBezTo>
                    <a:pt x="361874" y="144170"/>
                    <a:pt x="391744" y="114300"/>
                    <a:pt x="428549" y="114300"/>
                  </a:cubicBezTo>
                  <a:lnTo>
                    <a:pt x="504749" y="1143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grpSp>
      <p:grpSp>
        <p:nvGrpSpPr>
          <p:cNvPr id="30" name="Group 29">
            <a:extLst>
              <a:ext uri="{FF2B5EF4-FFF2-40B4-BE49-F238E27FC236}">
                <a16:creationId xmlns:a16="http://schemas.microsoft.com/office/drawing/2014/main" id="{5A805909-DD12-ACCA-6677-5F33000BD991}"/>
              </a:ext>
            </a:extLst>
          </p:cNvPr>
          <p:cNvGrpSpPr/>
          <p:nvPr/>
        </p:nvGrpSpPr>
        <p:grpSpPr>
          <a:xfrm>
            <a:off x="908005" y="2026321"/>
            <a:ext cx="605156" cy="605156"/>
            <a:chOff x="1520105" y="4800996"/>
            <a:chExt cx="605156" cy="605156"/>
          </a:xfrm>
        </p:grpSpPr>
        <p:sp>
          <p:nvSpPr>
            <p:cNvPr id="31" name="Oval 30">
              <a:extLst>
                <a:ext uri="{FF2B5EF4-FFF2-40B4-BE49-F238E27FC236}">
                  <a16:creationId xmlns:a16="http://schemas.microsoft.com/office/drawing/2014/main" id="{E2F965A5-0F80-3F0B-E813-671A0723D664}"/>
                </a:ext>
              </a:extLst>
            </p:cNvPr>
            <p:cNvSpPr/>
            <p:nvPr/>
          </p:nvSpPr>
          <p:spPr bwMode="auto">
            <a:xfrm>
              <a:off x="1520105" y="4800996"/>
              <a:ext cx="605156" cy="605156"/>
            </a:xfrm>
            <a:prstGeom prst="ellipse">
              <a:avLst/>
            </a:prstGeom>
            <a:gradFill>
              <a:gsLst>
                <a:gs pos="0">
                  <a:srgbClr val="8661C5"/>
                </a:gs>
                <a:gs pos="70000">
                  <a:srgbClr val="0A6BBA"/>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32" name="Graphic 249">
              <a:extLst>
                <a:ext uri="{FF2B5EF4-FFF2-40B4-BE49-F238E27FC236}">
                  <a16:creationId xmlns:a16="http://schemas.microsoft.com/office/drawing/2014/main" id="{150C094A-3DA6-FF63-C94F-A7C8D4645F25}"/>
                </a:ext>
                <a:ext uri="{C183D7F6-B498-43B3-948B-1728B52AA6E4}">
                  <adec:decorative xmlns:adec="http://schemas.microsoft.com/office/drawing/2017/decorative" val="1"/>
                </a:ext>
              </a:extLst>
            </p:cNvPr>
            <p:cNvSpPr>
              <a:spLocks noChangeAspect="1"/>
            </p:cNvSpPr>
            <p:nvPr/>
          </p:nvSpPr>
          <p:spPr>
            <a:xfrm>
              <a:off x="1702237" y="4964598"/>
              <a:ext cx="240891" cy="277952"/>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grpSp>
      <p:grpSp>
        <p:nvGrpSpPr>
          <p:cNvPr id="33" name="Group 32">
            <a:extLst>
              <a:ext uri="{FF2B5EF4-FFF2-40B4-BE49-F238E27FC236}">
                <a16:creationId xmlns:a16="http://schemas.microsoft.com/office/drawing/2014/main" id="{86AA738E-5375-4455-3509-54D4CD857FA3}"/>
              </a:ext>
            </a:extLst>
          </p:cNvPr>
          <p:cNvGrpSpPr/>
          <p:nvPr/>
        </p:nvGrpSpPr>
        <p:grpSpPr>
          <a:xfrm>
            <a:off x="908005" y="2963225"/>
            <a:ext cx="605156" cy="605156"/>
            <a:chOff x="4158126" y="4800996"/>
            <a:chExt cx="605156" cy="605156"/>
          </a:xfrm>
        </p:grpSpPr>
        <p:sp>
          <p:nvSpPr>
            <p:cNvPr id="34" name="Oval 33">
              <a:extLst>
                <a:ext uri="{FF2B5EF4-FFF2-40B4-BE49-F238E27FC236}">
                  <a16:creationId xmlns:a16="http://schemas.microsoft.com/office/drawing/2014/main" id="{AC72FB62-20C3-5F37-9CF1-203B3FB95017}"/>
                </a:ext>
              </a:extLst>
            </p:cNvPr>
            <p:cNvSpPr/>
            <p:nvPr/>
          </p:nvSpPr>
          <p:spPr bwMode="auto">
            <a:xfrm>
              <a:off x="4158126" y="4800996"/>
              <a:ext cx="605156" cy="605156"/>
            </a:xfrm>
            <a:prstGeom prst="ellipse">
              <a:avLst/>
            </a:prstGeom>
            <a:gradFill>
              <a:gsLst>
                <a:gs pos="0">
                  <a:srgbClr val="8661C5"/>
                </a:gs>
                <a:gs pos="70000">
                  <a:srgbClr val="0A6BBA"/>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35" name="Graphic 36">
              <a:extLst>
                <a:ext uri="{FF2B5EF4-FFF2-40B4-BE49-F238E27FC236}">
                  <a16:creationId xmlns:a16="http://schemas.microsoft.com/office/drawing/2014/main" id="{DCF9B285-1B40-9C84-3690-31062D410923}"/>
                </a:ext>
              </a:extLst>
            </p:cNvPr>
            <p:cNvSpPr>
              <a:spLocks noChangeAspect="1"/>
            </p:cNvSpPr>
            <p:nvPr/>
          </p:nvSpPr>
          <p:spPr>
            <a:xfrm>
              <a:off x="4314965" y="4957820"/>
              <a:ext cx="291479" cy="291508"/>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Text Semibold" pitchFamily="2" charset="0"/>
                <a:ea typeface="+mn-ea"/>
                <a:cs typeface="Segoe UI" pitchFamily="34" charset="0"/>
              </a:endParaRPr>
            </a:p>
          </p:txBody>
        </p:sp>
      </p:grpSp>
      <p:grpSp>
        <p:nvGrpSpPr>
          <p:cNvPr id="36" name="Group 35">
            <a:extLst>
              <a:ext uri="{FF2B5EF4-FFF2-40B4-BE49-F238E27FC236}">
                <a16:creationId xmlns:a16="http://schemas.microsoft.com/office/drawing/2014/main" id="{C1280305-1E87-5176-EF3E-71ACFA30A0C4}"/>
              </a:ext>
            </a:extLst>
          </p:cNvPr>
          <p:cNvGrpSpPr/>
          <p:nvPr/>
        </p:nvGrpSpPr>
        <p:grpSpPr>
          <a:xfrm>
            <a:off x="908005" y="4652365"/>
            <a:ext cx="605156" cy="605156"/>
            <a:chOff x="8202720" y="4800996"/>
            <a:chExt cx="605156" cy="605156"/>
          </a:xfrm>
        </p:grpSpPr>
        <p:sp>
          <p:nvSpPr>
            <p:cNvPr id="37" name="Oval 36">
              <a:extLst>
                <a:ext uri="{FF2B5EF4-FFF2-40B4-BE49-F238E27FC236}">
                  <a16:creationId xmlns:a16="http://schemas.microsoft.com/office/drawing/2014/main" id="{D5F22D57-C20D-6C2C-1FD1-0967E766A243}"/>
                </a:ext>
              </a:extLst>
            </p:cNvPr>
            <p:cNvSpPr/>
            <p:nvPr/>
          </p:nvSpPr>
          <p:spPr bwMode="auto">
            <a:xfrm>
              <a:off x="8202720" y="4800996"/>
              <a:ext cx="605156" cy="605156"/>
            </a:xfrm>
            <a:prstGeom prst="ellipse">
              <a:avLst/>
            </a:prstGeom>
            <a:gradFill>
              <a:gsLst>
                <a:gs pos="0">
                  <a:srgbClr val="8661C5"/>
                </a:gs>
                <a:gs pos="70000">
                  <a:srgbClr val="0A6BBA"/>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38" name="Graphic 1024">
              <a:extLst>
                <a:ext uri="{FF2B5EF4-FFF2-40B4-BE49-F238E27FC236}">
                  <a16:creationId xmlns:a16="http://schemas.microsoft.com/office/drawing/2014/main" id="{3B88B084-AF08-7C40-8A5D-75003577669F}"/>
                </a:ext>
              </a:extLst>
            </p:cNvPr>
            <p:cNvSpPr>
              <a:spLocks noChangeAspect="1"/>
            </p:cNvSpPr>
            <p:nvPr/>
          </p:nvSpPr>
          <p:spPr>
            <a:xfrm>
              <a:off x="8377630" y="4950329"/>
              <a:ext cx="255337" cy="306490"/>
            </a:xfrm>
            <a:custGeom>
              <a:avLst/>
              <a:gdLst>
                <a:gd name="connsiteX0" fmla="*/ 447865 w 547337"/>
                <a:gd name="connsiteY0" fmla="*/ 0 h 597261"/>
                <a:gd name="connsiteX1" fmla="*/ 547337 w 547337"/>
                <a:gd name="connsiteY1" fmla="*/ 99511 h 597261"/>
                <a:gd name="connsiteX2" fmla="*/ 447828 w 547337"/>
                <a:gd name="connsiteY2" fmla="*/ 198985 h 597261"/>
                <a:gd name="connsiteX3" fmla="*/ 376580 w 547337"/>
                <a:gd name="connsiteY3" fmla="*/ 168918 h 597261"/>
                <a:gd name="connsiteX4" fmla="*/ 195482 w 547337"/>
                <a:gd name="connsiteY4" fmla="*/ 272460 h 597261"/>
                <a:gd name="connsiteX5" fmla="*/ 195482 w 547337"/>
                <a:gd name="connsiteY5" fmla="*/ 324795 h 597261"/>
                <a:gd name="connsiteX6" fmla="*/ 376613 w 547337"/>
                <a:gd name="connsiteY6" fmla="*/ 428303 h 597261"/>
                <a:gd name="connsiteX7" fmla="*/ 517307 w 547337"/>
                <a:gd name="connsiteY7" fmla="*/ 426544 h 597261"/>
                <a:gd name="connsiteX8" fmla="*/ 519066 w 547337"/>
                <a:gd name="connsiteY8" fmla="*/ 567237 h 597261"/>
                <a:gd name="connsiteX9" fmla="*/ 378372 w 547337"/>
                <a:gd name="connsiteY9" fmla="*/ 568996 h 597261"/>
                <a:gd name="connsiteX10" fmla="*/ 351856 w 547337"/>
                <a:gd name="connsiteY10" fmla="*/ 471578 h 597261"/>
                <a:gd name="connsiteX11" fmla="*/ 170759 w 547337"/>
                <a:gd name="connsiteY11" fmla="*/ 368036 h 597261"/>
                <a:gd name="connsiteX12" fmla="*/ 30067 w 547337"/>
                <a:gd name="connsiteY12" fmla="*/ 369875 h 597261"/>
                <a:gd name="connsiteX13" fmla="*/ 28227 w 547337"/>
                <a:gd name="connsiteY13" fmla="*/ 229185 h 597261"/>
                <a:gd name="connsiteX14" fmla="*/ 168918 w 547337"/>
                <a:gd name="connsiteY14" fmla="*/ 227345 h 597261"/>
                <a:gd name="connsiteX15" fmla="*/ 170759 w 547337"/>
                <a:gd name="connsiteY15" fmla="*/ 229185 h 597261"/>
                <a:gd name="connsiteX16" fmla="*/ 351856 w 547337"/>
                <a:gd name="connsiteY16" fmla="*/ 125643 h 597261"/>
                <a:gd name="connsiteX17" fmla="*/ 421700 w 547337"/>
                <a:gd name="connsiteY17" fmla="*/ 3498 h 597261"/>
                <a:gd name="connsiteX18" fmla="*/ 447865 w 547337"/>
                <a:gd name="connsiteY18" fmla="*/ 0 h 59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337" h="597261">
                  <a:moveTo>
                    <a:pt x="447865" y="0"/>
                  </a:moveTo>
                  <a:cubicBezTo>
                    <a:pt x="502814" y="10"/>
                    <a:pt x="547351" y="44563"/>
                    <a:pt x="547337" y="99511"/>
                  </a:cubicBezTo>
                  <a:cubicBezTo>
                    <a:pt x="547327" y="154459"/>
                    <a:pt x="502775" y="198995"/>
                    <a:pt x="447828" y="198985"/>
                  </a:cubicBezTo>
                  <a:cubicBezTo>
                    <a:pt x="420997" y="198980"/>
                    <a:pt x="395304" y="188138"/>
                    <a:pt x="376580" y="168918"/>
                  </a:cubicBezTo>
                  <a:lnTo>
                    <a:pt x="195482" y="272460"/>
                  </a:lnTo>
                  <a:cubicBezTo>
                    <a:pt x="200146" y="289594"/>
                    <a:pt x="200146" y="307661"/>
                    <a:pt x="195482" y="324795"/>
                  </a:cubicBezTo>
                  <a:lnTo>
                    <a:pt x="376613" y="428303"/>
                  </a:lnTo>
                  <a:cubicBezTo>
                    <a:pt x="414980" y="388967"/>
                    <a:pt x="477968" y="388177"/>
                    <a:pt x="517307" y="426544"/>
                  </a:cubicBezTo>
                  <a:cubicBezTo>
                    <a:pt x="556643" y="464907"/>
                    <a:pt x="557433" y="527898"/>
                    <a:pt x="519066" y="567237"/>
                  </a:cubicBezTo>
                  <a:cubicBezTo>
                    <a:pt x="480699" y="606573"/>
                    <a:pt x="417711" y="607360"/>
                    <a:pt x="378372" y="568996"/>
                  </a:cubicBezTo>
                  <a:cubicBezTo>
                    <a:pt x="352490" y="543751"/>
                    <a:pt x="342339" y="506457"/>
                    <a:pt x="351856" y="471578"/>
                  </a:cubicBezTo>
                  <a:lnTo>
                    <a:pt x="170759" y="368036"/>
                  </a:lnTo>
                  <a:cubicBezTo>
                    <a:pt x="132416" y="407395"/>
                    <a:pt x="69426" y="408218"/>
                    <a:pt x="30067" y="369875"/>
                  </a:cubicBezTo>
                  <a:cubicBezTo>
                    <a:pt x="-9292" y="331535"/>
                    <a:pt x="-10116" y="268544"/>
                    <a:pt x="28227" y="229185"/>
                  </a:cubicBezTo>
                  <a:cubicBezTo>
                    <a:pt x="66569" y="189826"/>
                    <a:pt x="129559" y="189002"/>
                    <a:pt x="168918" y="227345"/>
                  </a:cubicBezTo>
                  <a:cubicBezTo>
                    <a:pt x="169540" y="227950"/>
                    <a:pt x="170153" y="228564"/>
                    <a:pt x="170759" y="229185"/>
                  </a:cubicBezTo>
                  <a:lnTo>
                    <a:pt x="351856" y="125643"/>
                  </a:lnTo>
                  <a:cubicBezTo>
                    <a:pt x="337414" y="72627"/>
                    <a:pt x="368685" y="17941"/>
                    <a:pt x="421700" y="3498"/>
                  </a:cubicBezTo>
                  <a:cubicBezTo>
                    <a:pt x="430226" y="1175"/>
                    <a:pt x="439027" y="-1"/>
                    <a:pt x="447865"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grpSp>
      <p:grpSp>
        <p:nvGrpSpPr>
          <p:cNvPr id="39" name="Group 38">
            <a:extLst>
              <a:ext uri="{FF2B5EF4-FFF2-40B4-BE49-F238E27FC236}">
                <a16:creationId xmlns:a16="http://schemas.microsoft.com/office/drawing/2014/main" id="{A0EEBE8F-8829-2EA8-DFB9-49452CE6FD7B}"/>
              </a:ext>
            </a:extLst>
          </p:cNvPr>
          <p:cNvGrpSpPr/>
          <p:nvPr/>
        </p:nvGrpSpPr>
        <p:grpSpPr>
          <a:xfrm>
            <a:off x="908005" y="5404603"/>
            <a:ext cx="605156" cy="605156"/>
            <a:chOff x="9981455" y="4800996"/>
            <a:chExt cx="605156" cy="605156"/>
          </a:xfrm>
        </p:grpSpPr>
        <p:sp>
          <p:nvSpPr>
            <p:cNvPr id="40" name="Oval 39">
              <a:extLst>
                <a:ext uri="{FF2B5EF4-FFF2-40B4-BE49-F238E27FC236}">
                  <a16:creationId xmlns:a16="http://schemas.microsoft.com/office/drawing/2014/main" id="{02C8BD5C-7069-E53D-C629-FBBDC62755F7}"/>
                </a:ext>
              </a:extLst>
            </p:cNvPr>
            <p:cNvSpPr/>
            <p:nvPr/>
          </p:nvSpPr>
          <p:spPr bwMode="auto">
            <a:xfrm>
              <a:off x="9981455" y="4800996"/>
              <a:ext cx="605156" cy="605156"/>
            </a:xfrm>
            <a:prstGeom prst="ellipse">
              <a:avLst/>
            </a:prstGeom>
            <a:gradFill>
              <a:gsLst>
                <a:gs pos="0">
                  <a:srgbClr val="8661C5"/>
                </a:gs>
                <a:gs pos="70000">
                  <a:srgbClr val="0A6BBA"/>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41" name="Graphic 1026">
              <a:extLst>
                <a:ext uri="{FF2B5EF4-FFF2-40B4-BE49-F238E27FC236}">
                  <a16:creationId xmlns:a16="http://schemas.microsoft.com/office/drawing/2014/main" id="{E9F226F9-ADA5-E2E1-E220-0091FD5F7A13}"/>
                </a:ext>
              </a:extLst>
            </p:cNvPr>
            <p:cNvSpPr>
              <a:spLocks noChangeAspect="1"/>
            </p:cNvSpPr>
            <p:nvPr/>
          </p:nvSpPr>
          <p:spPr>
            <a:xfrm>
              <a:off x="10161437" y="4950329"/>
              <a:ext cx="245192" cy="306490"/>
            </a:xfrm>
            <a:custGeom>
              <a:avLst/>
              <a:gdLst>
                <a:gd name="connsiteX0" fmla="*/ 265491 w 530981"/>
                <a:gd name="connsiteY0" fmla="*/ 265491 h 663726"/>
                <a:gd name="connsiteX1" fmla="*/ 530981 w 530981"/>
                <a:gd name="connsiteY1" fmla="*/ 132745 h 663726"/>
                <a:gd name="connsiteX2" fmla="*/ 265491 w 530981"/>
                <a:gd name="connsiteY2" fmla="*/ 0 h 663726"/>
                <a:gd name="connsiteX3" fmla="*/ 0 w 530981"/>
                <a:gd name="connsiteY3" fmla="*/ 132745 h 663726"/>
                <a:gd name="connsiteX4" fmla="*/ 265491 w 530981"/>
                <a:gd name="connsiteY4" fmla="*/ 265491 h 663726"/>
                <a:gd name="connsiteX5" fmla="*/ 475494 w 530981"/>
                <a:gd name="connsiteY5" fmla="*/ 271132 h 663726"/>
                <a:gd name="connsiteX6" fmla="*/ 530981 w 530981"/>
                <a:gd name="connsiteY6" fmla="*/ 234063 h 663726"/>
                <a:gd name="connsiteX7" fmla="*/ 530981 w 530981"/>
                <a:gd name="connsiteY7" fmla="*/ 530981 h 663726"/>
                <a:gd name="connsiteX8" fmla="*/ 265491 w 530981"/>
                <a:gd name="connsiteY8" fmla="*/ 663727 h 663726"/>
                <a:gd name="connsiteX9" fmla="*/ 0 w 530981"/>
                <a:gd name="connsiteY9" fmla="*/ 530981 h 663726"/>
                <a:gd name="connsiteX10" fmla="*/ 0 w 530981"/>
                <a:gd name="connsiteY10" fmla="*/ 234063 h 663726"/>
                <a:gd name="connsiteX11" fmla="*/ 55488 w 530981"/>
                <a:gd name="connsiteY11" fmla="*/ 271132 h 663726"/>
                <a:gd name="connsiteX12" fmla="*/ 265491 w 530981"/>
                <a:gd name="connsiteY12" fmla="*/ 315270 h 663726"/>
                <a:gd name="connsiteX13" fmla="*/ 475494 w 530981"/>
                <a:gd name="connsiteY13" fmla="*/ 271132 h 66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0981" h="663726">
                  <a:moveTo>
                    <a:pt x="265491" y="265491"/>
                  </a:moveTo>
                  <a:cubicBezTo>
                    <a:pt x="412108" y="265491"/>
                    <a:pt x="530981" y="206087"/>
                    <a:pt x="530981" y="132745"/>
                  </a:cubicBezTo>
                  <a:cubicBezTo>
                    <a:pt x="530981" y="59404"/>
                    <a:pt x="412108" y="0"/>
                    <a:pt x="265491" y="0"/>
                  </a:cubicBezTo>
                  <a:cubicBezTo>
                    <a:pt x="118873" y="0"/>
                    <a:pt x="0" y="59404"/>
                    <a:pt x="0" y="132745"/>
                  </a:cubicBezTo>
                  <a:cubicBezTo>
                    <a:pt x="0" y="206087"/>
                    <a:pt x="118873" y="265491"/>
                    <a:pt x="265491" y="265491"/>
                  </a:cubicBezTo>
                  <a:close/>
                  <a:moveTo>
                    <a:pt x="475494" y="271132"/>
                  </a:moveTo>
                  <a:cubicBezTo>
                    <a:pt x="495548" y="261285"/>
                    <a:pt x="514206" y="248820"/>
                    <a:pt x="530981" y="234063"/>
                  </a:cubicBezTo>
                  <a:lnTo>
                    <a:pt x="530981" y="530981"/>
                  </a:lnTo>
                  <a:cubicBezTo>
                    <a:pt x="530981" y="604323"/>
                    <a:pt x="412108" y="663727"/>
                    <a:pt x="265491" y="663727"/>
                  </a:cubicBezTo>
                  <a:cubicBezTo>
                    <a:pt x="118873" y="663727"/>
                    <a:pt x="0" y="604323"/>
                    <a:pt x="0" y="530981"/>
                  </a:cubicBezTo>
                  <a:lnTo>
                    <a:pt x="0" y="234063"/>
                  </a:lnTo>
                  <a:cubicBezTo>
                    <a:pt x="16775" y="248820"/>
                    <a:pt x="35433" y="261285"/>
                    <a:pt x="55488" y="271132"/>
                  </a:cubicBezTo>
                  <a:cubicBezTo>
                    <a:pt x="111838" y="299274"/>
                    <a:pt x="186109" y="315270"/>
                    <a:pt x="265491" y="315270"/>
                  </a:cubicBezTo>
                  <a:cubicBezTo>
                    <a:pt x="344872" y="315270"/>
                    <a:pt x="419143" y="299274"/>
                    <a:pt x="475494" y="271132"/>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grpSp>
      <p:sp>
        <p:nvSpPr>
          <p:cNvPr id="42" name="TextBox 41">
            <a:extLst>
              <a:ext uri="{FF2B5EF4-FFF2-40B4-BE49-F238E27FC236}">
                <a16:creationId xmlns:a16="http://schemas.microsoft.com/office/drawing/2014/main" id="{2A9135C2-85E6-5FFF-037E-D0E2BC373D19}"/>
              </a:ext>
            </a:extLst>
          </p:cNvPr>
          <p:cNvSpPr txBox="1"/>
          <p:nvPr/>
        </p:nvSpPr>
        <p:spPr>
          <a:xfrm>
            <a:off x="847486" y="1494968"/>
            <a:ext cx="2933553" cy="338554"/>
          </a:xfrm>
          <a:prstGeom prst="rect">
            <a:avLst/>
          </a:prstGeom>
          <a:noFill/>
        </p:spPr>
        <p:txBody>
          <a:bodyPr wrap="square" tIns="0" bIns="0" anchor="ctr">
            <a:spAutoFit/>
          </a:body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C5B4E3"/>
                    </a:gs>
                    <a:gs pos="50000">
                      <a:srgbClr val="8DC8E8"/>
                    </a:gs>
                  </a:gsLst>
                  <a:path path="circle">
                    <a:fillToRect l="100000" t="100000"/>
                  </a:path>
                </a:gradFill>
                <a:effectLst/>
                <a:uLnTx/>
                <a:uFillTx/>
                <a:latin typeface="Segoe UI Variable Text Semibold" pitchFamily="2" charset="0"/>
                <a:ea typeface="+mn-ea"/>
                <a:cs typeface="Segoe UI" pitchFamily="34" charset="0"/>
              </a:rPr>
              <a:t>Data preprocessing</a:t>
            </a:r>
          </a:p>
        </p:txBody>
      </p:sp>
      <p:sp>
        <p:nvSpPr>
          <p:cNvPr id="43" name="!!QueryRec">
            <a:extLst>
              <a:ext uri="{FF2B5EF4-FFF2-40B4-BE49-F238E27FC236}">
                <a16:creationId xmlns:a16="http://schemas.microsoft.com/office/drawing/2014/main" id="{3671F3DB-0C4C-3E2E-E3AE-B59FAAF23BAF}"/>
              </a:ext>
              <a:ext uri="{C183D7F6-B498-43B3-948B-1728B52AA6E4}">
                <adec:decorative xmlns:adec="http://schemas.microsoft.com/office/drawing/2017/decorative" val="1"/>
              </a:ext>
            </a:extLst>
          </p:cNvPr>
          <p:cNvSpPr/>
          <p:nvPr/>
        </p:nvSpPr>
        <p:spPr bwMode="auto">
          <a:xfrm>
            <a:off x="580502" y="1271847"/>
            <a:ext cx="4996201" cy="4997192"/>
          </a:xfrm>
          <a:prstGeom prst="roundRect">
            <a:avLst>
              <a:gd name="adj" fmla="val 383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aphicFrame>
        <p:nvGraphicFramePr>
          <p:cNvPr id="44" name="Chart 43">
            <a:extLst>
              <a:ext uri="{FF2B5EF4-FFF2-40B4-BE49-F238E27FC236}">
                <a16:creationId xmlns:a16="http://schemas.microsoft.com/office/drawing/2014/main" id="{813AEB75-95B1-C641-F9DB-2CF0E585ABBE}"/>
              </a:ext>
            </a:extLst>
          </p:cNvPr>
          <p:cNvGraphicFramePr/>
          <p:nvPr/>
        </p:nvGraphicFramePr>
        <p:xfrm>
          <a:off x="7334716" y="1840356"/>
          <a:ext cx="3177063" cy="31770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a:extLst>
              <a:ext uri="{FF2B5EF4-FFF2-40B4-BE49-F238E27FC236}">
                <a16:creationId xmlns:a16="http://schemas.microsoft.com/office/drawing/2014/main" id="{90C2A698-ECE9-F8CE-267E-5F4BB094D4D4}"/>
              </a:ext>
            </a:extLst>
          </p:cNvPr>
          <p:cNvGraphicFramePr/>
          <p:nvPr/>
        </p:nvGraphicFramePr>
        <p:xfrm>
          <a:off x="7703291" y="2208931"/>
          <a:ext cx="2439913" cy="2439913"/>
        </p:xfrm>
        <a:graphic>
          <a:graphicData uri="http://schemas.openxmlformats.org/drawingml/2006/chart">
            <c:chart xmlns:c="http://schemas.openxmlformats.org/drawingml/2006/chart" xmlns:r="http://schemas.openxmlformats.org/officeDocument/2006/relationships" r:id="rId4"/>
          </a:graphicData>
        </a:graphic>
      </p:graphicFrame>
      <p:pic>
        <p:nvPicPr>
          <p:cNvPr id="46" name="Graphic 45">
            <a:extLst>
              <a:ext uri="{FF2B5EF4-FFF2-40B4-BE49-F238E27FC236}">
                <a16:creationId xmlns:a16="http://schemas.microsoft.com/office/drawing/2014/main" id="{4C933E2D-6EDE-518C-3A1B-9B459731F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8707" y="2904856"/>
            <a:ext cx="367749" cy="367749"/>
          </a:xfrm>
          <a:prstGeom prst="rect">
            <a:avLst/>
          </a:prstGeom>
          <a:effectLst/>
        </p:spPr>
      </p:pic>
      <p:pic>
        <p:nvPicPr>
          <p:cNvPr id="47" name="Graphic 46">
            <a:extLst>
              <a:ext uri="{FF2B5EF4-FFF2-40B4-BE49-F238E27FC236}">
                <a16:creationId xmlns:a16="http://schemas.microsoft.com/office/drawing/2014/main" id="{B5D9AE02-C6FE-A8ED-5012-E21374DAEE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39374" y="3861427"/>
            <a:ext cx="367748" cy="367748"/>
          </a:xfrm>
          <a:prstGeom prst="rect">
            <a:avLst/>
          </a:prstGeom>
        </p:spPr>
      </p:pic>
      <p:sp>
        <p:nvSpPr>
          <p:cNvPr id="48" name="Rectangle: Rounded Corners 87">
            <a:extLst>
              <a:ext uri="{FF2B5EF4-FFF2-40B4-BE49-F238E27FC236}">
                <a16:creationId xmlns:a16="http://schemas.microsoft.com/office/drawing/2014/main" id="{9D436E9F-E376-F56C-61AE-4E7F62D9FD19}"/>
              </a:ext>
              <a:ext uri="{C183D7F6-B498-43B3-948B-1728B52AA6E4}">
                <adec:decorative xmlns:adec="http://schemas.microsoft.com/office/drawing/2017/decorative" val="1"/>
              </a:ext>
            </a:extLst>
          </p:cNvPr>
          <p:cNvSpPr/>
          <p:nvPr/>
        </p:nvSpPr>
        <p:spPr bwMode="auto">
          <a:xfrm>
            <a:off x="7161348" y="1622677"/>
            <a:ext cx="3522571" cy="3523799"/>
          </a:xfrm>
          <a:prstGeom prst="ellips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49" name="!!ArcQueryPipeline">
            <a:extLst>
              <a:ext uri="{FF2B5EF4-FFF2-40B4-BE49-F238E27FC236}">
                <a16:creationId xmlns:a16="http://schemas.microsoft.com/office/drawing/2014/main" id="{1212A382-5AA6-BA19-922D-DA2CF6B27BF4}"/>
              </a:ext>
            </a:extLst>
          </p:cNvPr>
          <p:cNvSpPr/>
          <p:nvPr/>
        </p:nvSpPr>
        <p:spPr>
          <a:xfrm>
            <a:off x="7161348" y="1623906"/>
            <a:ext cx="3522571" cy="3522570"/>
          </a:xfrm>
          <a:prstGeom prst="arc">
            <a:avLst>
              <a:gd name="adj1" fmla="val 20301075"/>
              <a:gd name="adj2" fmla="val 0"/>
            </a:avLst>
          </a:prstGeom>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50" name="!!ArcDataPreprocessing">
            <a:extLst>
              <a:ext uri="{FF2B5EF4-FFF2-40B4-BE49-F238E27FC236}">
                <a16:creationId xmlns:a16="http://schemas.microsoft.com/office/drawing/2014/main" id="{C2F5FF95-FB3F-37C7-E476-BCF03D7C90B7}"/>
              </a:ext>
            </a:extLst>
          </p:cNvPr>
          <p:cNvSpPr/>
          <p:nvPr/>
        </p:nvSpPr>
        <p:spPr>
          <a:xfrm>
            <a:off x="7161348" y="1622677"/>
            <a:ext cx="3522571" cy="3522570"/>
          </a:xfrm>
          <a:prstGeom prst="arc">
            <a:avLst>
              <a:gd name="adj1" fmla="val 4728941"/>
              <a:gd name="adj2" fmla="val 6042658"/>
            </a:avLst>
          </a:prstGeom>
          <a:noFill/>
          <a:ln w="38100" cap="rnd">
            <a:solidFill>
              <a:srgbClr val="0A6BB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51" name="!!ArcAgent">
            <a:extLst>
              <a:ext uri="{FF2B5EF4-FFF2-40B4-BE49-F238E27FC236}">
                <a16:creationId xmlns:a16="http://schemas.microsoft.com/office/drawing/2014/main" id="{1623FF31-46F7-9D84-AECF-DE4A615554A4}"/>
              </a:ext>
            </a:extLst>
          </p:cNvPr>
          <p:cNvSpPr/>
          <p:nvPr/>
        </p:nvSpPr>
        <p:spPr>
          <a:xfrm>
            <a:off x="7161348" y="1621449"/>
            <a:ext cx="3522571" cy="3522570"/>
          </a:xfrm>
          <a:prstGeom prst="arc">
            <a:avLst>
              <a:gd name="adj1" fmla="val 10895557"/>
              <a:gd name="adj2" fmla="val 12161727"/>
            </a:avLst>
          </a:prstGeom>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52" name="TextBox 51">
            <a:extLst>
              <a:ext uri="{FF2B5EF4-FFF2-40B4-BE49-F238E27FC236}">
                <a16:creationId xmlns:a16="http://schemas.microsoft.com/office/drawing/2014/main" id="{7E46B10E-0B5C-C8FC-5629-8243E2052B5E}"/>
              </a:ext>
            </a:extLst>
          </p:cNvPr>
          <p:cNvSpPr txBox="1"/>
          <p:nvPr/>
        </p:nvSpPr>
        <p:spPr>
          <a:xfrm>
            <a:off x="7786825" y="5256982"/>
            <a:ext cx="2272845" cy="399102"/>
          </a:xfrm>
          <a:prstGeom prst="rect">
            <a:avLst/>
          </a:prstGeom>
          <a:solidFill>
            <a:srgbClr val="091F2C"/>
          </a:solidFill>
        </p:spPr>
        <p:txBody>
          <a:bodyPr wrap="square" tIns="72000" bIns="72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Data preprocessing</a:t>
            </a:r>
          </a:p>
        </p:txBody>
      </p:sp>
      <p:sp>
        <p:nvSpPr>
          <p:cNvPr id="53" name="TextBox 52">
            <a:extLst>
              <a:ext uri="{FF2B5EF4-FFF2-40B4-BE49-F238E27FC236}">
                <a16:creationId xmlns:a16="http://schemas.microsoft.com/office/drawing/2014/main" id="{47B5CDF0-BE95-E519-C746-1EDBEAC540BA}"/>
              </a:ext>
            </a:extLst>
          </p:cNvPr>
          <p:cNvSpPr txBox="1"/>
          <p:nvPr/>
        </p:nvSpPr>
        <p:spPr>
          <a:xfrm>
            <a:off x="5605483" y="2681144"/>
            <a:ext cx="1382419" cy="685464"/>
          </a:xfrm>
          <a:prstGeom prst="rect">
            <a:avLst/>
          </a:prstGeom>
          <a:solidFill>
            <a:srgbClr val="091F2C"/>
          </a:solidFill>
        </p:spPr>
        <p:txBody>
          <a:bodyPr wrap="square" tIns="72000" bIns="108000" anchor="ctr" anchorCtr="0">
            <a:noAutofit/>
          </a:bodyPr>
          <a:lstStyle/>
          <a:p>
            <a:pPr marL="0" marR="0" lvl="0" indent="0" algn="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Agent orchestration</a:t>
            </a:r>
          </a:p>
        </p:txBody>
      </p:sp>
      <p:sp>
        <p:nvSpPr>
          <p:cNvPr id="54" name="TextBox 53">
            <a:extLst>
              <a:ext uri="{FF2B5EF4-FFF2-40B4-BE49-F238E27FC236}">
                <a16:creationId xmlns:a16="http://schemas.microsoft.com/office/drawing/2014/main" id="{9868DE76-43E2-9B23-42FA-D88CE2579684}"/>
              </a:ext>
            </a:extLst>
          </p:cNvPr>
          <p:cNvSpPr txBox="1"/>
          <p:nvPr/>
        </p:nvSpPr>
        <p:spPr>
          <a:xfrm>
            <a:off x="10855990" y="2717553"/>
            <a:ext cx="920664" cy="612645"/>
          </a:xfrm>
          <a:prstGeom prst="rect">
            <a:avLst/>
          </a:prstGeom>
          <a:solidFill>
            <a:srgbClr val="091F2C"/>
          </a:solidFill>
        </p:spPr>
        <p:txBody>
          <a:bodyPr wrap="square" tIns="72000" bIns="108000" anchor="ctr" anchorCtr="0">
            <a:spAutoFit/>
          </a:bodyPr>
          <a:lstStyle>
            <a:defPPr>
              <a:defRPr lang="en-US"/>
            </a:defPPr>
            <a:lvl1pPr algn="r" defTabSz="564085" fontAlgn="base">
              <a:spcBef>
                <a:spcPct val="0"/>
              </a:spcBef>
              <a:spcAft>
                <a:spcPct val="0"/>
              </a:spcAft>
              <a:defRPr sz="1400">
                <a:solidFill>
                  <a:schemeClr val="tx1">
                    <a:alpha val="30000"/>
                  </a:schemeClr>
                </a:solidFill>
                <a:latin typeface="Segoe UI Variable Display Semibold" pitchFamily="2" charset="0"/>
                <a:cs typeface="Segoe UI" pitchFamily="34" charset="0"/>
              </a:defRPr>
            </a:lvl1p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Query</a:t>
            </a:r>
            <a:b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b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pipeline</a:t>
            </a:r>
          </a:p>
        </p:txBody>
      </p:sp>
      <p:sp>
        <p:nvSpPr>
          <p:cNvPr id="55" name="!!agent">
            <a:extLst>
              <a:ext uri="{FF2B5EF4-FFF2-40B4-BE49-F238E27FC236}">
                <a16:creationId xmlns:a16="http://schemas.microsoft.com/office/drawing/2014/main" id="{44A7EF8A-6544-0B30-605D-CDD8EB280723}"/>
              </a:ext>
              <a:ext uri="{C183D7F6-B498-43B3-948B-1728B52AA6E4}">
                <adec:decorative xmlns:adec="http://schemas.microsoft.com/office/drawing/2017/decorative" val="1"/>
              </a:ext>
            </a:extLst>
          </p:cNvPr>
          <p:cNvSpPr>
            <a:spLocks noChangeAspect="1"/>
          </p:cNvSpPr>
          <p:nvPr/>
        </p:nvSpPr>
        <p:spPr>
          <a:xfrm>
            <a:off x="8293811" y="2951219"/>
            <a:ext cx="259152" cy="280137"/>
          </a:xfrm>
          <a:custGeom>
            <a:avLst/>
            <a:gdLst>
              <a:gd name="connsiteX0" fmla="*/ 318461 w 1071287"/>
              <a:gd name="connsiteY0" fmla="*/ 217133 h 1158042"/>
              <a:gd name="connsiteX1" fmla="*/ 536173 w 1071287"/>
              <a:gd name="connsiteY1" fmla="*/ 0 h 1158042"/>
              <a:gd name="connsiteX2" fmla="*/ 753305 w 1071287"/>
              <a:gd name="connsiteY2" fmla="*/ 217133 h 1158042"/>
              <a:gd name="connsiteX3" fmla="*/ 579599 w 1071287"/>
              <a:gd name="connsiteY3" fmla="*/ 430212 h 1158042"/>
              <a:gd name="connsiteX4" fmla="*/ 579599 w 1071287"/>
              <a:gd name="connsiteY4" fmla="*/ 550069 h 1158042"/>
              <a:gd name="connsiteX5" fmla="*/ 767781 w 1071287"/>
              <a:gd name="connsiteY5" fmla="*/ 550069 h 1158042"/>
              <a:gd name="connsiteX6" fmla="*/ 898060 w 1071287"/>
              <a:gd name="connsiteY6" fmla="*/ 680349 h 1158042"/>
              <a:gd name="connsiteX7" fmla="*/ 898060 w 1071287"/>
              <a:gd name="connsiteY7" fmla="*/ 680349 h 1158042"/>
              <a:gd name="connsiteX8" fmla="*/ 898060 w 1071287"/>
              <a:gd name="connsiteY8" fmla="*/ 727828 h 1158042"/>
              <a:gd name="connsiteX9" fmla="*/ 1066555 w 1071287"/>
              <a:gd name="connsiteY9" fmla="*/ 984913 h 1158042"/>
              <a:gd name="connsiteX10" fmla="*/ 854634 w 1071287"/>
              <a:gd name="connsiteY10" fmla="*/ 1158040 h 1158042"/>
              <a:gd name="connsiteX11" fmla="*/ 636922 w 1071287"/>
              <a:gd name="connsiteY11" fmla="*/ 940908 h 1158042"/>
              <a:gd name="connsiteX12" fmla="*/ 811207 w 1071287"/>
              <a:gd name="connsiteY12" fmla="*/ 727828 h 1158042"/>
              <a:gd name="connsiteX13" fmla="*/ 811207 w 1071287"/>
              <a:gd name="connsiteY13" fmla="*/ 680349 h 1158042"/>
              <a:gd name="connsiteX14" fmla="*/ 767781 w 1071287"/>
              <a:gd name="connsiteY14" fmla="*/ 636922 h 1158042"/>
              <a:gd name="connsiteX15" fmla="*/ 304565 w 1071287"/>
              <a:gd name="connsiteY15" fmla="*/ 636922 h 1158042"/>
              <a:gd name="connsiteX16" fmla="*/ 261138 w 1071287"/>
              <a:gd name="connsiteY16" fmla="*/ 680349 h 1158042"/>
              <a:gd name="connsiteX17" fmla="*/ 261138 w 1071287"/>
              <a:gd name="connsiteY17" fmla="*/ 727828 h 1158042"/>
              <a:gd name="connsiteX18" fmla="*/ 429633 w 1071287"/>
              <a:gd name="connsiteY18" fmla="*/ 984913 h 1158042"/>
              <a:gd name="connsiteX19" fmla="*/ 217712 w 1071287"/>
              <a:gd name="connsiteY19" fmla="*/ 1158040 h 1158042"/>
              <a:gd name="connsiteX20" fmla="*/ 0 w 1071287"/>
              <a:gd name="connsiteY20" fmla="*/ 941487 h 1158042"/>
              <a:gd name="connsiteX21" fmla="*/ 174285 w 1071287"/>
              <a:gd name="connsiteY21" fmla="*/ 728407 h 1158042"/>
              <a:gd name="connsiteX22" fmla="*/ 174285 w 1071287"/>
              <a:gd name="connsiteY22" fmla="*/ 680928 h 1158042"/>
              <a:gd name="connsiteX23" fmla="*/ 304565 w 1071287"/>
              <a:gd name="connsiteY23" fmla="*/ 550648 h 1158042"/>
              <a:gd name="connsiteX24" fmla="*/ 492746 w 1071287"/>
              <a:gd name="connsiteY24" fmla="*/ 550648 h 1158042"/>
              <a:gd name="connsiteX25" fmla="*/ 492746 w 1071287"/>
              <a:gd name="connsiteY25" fmla="*/ 430791 h 1158042"/>
              <a:gd name="connsiteX26" fmla="*/ 319040 w 1071287"/>
              <a:gd name="connsiteY26" fmla="*/ 217712 h 115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1287" h="1158042">
                <a:moveTo>
                  <a:pt x="318461" y="217133"/>
                </a:moveTo>
                <a:cubicBezTo>
                  <a:pt x="318461" y="97275"/>
                  <a:pt x="415736" y="0"/>
                  <a:pt x="536173" y="0"/>
                </a:cubicBezTo>
                <a:cubicBezTo>
                  <a:pt x="656030" y="0"/>
                  <a:pt x="753305" y="97275"/>
                  <a:pt x="753305" y="217133"/>
                </a:cubicBezTo>
                <a:cubicBezTo>
                  <a:pt x="753305" y="320198"/>
                  <a:pt x="680349" y="409367"/>
                  <a:pt x="579599" y="430212"/>
                </a:cubicBezTo>
                <a:lnTo>
                  <a:pt x="579599" y="550069"/>
                </a:lnTo>
                <a:lnTo>
                  <a:pt x="767781" y="550069"/>
                </a:lnTo>
                <a:cubicBezTo>
                  <a:pt x="839579" y="550069"/>
                  <a:pt x="898060" y="608550"/>
                  <a:pt x="898060" y="680349"/>
                </a:cubicBezTo>
                <a:lnTo>
                  <a:pt x="898060" y="680349"/>
                </a:lnTo>
                <a:lnTo>
                  <a:pt x="898060" y="727828"/>
                </a:lnTo>
                <a:cubicBezTo>
                  <a:pt x="1015601" y="752147"/>
                  <a:pt x="1091453" y="867372"/>
                  <a:pt x="1066555" y="984913"/>
                </a:cubicBezTo>
                <a:cubicBezTo>
                  <a:pt x="1045710" y="1085663"/>
                  <a:pt x="957120" y="1158040"/>
                  <a:pt x="854634" y="1158040"/>
                </a:cubicBezTo>
                <a:cubicBezTo>
                  <a:pt x="734776" y="1158040"/>
                  <a:pt x="637501" y="1061344"/>
                  <a:pt x="636922" y="940908"/>
                </a:cubicBezTo>
                <a:cubicBezTo>
                  <a:pt x="636922" y="837263"/>
                  <a:pt x="709300" y="748094"/>
                  <a:pt x="811207" y="727828"/>
                </a:cubicBezTo>
                <a:lnTo>
                  <a:pt x="811207" y="680349"/>
                </a:lnTo>
                <a:cubicBezTo>
                  <a:pt x="811207" y="656609"/>
                  <a:pt x="791520" y="636922"/>
                  <a:pt x="767781" y="636922"/>
                </a:cubicBezTo>
                <a:lnTo>
                  <a:pt x="304565" y="636922"/>
                </a:lnTo>
                <a:cubicBezTo>
                  <a:pt x="280825" y="636922"/>
                  <a:pt x="261138" y="656609"/>
                  <a:pt x="261138" y="680349"/>
                </a:cubicBezTo>
                <a:lnTo>
                  <a:pt x="261138" y="727828"/>
                </a:lnTo>
                <a:cubicBezTo>
                  <a:pt x="378679" y="752147"/>
                  <a:pt x="454531" y="867372"/>
                  <a:pt x="429633" y="984913"/>
                </a:cubicBezTo>
                <a:cubicBezTo>
                  <a:pt x="408788" y="1085663"/>
                  <a:pt x="320198" y="1158040"/>
                  <a:pt x="217712" y="1158040"/>
                </a:cubicBezTo>
                <a:cubicBezTo>
                  <a:pt x="97854" y="1158619"/>
                  <a:pt x="0" y="1061344"/>
                  <a:pt x="0" y="941487"/>
                </a:cubicBezTo>
                <a:cubicBezTo>
                  <a:pt x="0" y="837842"/>
                  <a:pt x="72378" y="748673"/>
                  <a:pt x="174285" y="728407"/>
                </a:cubicBezTo>
                <a:lnTo>
                  <a:pt x="174285" y="680928"/>
                </a:lnTo>
                <a:cubicBezTo>
                  <a:pt x="174285" y="609129"/>
                  <a:pt x="232766" y="550648"/>
                  <a:pt x="304565" y="550648"/>
                </a:cubicBezTo>
                <a:lnTo>
                  <a:pt x="492746" y="550648"/>
                </a:lnTo>
                <a:lnTo>
                  <a:pt x="492746" y="430791"/>
                </a:lnTo>
                <a:cubicBezTo>
                  <a:pt x="391418" y="409946"/>
                  <a:pt x="319040" y="321356"/>
                  <a:pt x="319040" y="217712"/>
                </a:cubicBezTo>
                <a:close/>
              </a:path>
            </a:pathLst>
          </a:custGeom>
          <a:solidFill>
            <a:srgbClr val="F4F3F5">
              <a:alpha val="40000"/>
            </a:srgbClr>
          </a:solidFill>
          <a:ln w="11579" cap="flat">
            <a:noFill/>
            <a:prstDash val="solid"/>
            <a:miter/>
          </a:ln>
          <a:effectLst/>
        </p:spPr>
        <p:txBody>
          <a:bodyPr rot="0" spcFirstLastPara="0" vertOverflow="overflow" horzOverflow="overflow" vert="horz" wrap="square" lIns="130595" tIns="65302" rIns="130595" bIns="65302" numCol="1" spcCol="0" rtlCol="0" fromWordArt="0" anchor="ctr" anchorCtr="0" forceAA="0" compatLnSpc="1">
            <a:prstTxWarp prst="textNoShape">
              <a:avLst/>
            </a:prstTxWarp>
            <a:noAutofit/>
          </a:bodyPr>
          <a:lstStyle/>
          <a:p>
            <a:pPr marL="0" marR="0" lvl="0" indent="0" algn="l" defTabSz="1024543"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Text Semibold" pitchFamily="2" charset="0"/>
              <a:ea typeface="+mn-ea"/>
              <a:cs typeface="Segoe Sans Display Semibold" pitchFamily="2" charset="0"/>
            </a:endParaRPr>
          </a:p>
        </p:txBody>
      </p:sp>
      <p:sp>
        <p:nvSpPr>
          <p:cNvPr id="56" name="Freeform: Shape 55">
            <a:extLst>
              <a:ext uri="{FF2B5EF4-FFF2-40B4-BE49-F238E27FC236}">
                <a16:creationId xmlns:a16="http://schemas.microsoft.com/office/drawing/2014/main" id="{89134D26-6F89-10DE-02BC-13DE46411FCE}"/>
              </a:ext>
            </a:extLst>
          </p:cNvPr>
          <p:cNvSpPr/>
          <p:nvPr/>
        </p:nvSpPr>
        <p:spPr bwMode="auto">
          <a:xfrm>
            <a:off x="6220500" y="5951925"/>
            <a:ext cx="5400000" cy="0"/>
          </a:xfrm>
          <a:custGeom>
            <a:avLst/>
            <a:gdLst>
              <a:gd name="connsiteX0" fmla="*/ 0 w 9664262"/>
              <a:gd name="connsiteY0" fmla="*/ 0 h 0"/>
              <a:gd name="connsiteX1" fmla="*/ 9664262 w 9664262"/>
              <a:gd name="connsiteY1" fmla="*/ 0 h 0"/>
            </a:gdLst>
            <a:ahLst/>
            <a:cxnLst>
              <a:cxn ang="0">
                <a:pos x="connsiteX0" y="connsiteY0"/>
              </a:cxn>
              <a:cxn ang="0">
                <a:pos x="connsiteX1" y="connsiteY1"/>
              </a:cxn>
            </a:cxnLst>
            <a:rect l="l" t="t" r="r" b="b"/>
            <a:pathLst>
              <a:path w="9664262">
                <a:moveTo>
                  <a:pt x="0" y="0"/>
                </a:moveTo>
                <a:lnTo>
                  <a:pt x="9664262" y="0"/>
                </a:lnTo>
              </a:path>
            </a:pathLst>
          </a:custGeom>
          <a:ln w="12700">
            <a:gradFill flip="none" rotWithShape="1">
              <a:gsLst>
                <a:gs pos="0">
                  <a:srgbClr val="3A4953"/>
                </a:gs>
                <a:gs pos="100000">
                  <a:srgbClr val="3A4953"/>
                </a:gs>
              </a:gsLst>
              <a:lin ang="0" scaled="1"/>
              <a:tileRect/>
            </a:gra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57" name="TextBox 56">
            <a:extLst>
              <a:ext uri="{FF2B5EF4-FFF2-40B4-BE49-F238E27FC236}">
                <a16:creationId xmlns:a16="http://schemas.microsoft.com/office/drawing/2014/main" id="{29045258-5CBC-950F-7F1B-3872EEFAB68A}"/>
              </a:ext>
            </a:extLst>
          </p:cNvPr>
          <p:cNvSpPr txBox="1"/>
          <p:nvPr/>
        </p:nvSpPr>
        <p:spPr>
          <a:xfrm>
            <a:off x="7856389" y="5807925"/>
            <a:ext cx="2125960" cy="288000"/>
          </a:xfrm>
          <a:prstGeom prst="roundRect">
            <a:avLst>
              <a:gd name="adj" fmla="val 50000"/>
            </a:avLst>
          </a:prstGeom>
          <a:gradFill flip="none" rotWithShape="1">
            <a:gsLst>
              <a:gs pos="100000">
                <a:srgbClr val="3A4953"/>
              </a:gs>
              <a:gs pos="0">
                <a:srgbClr val="3A4953"/>
              </a:gs>
            </a:gsLst>
            <a:path path="circle">
              <a:fillToRect l="100000" t="100000"/>
            </a:path>
            <a:tileRect r="-100000" b="-100000"/>
          </a:gradFill>
        </p:spPr>
        <p:txBody>
          <a:bodyPr wrap="square" lIns="108000" tIns="36000" rIns="108000" bIns="54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Variable Text Semibold" pitchFamily="2" charset="0"/>
                <a:ea typeface="+mn-ea"/>
                <a:cs typeface="Segoe UI" pitchFamily="34" charset="0"/>
              </a:rPr>
              <a:t>Enterprise-ready foundation</a:t>
            </a:r>
          </a:p>
        </p:txBody>
      </p:sp>
    </p:spTree>
    <p:extLst>
      <p:ext uri="{BB962C8B-B14F-4D97-AF65-F5344CB8AC3E}">
        <p14:creationId xmlns:p14="http://schemas.microsoft.com/office/powerpoint/2010/main" val="428768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BACAD-F170-99E1-7581-6374999419EF}"/>
            </a:ext>
          </a:extLst>
        </p:cNvPr>
        <p:cNvGrpSpPr/>
        <p:nvPr/>
      </p:nvGrpSpPr>
      <p:grpSpPr>
        <a:xfrm>
          <a:off x="0" y="0"/>
          <a:ext cx="0" cy="0"/>
          <a:chOff x="0" y="0"/>
          <a:chExt cx="0" cy="0"/>
        </a:xfrm>
      </p:grpSpPr>
      <p:sp>
        <p:nvSpPr>
          <p:cNvPr id="106" name="Rounded Rectangle 14">
            <a:extLst>
              <a:ext uri="{FF2B5EF4-FFF2-40B4-BE49-F238E27FC236}">
                <a16:creationId xmlns:a16="http://schemas.microsoft.com/office/drawing/2014/main" id="{67C6CC55-B2D8-3D2F-CE5D-D336B82B60FE}"/>
              </a:ext>
            </a:extLst>
          </p:cNvPr>
          <p:cNvSpPr>
            <a:spLocks/>
          </p:cNvSpPr>
          <p:nvPr/>
        </p:nvSpPr>
        <p:spPr bwMode="auto">
          <a:xfrm>
            <a:off x="588264" y="2236629"/>
            <a:ext cx="1722554" cy="3725361"/>
          </a:xfrm>
          <a:prstGeom prst="roundRect">
            <a:avLst>
              <a:gd name="adj" fmla="val 5687"/>
            </a:avLst>
          </a:prstGeom>
          <a:solidFill>
            <a:schemeClr val="bg1">
              <a:alpha val="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111" name="Rounded Rectangle 14">
            <a:extLst>
              <a:ext uri="{FF2B5EF4-FFF2-40B4-BE49-F238E27FC236}">
                <a16:creationId xmlns:a16="http://schemas.microsoft.com/office/drawing/2014/main" id="{58FE37D4-2AF1-90F4-DF50-CE4112A1A790}"/>
              </a:ext>
            </a:extLst>
          </p:cNvPr>
          <p:cNvSpPr>
            <a:spLocks/>
          </p:cNvSpPr>
          <p:nvPr/>
        </p:nvSpPr>
        <p:spPr bwMode="auto">
          <a:xfrm>
            <a:off x="9886834" y="2236629"/>
            <a:ext cx="1722554" cy="3725361"/>
          </a:xfrm>
          <a:prstGeom prst="roundRect">
            <a:avLst>
              <a:gd name="adj" fmla="val 5687"/>
            </a:avLst>
          </a:prstGeom>
          <a:solidFill>
            <a:schemeClr val="bg1">
              <a:alpha val="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110" name="Rounded Rectangle 14">
            <a:extLst>
              <a:ext uri="{FF2B5EF4-FFF2-40B4-BE49-F238E27FC236}">
                <a16:creationId xmlns:a16="http://schemas.microsoft.com/office/drawing/2014/main" id="{EFE8FA5D-55C9-D2DF-9F1B-180F5D2B3E81}"/>
              </a:ext>
            </a:extLst>
          </p:cNvPr>
          <p:cNvSpPr>
            <a:spLocks/>
          </p:cNvSpPr>
          <p:nvPr/>
        </p:nvSpPr>
        <p:spPr bwMode="auto">
          <a:xfrm>
            <a:off x="8027120" y="2236629"/>
            <a:ext cx="1722554" cy="3725361"/>
          </a:xfrm>
          <a:prstGeom prst="roundRect">
            <a:avLst>
              <a:gd name="adj" fmla="val 5687"/>
            </a:avLst>
          </a:prstGeom>
          <a:solidFill>
            <a:schemeClr val="bg1">
              <a:alpha val="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108" name="Rounded Rectangle 14">
            <a:extLst>
              <a:ext uri="{FF2B5EF4-FFF2-40B4-BE49-F238E27FC236}">
                <a16:creationId xmlns:a16="http://schemas.microsoft.com/office/drawing/2014/main" id="{0EB0F5A4-A9EB-3D9D-6B04-E55B4694BD83}"/>
              </a:ext>
            </a:extLst>
          </p:cNvPr>
          <p:cNvSpPr>
            <a:spLocks/>
          </p:cNvSpPr>
          <p:nvPr/>
        </p:nvSpPr>
        <p:spPr bwMode="auto">
          <a:xfrm>
            <a:off x="4307692" y="2236629"/>
            <a:ext cx="1722554" cy="3725361"/>
          </a:xfrm>
          <a:prstGeom prst="roundRect">
            <a:avLst>
              <a:gd name="adj" fmla="val 5687"/>
            </a:avLst>
          </a:prstGeom>
          <a:solidFill>
            <a:schemeClr val="bg1">
              <a:alpha val="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109" name="Rounded Rectangle 14">
            <a:extLst>
              <a:ext uri="{FF2B5EF4-FFF2-40B4-BE49-F238E27FC236}">
                <a16:creationId xmlns:a16="http://schemas.microsoft.com/office/drawing/2014/main" id="{1FE7AD7E-2DEF-3631-1B8B-1269F56BA62B}"/>
              </a:ext>
            </a:extLst>
          </p:cNvPr>
          <p:cNvSpPr>
            <a:spLocks/>
          </p:cNvSpPr>
          <p:nvPr/>
        </p:nvSpPr>
        <p:spPr bwMode="auto">
          <a:xfrm>
            <a:off x="6167406" y="2236629"/>
            <a:ext cx="1722554" cy="3725361"/>
          </a:xfrm>
          <a:prstGeom prst="roundRect">
            <a:avLst>
              <a:gd name="adj" fmla="val 5687"/>
            </a:avLst>
          </a:prstGeom>
          <a:solidFill>
            <a:schemeClr val="bg1">
              <a:alpha val="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5" name="Rounded Rectangle 14">
            <a:extLst>
              <a:ext uri="{FF2B5EF4-FFF2-40B4-BE49-F238E27FC236}">
                <a16:creationId xmlns:a16="http://schemas.microsoft.com/office/drawing/2014/main" id="{50D1F290-6456-E953-18B7-CD47E3F24E94}"/>
              </a:ext>
            </a:extLst>
          </p:cNvPr>
          <p:cNvSpPr>
            <a:spLocks/>
          </p:cNvSpPr>
          <p:nvPr/>
        </p:nvSpPr>
        <p:spPr bwMode="auto">
          <a:xfrm>
            <a:off x="2447978" y="2236629"/>
            <a:ext cx="1722554" cy="3725361"/>
          </a:xfrm>
          <a:prstGeom prst="roundRect">
            <a:avLst>
              <a:gd name="adj" fmla="val 5687"/>
            </a:avLst>
          </a:prstGeom>
          <a:solidFill>
            <a:schemeClr val="bg1">
              <a:alpha val="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9" name="Content Placeholder 2">
            <a:extLst>
              <a:ext uri="{FF2B5EF4-FFF2-40B4-BE49-F238E27FC236}">
                <a16:creationId xmlns:a16="http://schemas.microsoft.com/office/drawing/2014/main" id="{57BB2F38-93F1-BDF6-B429-3E34059C5715}"/>
              </a:ext>
            </a:extLst>
          </p:cNvPr>
          <p:cNvSpPr txBox="1">
            <a:spLocks/>
          </p:cNvSpPr>
          <p:nvPr/>
        </p:nvSpPr>
        <p:spPr>
          <a:xfrm>
            <a:off x="588263" y="1080942"/>
            <a:ext cx="6464775" cy="369332"/>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400" b="0" i="0" u="none" strike="noStrike" kern="1200" cap="none" spc="0" normalizeH="0" baseline="0" noProof="0">
                <a:ln w="3175">
                  <a:noFill/>
                </a:ln>
                <a:gradFill>
                  <a:gsLst>
                    <a:gs pos="6000">
                      <a:srgbClr val="D59ED7"/>
                    </a:gs>
                    <a:gs pos="95000">
                      <a:srgbClr val="8DC8E8"/>
                    </a:gs>
                  </a:gsLst>
                  <a:path path="circle">
                    <a:fillToRect l="100000" t="100000"/>
                  </a:path>
                </a:gradFill>
                <a:effectLst/>
                <a:uLnTx/>
                <a:uFillTx/>
                <a:latin typeface="Segoe UI Variable Text Semibold" pitchFamily="2" charset="0"/>
                <a:ea typeface="+mn-ea"/>
                <a:cs typeface="Segoe UI"/>
              </a:rPr>
              <a:t>Data processing all in one flow</a:t>
            </a:r>
          </a:p>
        </p:txBody>
      </p:sp>
      <p:sp>
        <p:nvSpPr>
          <p:cNvPr id="10" name="TextBox 9">
            <a:extLst>
              <a:ext uri="{FF2B5EF4-FFF2-40B4-BE49-F238E27FC236}">
                <a16:creationId xmlns:a16="http://schemas.microsoft.com/office/drawing/2014/main" id="{C335970A-63C2-4774-F1AC-226D986EF8AF}"/>
              </a:ext>
            </a:extLst>
          </p:cNvPr>
          <p:cNvSpPr txBox="1"/>
          <p:nvPr/>
        </p:nvSpPr>
        <p:spPr>
          <a:xfrm>
            <a:off x="10047939" y="3352702"/>
            <a:ext cx="1400343"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Query</a:t>
            </a:r>
          </a:p>
        </p:txBody>
      </p:sp>
      <p:sp>
        <p:nvSpPr>
          <p:cNvPr id="58" name="Oval 3">
            <a:extLst>
              <a:ext uri="{FF2B5EF4-FFF2-40B4-BE49-F238E27FC236}">
                <a16:creationId xmlns:a16="http://schemas.microsoft.com/office/drawing/2014/main" id="{1DEC6742-C977-CD4C-6EF6-6F5DFC9F3102}"/>
              </a:ext>
              <a:ext uri="{C183D7F6-B498-43B3-948B-1728B52AA6E4}">
                <adec:decorative xmlns:adec="http://schemas.microsoft.com/office/drawing/2017/decorative" val="1"/>
              </a:ext>
            </a:extLst>
          </p:cNvPr>
          <p:cNvSpPr/>
          <p:nvPr/>
        </p:nvSpPr>
        <p:spPr bwMode="auto">
          <a:xfrm>
            <a:off x="10382783" y="2432753"/>
            <a:ext cx="730654" cy="730654"/>
          </a:xfrm>
          <a:prstGeom prst="ellipse">
            <a:avLst/>
          </a:prstGeom>
          <a:gradFill flip="none" rotWithShape="1">
            <a:gsLst>
              <a:gs pos="10000">
                <a:srgbClr val="C03BC4"/>
              </a:gs>
              <a:gs pos="90000">
                <a:srgbClr val="0078D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30" name="TextBox 29">
            <a:extLst>
              <a:ext uri="{FF2B5EF4-FFF2-40B4-BE49-F238E27FC236}">
                <a16:creationId xmlns:a16="http://schemas.microsoft.com/office/drawing/2014/main" id="{E4834559-1B6F-8F09-FF12-27EA31FB63FF}"/>
              </a:ext>
            </a:extLst>
          </p:cNvPr>
          <p:cNvSpPr txBox="1"/>
          <p:nvPr/>
        </p:nvSpPr>
        <p:spPr>
          <a:xfrm>
            <a:off x="9981842" y="3773834"/>
            <a:ext cx="1532538" cy="70788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74625" lvl="0" indent="-174625" defTabSz="932472" fontAlgn="base">
              <a:spcBef>
                <a:spcPct val="0"/>
              </a:spcBef>
              <a:spcAft>
                <a:spcPct val="0"/>
              </a:spcAft>
              <a:buFont typeface="Arial" panose="020B0604020202020204" pitchFamily="34" charset="0"/>
              <a:buChar char="•"/>
              <a:defRPr sz="12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Boosting</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Weighting</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Thresholding</a:t>
            </a:r>
          </a:p>
        </p:txBody>
      </p:sp>
      <p:sp>
        <p:nvSpPr>
          <p:cNvPr id="31" name="Graphic 1028">
            <a:extLst>
              <a:ext uri="{FF2B5EF4-FFF2-40B4-BE49-F238E27FC236}">
                <a16:creationId xmlns:a16="http://schemas.microsoft.com/office/drawing/2014/main" id="{99B3DE09-0B63-B5C8-1CD6-7E9BE13B435B}"/>
              </a:ext>
            </a:extLst>
          </p:cNvPr>
          <p:cNvSpPr/>
          <p:nvPr/>
        </p:nvSpPr>
        <p:spPr>
          <a:xfrm>
            <a:off x="10569466" y="2604890"/>
            <a:ext cx="357291" cy="386380"/>
          </a:xfrm>
          <a:custGeom>
            <a:avLst/>
            <a:gdLst>
              <a:gd name="connsiteX0" fmla="*/ 182644 w 613920"/>
              <a:gd name="connsiteY0" fmla="*/ 124491 h 663902"/>
              <a:gd name="connsiteX1" fmla="*/ 307182 w 613920"/>
              <a:gd name="connsiteY1" fmla="*/ 0 h 663902"/>
              <a:gd name="connsiteX2" fmla="*/ 431674 w 613920"/>
              <a:gd name="connsiteY2" fmla="*/ 124539 h 663902"/>
              <a:gd name="connsiteX3" fmla="*/ 332049 w 613920"/>
              <a:gd name="connsiteY3" fmla="*/ 246517 h 663902"/>
              <a:gd name="connsiteX4" fmla="*/ 332049 w 613920"/>
              <a:gd name="connsiteY4" fmla="*/ 315313 h 663902"/>
              <a:gd name="connsiteX5" fmla="*/ 439904 w 613920"/>
              <a:gd name="connsiteY5" fmla="*/ 315313 h 663902"/>
              <a:gd name="connsiteX6" fmla="*/ 514573 w 613920"/>
              <a:gd name="connsiteY6" fmla="*/ 389982 h 663902"/>
              <a:gd name="connsiteX7" fmla="*/ 514573 w 613920"/>
              <a:gd name="connsiteY7" fmla="*/ 417327 h 663902"/>
              <a:gd name="connsiteX8" fmla="*/ 611308 w 613920"/>
              <a:gd name="connsiteY8" fmla="*/ 564582 h 663902"/>
              <a:gd name="connsiteX9" fmla="*/ 489750 w 613920"/>
              <a:gd name="connsiteY9" fmla="*/ 663902 h 663902"/>
              <a:gd name="connsiteX10" fmla="*/ 365049 w 613920"/>
              <a:gd name="connsiteY10" fmla="*/ 539573 h 663902"/>
              <a:gd name="connsiteX11" fmla="*/ 464794 w 613920"/>
              <a:gd name="connsiteY11" fmla="*/ 417361 h 663902"/>
              <a:gd name="connsiteX12" fmla="*/ 464794 w 613920"/>
              <a:gd name="connsiteY12" fmla="*/ 389982 h 663902"/>
              <a:gd name="connsiteX13" fmla="*/ 439904 w 613920"/>
              <a:gd name="connsiteY13" fmla="*/ 365092 h 663902"/>
              <a:gd name="connsiteX14" fmla="*/ 174414 w 613920"/>
              <a:gd name="connsiteY14" fmla="*/ 365092 h 663902"/>
              <a:gd name="connsiteX15" fmla="*/ 149524 w 613920"/>
              <a:gd name="connsiteY15" fmla="*/ 389982 h 663902"/>
              <a:gd name="connsiteX16" fmla="*/ 149524 w 613920"/>
              <a:gd name="connsiteY16" fmla="*/ 417327 h 663902"/>
              <a:gd name="connsiteX17" fmla="*/ 246257 w 613920"/>
              <a:gd name="connsiteY17" fmla="*/ 564582 h 663902"/>
              <a:gd name="connsiteX18" fmla="*/ 124700 w 613920"/>
              <a:gd name="connsiteY18" fmla="*/ 663902 h 663902"/>
              <a:gd name="connsiteX19" fmla="*/ 0 w 613920"/>
              <a:gd name="connsiteY19" fmla="*/ 539573 h 663902"/>
              <a:gd name="connsiteX20" fmla="*/ 99744 w 613920"/>
              <a:gd name="connsiteY20" fmla="*/ 417361 h 663902"/>
              <a:gd name="connsiteX21" fmla="*/ 99744 w 613920"/>
              <a:gd name="connsiteY21" fmla="*/ 389982 h 663902"/>
              <a:gd name="connsiteX22" fmla="*/ 174414 w 613920"/>
              <a:gd name="connsiteY22" fmla="*/ 315313 h 663902"/>
              <a:gd name="connsiteX23" fmla="*/ 282269 w 613920"/>
              <a:gd name="connsiteY23" fmla="*/ 315313 h 663902"/>
              <a:gd name="connsiteX24" fmla="*/ 282269 w 613920"/>
              <a:gd name="connsiteY24" fmla="*/ 246517 h 663902"/>
              <a:gd name="connsiteX25" fmla="*/ 182644 w 613920"/>
              <a:gd name="connsiteY25" fmla="*/ 124491 h 66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3920" h="663902">
                <a:moveTo>
                  <a:pt x="182644" y="124491"/>
                </a:moveTo>
                <a:cubicBezTo>
                  <a:pt x="182657" y="55724"/>
                  <a:pt x="238415" y="-13"/>
                  <a:pt x="307182" y="0"/>
                </a:cubicBezTo>
                <a:cubicBezTo>
                  <a:pt x="375951" y="13"/>
                  <a:pt x="431687" y="55772"/>
                  <a:pt x="431674" y="124539"/>
                </a:cubicBezTo>
                <a:cubicBezTo>
                  <a:pt x="431664" y="183704"/>
                  <a:pt x="390019" y="234691"/>
                  <a:pt x="332049" y="246517"/>
                </a:cubicBezTo>
                <a:lnTo>
                  <a:pt x="332049" y="315313"/>
                </a:lnTo>
                <a:lnTo>
                  <a:pt x="439904" y="315313"/>
                </a:lnTo>
                <a:cubicBezTo>
                  <a:pt x="481142" y="315313"/>
                  <a:pt x="514573" y="348745"/>
                  <a:pt x="514573" y="389982"/>
                </a:cubicBezTo>
                <a:lnTo>
                  <a:pt x="514573" y="417327"/>
                </a:lnTo>
                <a:cubicBezTo>
                  <a:pt x="581948" y="431279"/>
                  <a:pt x="625257" y="497207"/>
                  <a:pt x="611308" y="564582"/>
                </a:cubicBezTo>
                <a:cubicBezTo>
                  <a:pt x="599365" y="622263"/>
                  <a:pt x="548653" y="663696"/>
                  <a:pt x="489750" y="663902"/>
                </a:cubicBezTo>
                <a:cubicBezTo>
                  <a:pt x="420981" y="664005"/>
                  <a:pt x="365152" y="608341"/>
                  <a:pt x="365049" y="539573"/>
                </a:cubicBezTo>
                <a:cubicBezTo>
                  <a:pt x="364963" y="480282"/>
                  <a:pt x="406691" y="429155"/>
                  <a:pt x="464794" y="417361"/>
                </a:cubicBezTo>
                <a:lnTo>
                  <a:pt x="464794" y="389982"/>
                </a:lnTo>
                <a:cubicBezTo>
                  <a:pt x="464794" y="376236"/>
                  <a:pt x="453650" y="365092"/>
                  <a:pt x="439904" y="365092"/>
                </a:cubicBezTo>
                <a:lnTo>
                  <a:pt x="174414" y="365092"/>
                </a:lnTo>
                <a:cubicBezTo>
                  <a:pt x="160667" y="365092"/>
                  <a:pt x="149524" y="376236"/>
                  <a:pt x="149524" y="389982"/>
                </a:cubicBezTo>
                <a:lnTo>
                  <a:pt x="149524" y="417327"/>
                </a:lnTo>
                <a:cubicBezTo>
                  <a:pt x="216899" y="431279"/>
                  <a:pt x="260207" y="497207"/>
                  <a:pt x="246257" y="564582"/>
                </a:cubicBezTo>
                <a:cubicBezTo>
                  <a:pt x="234314" y="622263"/>
                  <a:pt x="183604" y="663696"/>
                  <a:pt x="124700" y="663902"/>
                </a:cubicBezTo>
                <a:cubicBezTo>
                  <a:pt x="55933" y="664005"/>
                  <a:pt x="103" y="608341"/>
                  <a:pt x="0" y="539573"/>
                </a:cubicBezTo>
                <a:cubicBezTo>
                  <a:pt x="-88" y="480282"/>
                  <a:pt x="41641" y="429155"/>
                  <a:pt x="99744" y="417361"/>
                </a:cubicBezTo>
                <a:lnTo>
                  <a:pt x="99744" y="389982"/>
                </a:lnTo>
                <a:cubicBezTo>
                  <a:pt x="99744" y="348745"/>
                  <a:pt x="133175" y="315313"/>
                  <a:pt x="174414" y="315313"/>
                </a:cubicBezTo>
                <a:lnTo>
                  <a:pt x="282269" y="315313"/>
                </a:lnTo>
                <a:lnTo>
                  <a:pt x="282269" y="246517"/>
                </a:lnTo>
                <a:cubicBezTo>
                  <a:pt x="224295" y="234664"/>
                  <a:pt x="182658" y="183665"/>
                  <a:pt x="182644" y="124491"/>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sp>
        <p:nvSpPr>
          <p:cNvPr id="8" name="TextBox 7">
            <a:extLst>
              <a:ext uri="{FF2B5EF4-FFF2-40B4-BE49-F238E27FC236}">
                <a16:creationId xmlns:a16="http://schemas.microsoft.com/office/drawing/2014/main" id="{E129ABAC-77C2-22D4-A5A1-157A0B8F2C6E}"/>
              </a:ext>
            </a:extLst>
          </p:cNvPr>
          <p:cNvSpPr txBox="1"/>
          <p:nvPr/>
        </p:nvSpPr>
        <p:spPr>
          <a:xfrm>
            <a:off x="803946" y="3352702"/>
            <a:ext cx="1291191" cy="45443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Ingest</a:t>
            </a:r>
          </a:p>
        </p:txBody>
      </p:sp>
      <p:sp>
        <p:nvSpPr>
          <p:cNvPr id="12" name="Oval 3">
            <a:extLst>
              <a:ext uri="{FF2B5EF4-FFF2-40B4-BE49-F238E27FC236}">
                <a16:creationId xmlns:a16="http://schemas.microsoft.com/office/drawing/2014/main" id="{0E4378B8-CE92-1D30-EBA1-28A4FB5FE423}"/>
              </a:ext>
              <a:ext uri="{C183D7F6-B498-43B3-948B-1728B52AA6E4}">
                <adec:decorative xmlns:adec="http://schemas.microsoft.com/office/drawing/2017/decorative" val="1"/>
              </a:ext>
            </a:extLst>
          </p:cNvPr>
          <p:cNvSpPr/>
          <p:nvPr/>
        </p:nvSpPr>
        <p:spPr bwMode="auto">
          <a:xfrm>
            <a:off x="1084214" y="2414263"/>
            <a:ext cx="730654" cy="730654"/>
          </a:xfrm>
          <a:prstGeom prst="ellipse">
            <a:avLst/>
          </a:prstGeom>
          <a:gradFill flip="none" rotWithShape="1">
            <a:gsLst>
              <a:gs pos="10000">
                <a:srgbClr val="C03BC4"/>
              </a:gs>
              <a:gs pos="90000">
                <a:srgbClr val="0078D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38" name="TextBox 37">
            <a:extLst>
              <a:ext uri="{FF2B5EF4-FFF2-40B4-BE49-F238E27FC236}">
                <a16:creationId xmlns:a16="http://schemas.microsoft.com/office/drawing/2014/main" id="{D322FFCB-7F88-EC7B-3F58-37B898C0F01B}"/>
              </a:ext>
            </a:extLst>
          </p:cNvPr>
          <p:cNvSpPr txBox="1"/>
          <p:nvPr/>
        </p:nvSpPr>
        <p:spPr>
          <a:xfrm>
            <a:off x="8188226" y="3352702"/>
            <a:ext cx="1400343"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Index</a:t>
            </a:r>
          </a:p>
        </p:txBody>
      </p:sp>
      <p:sp>
        <p:nvSpPr>
          <p:cNvPr id="57" name="Oval 3">
            <a:extLst>
              <a:ext uri="{FF2B5EF4-FFF2-40B4-BE49-F238E27FC236}">
                <a16:creationId xmlns:a16="http://schemas.microsoft.com/office/drawing/2014/main" id="{B5ABD377-5A0A-E3B0-A909-55026CFC7ABD}"/>
              </a:ext>
              <a:ext uri="{C183D7F6-B498-43B3-948B-1728B52AA6E4}">
                <adec:decorative xmlns:adec="http://schemas.microsoft.com/office/drawing/2017/decorative" val="1"/>
              </a:ext>
            </a:extLst>
          </p:cNvPr>
          <p:cNvSpPr/>
          <p:nvPr/>
        </p:nvSpPr>
        <p:spPr bwMode="auto">
          <a:xfrm>
            <a:off x="8523070" y="2414263"/>
            <a:ext cx="730654" cy="730654"/>
          </a:xfrm>
          <a:prstGeom prst="ellipse">
            <a:avLst/>
          </a:prstGeom>
          <a:gradFill flip="none" rotWithShape="1">
            <a:gsLst>
              <a:gs pos="10000">
                <a:srgbClr val="C03BC4"/>
              </a:gs>
              <a:gs pos="90000">
                <a:srgbClr val="0078D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28" name="TextBox 27">
            <a:extLst>
              <a:ext uri="{FF2B5EF4-FFF2-40B4-BE49-F238E27FC236}">
                <a16:creationId xmlns:a16="http://schemas.microsoft.com/office/drawing/2014/main" id="{31504D96-C6AE-E9BD-2FA2-23D1EF967DD9}"/>
              </a:ext>
            </a:extLst>
          </p:cNvPr>
          <p:cNvSpPr txBox="1"/>
          <p:nvPr/>
        </p:nvSpPr>
        <p:spPr>
          <a:xfrm>
            <a:off x="4590464" y="3352702"/>
            <a:ext cx="1157010"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Chunk</a:t>
            </a:r>
          </a:p>
        </p:txBody>
      </p:sp>
      <p:sp>
        <p:nvSpPr>
          <p:cNvPr id="44" name="Oval 3">
            <a:extLst>
              <a:ext uri="{FF2B5EF4-FFF2-40B4-BE49-F238E27FC236}">
                <a16:creationId xmlns:a16="http://schemas.microsoft.com/office/drawing/2014/main" id="{7EF55534-9094-9310-ACED-A9DD40F7CDDB}"/>
              </a:ext>
              <a:ext uri="{C183D7F6-B498-43B3-948B-1728B52AA6E4}">
                <adec:decorative xmlns:adec="http://schemas.microsoft.com/office/drawing/2017/decorative" val="1"/>
              </a:ext>
            </a:extLst>
          </p:cNvPr>
          <p:cNvSpPr/>
          <p:nvPr/>
        </p:nvSpPr>
        <p:spPr bwMode="auto">
          <a:xfrm>
            <a:off x="4803642" y="2414263"/>
            <a:ext cx="730654" cy="730654"/>
          </a:xfrm>
          <a:prstGeom prst="ellipse">
            <a:avLst/>
          </a:prstGeom>
          <a:gradFill flip="none" rotWithShape="1">
            <a:gsLst>
              <a:gs pos="10000">
                <a:srgbClr val="C03BC4"/>
              </a:gs>
              <a:gs pos="90000">
                <a:srgbClr val="0078D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34" name="TextBox 33">
            <a:extLst>
              <a:ext uri="{FF2B5EF4-FFF2-40B4-BE49-F238E27FC236}">
                <a16:creationId xmlns:a16="http://schemas.microsoft.com/office/drawing/2014/main" id="{2DEE6E9A-FD27-4E52-883D-9F3FFCDD51BC}"/>
              </a:ext>
            </a:extLst>
          </p:cNvPr>
          <p:cNvSpPr txBox="1">
            <a:spLocks/>
          </p:cNvSpPr>
          <p:nvPr/>
        </p:nvSpPr>
        <p:spPr>
          <a:xfrm>
            <a:off x="6402798" y="3352702"/>
            <a:ext cx="1251770"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Embed</a:t>
            </a:r>
          </a:p>
        </p:txBody>
      </p:sp>
      <p:sp>
        <p:nvSpPr>
          <p:cNvPr id="56" name="Oval 3">
            <a:extLst>
              <a:ext uri="{FF2B5EF4-FFF2-40B4-BE49-F238E27FC236}">
                <a16:creationId xmlns:a16="http://schemas.microsoft.com/office/drawing/2014/main" id="{D72AB781-FD66-25B6-CE9E-E13CCEA6F426}"/>
              </a:ext>
              <a:ext uri="{C183D7F6-B498-43B3-948B-1728B52AA6E4}">
                <adec:decorative xmlns:adec="http://schemas.microsoft.com/office/drawing/2017/decorative" val="1"/>
              </a:ext>
            </a:extLst>
          </p:cNvPr>
          <p:cNvSpPr/>
          <p:nvPr/>
        </p:nvSpPr>
        <p:spPr bwMode="auto">
          <a:xfrm>
            <a:off x="6663356" y="2414263"/>
            <a:ext cx="730654" cy="730654"/>
          </a:xfrm>
          <a:prstGeom prst="ellipse">
            <a:avLst/>
          </a:prstGeom>
          <a:gradFill flip="none" rotWithShape="1">
            <a:gsLst>
              <a:gs pos="10000">
                <a:srgbClr val="C03BC4"/>
              </a:gs>
              <a:gs pos="90000">
                <a:srgbClr val="0078D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19" name="TextBox 18">
            <a:extLst>
              <a:ext uri="{FF2B5EF4-FFF2-40B4-BE49-F238E27FC236}">
                <a16:creationId xmlns:a16="http://schemas.microsoft.com/office/drawing/2014/main" id="{D36EDACE-F1CC-9666-7AAE-24800D3D31F2}"/>
              </a:ext>
            </a:extLst>
          </p:cNvPr>
          <p:cNvSpPr txBox="1"/>
          <p:nvPr/>
        </p:nvSpPr>
        <p:spPr>
          <a:xfrm>
            <a:off x="2673846" y="3352702"/>
            <a:ext cx="1270818"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Extract</a:t>
            </a:r>
          </a:p>
        </p:txBody>
      </p:sp>
      <p:sp>
        <p:nvSpPr>
          <p:cNvPr id="39" name="Oval 3">
            <a:extLst>
              <a:ext uri="{FF2B5EF4-FFF2-40B4-BE49-F238E27FC236}">
                <a16:creationId xmlns:a16="http://schemas.microsoft.com/office/drawing/2014/main" id="{8C22A67C-A65C-FB49-552D-DC8C2591D129}"/>
              </a:ext>
              <a:ext uri="{C183D7F6-B498-43B3-948B-1728B52AA6E4}">
                <adec:decorative xmlns:adec="http://schemas.microsoft.com/office/drawing/2017/decorative" val="1"/>
              </a:ext>
            </a:extLst>
          </p:cNvPr>
          <p:cNvSpPr/>
          <p:nvPr/>
        </p:nvSpPr>
        <p:spPr bwMode="auto">
          <a:xfrm>
            <a:off x="2943928" y="2414263"/>
            <a:ext cx="730654" cy="730654"/>
          </a:xfrm>
          <a:prstGeom prst="ellipse">
            <a:avLst/>
          </a:prstGeom>
          <a:gradFill flip="none" rotWithShape="1">
            <a:gsLst>
              <a:gs pos="10000">
                <a:srgbClr val="C03BC4"/>
              </a:gs>
              <a:gs pos="90000">
                <a:srgbClr val="0078D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45" name="Graphic 36">
            <a:extLst>
              <a:ext uri="{FF2B5EF4-FFF2-40B4-BE49-F238E27FC236}">
                <a16:creationId xmlns:a16="http://schemas.microsoft.com/office/drawing/2014/main" id="{ECD42FD6-8935-D20D-6C26-5FBAF39194AC}"/>
              </a:ext>
            </a:extLst>
          </p:cNvPr>
          <p:cNvSpPr/>
          <p:nvPr/>
        </p:nvSpPr>
        <p:spPr>
          <a:xfrm>
            <a:off x="3144122" y="2621377"/>
            <a:ext cx="330266" cy="330299"/>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Text Semibold" pitchFamily="2" charset="0"/>
              <a:ea typeface="+mn-ea"/>
              <a:cs typeface="Segoe UI" pitchFamily="34" charset="0"/>
            </a:endParaRPr>
          </a:p>
        </p:txBody>
      </p:sp>
      <p:cxnSp>
        <p:nvCxnSpPr>
          <p:cNvPr id="121" name="Straight Arrow Connector 15">
            <a:extLst>
              <a:ext uri="{FF2B5EF4-FFF2-40B4-BE49-F238E27FC236}">
                <a16:creationId xmlns:a16="http://schemas.microsoft.com/office/drawing/2014/main" id="{0B537940-25DB-BBEA-73D3-4B3D82293AAF}"/>
              </a:ext>
            </a:extLst>
          </p:cNvPr>
          <p:cNvCxnSpPr>
            <a:cxnSpLocks/>
          </p:cNvCxnSpPr>
          <p:nvPr/>
        </p:nvCxnSpPr>
        <p:spPr>
          <a:xfrm rot="5400000" flipV="1">
            <a:off x="2500443" y="2608455"/>
            <a:ext cx="0" cy="379250"/>
          </a:xfrm>
          <a:prstGeom prst="straightConnector1">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5">
            <a:extLst>
              <a:ext uri="{FF2B5EF4-FFF2-40B4-BE49-F238E27FC236}">
                <a16:creationId xmlns:a16="http://schemas.microsoft.com/office/drawing/2014/main" id="{001D490A-B673-4C9C-FF8E-10FBBDB64F18}"/>
              </a:ext>
            </a:extLst>
          </p:cNvPr>
          <p:cNvCxnSpPr>
            <a:cxnSpLocks/>
          </p:cNvCxnSpPr>
          <p:nvPr/>
        </p:nvCxnSpPr>
        <p:spPr>
          <a:xfrm rot="5400000" flipV="1">
            <a:off x="4360157" y="2608455"/>
            <a:ext cx="0" cy="379250"/>
          </a:xfrm>
          <a:prstGeom prst="straightConnector1">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5">
            <a:extLst>
              <a:ext uri="{FF2B5EF4-FFF2-40B4-BE49-F238E27FC236}">
                <a16:creationId xmlns:a16="http://schemas.microsoft.com/office/drawing/2014/main" id="{89383D61-DF98-B75D-D8C8-59098D56871B}"/>
              </a:ext>
            </a:extLst>
          </p:cNvPr>
          <p:cNvCxnSpPr>
            <a:cxnSpLocks/>
          </p:cNvCxnSpPr>
          <p:nvPr/>
        </p:nvCxnSpPr>
        <p:spPr>
          <a:xfrm rot="5400000" flipV="1">
            <a:off x="6219871" y="2608455"/>
            <a:ext cx="0" cy="379250"/>
          </a:xfrm>
          <a:prstGeom prst="straightConnector1">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5">
            <a:extLst>
              <a:ext uri="{FF2B5EF4-FFF2-40B4-BE49-F238E27FC236}">
                <a16:creationId xmlns:a16="http://schemas.microsoft.com/office/drawing/2014/main" id="{2C1A3B74-EC76-2069-C3EB-63B9919A58D4}"/>
              </a:ext>
            </a:extLst>
          </p:cNvPr>
          <p:cNvCxnSpPr>
            <a:cxnSpLocks/>
          </p:cNvCxnSpPr>
          <p:nvPr/>
        </p:nvCxnSpPr>
        <p:spPr>
          <a:xfrm rot="5400000" flipV="1">
            <a:off x="8079585" y="2608455"/>
            <a:ext cx="0" cy="379250"/>
          </a:xfrm>
          <a:prstGeom prst="straightConnector1">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25" name="Straight Arrow Connector 15">
            <a:extLst>
              <a:ext uri="{FF2B5EF4-FFF2-40B4-BE49-F238E27FC236}">
                <a16:creationId xmlns:a16="http://schemas.microsoft.com/office/drawing/2014/main" id="{AEAD3C79-E181-832E-81B8-24F381D75140}"/>
              </a:ext>
            </a:extLst>
          </p:cNvPr>
          <p:cNvCxnSpPr>
            <a:cxnSpLocks/>
          </p:cNvCxnSpPr>
          <p:nvPr/>
        </p:nvCxnSpPr>
        <p:spPr>
          <a:xfrm rot="5400000" flipV="1">
            <a:off x="9939299" y="2608455"/>
            <a:ext cx="0" cy="379250"/>
          </a:xfrm>
          <a:prstGeom prst="straightConnector1">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1018364-8C0D-9C6D-0850-B9647A9EE128}"/>
              </a:ext>
            </a:extLst>
          </p:cNvPr>
          <p:cNvSpPr txBox="1"/>
          <p:nvPr/>
        </p:nvSpPr>
        <p:spPr>
          <a:xfrm>
            <a:off x="708938" y="3773834"/>
            <a:ext cx="1481207" cy="167738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Variable Text" pitchFamily="2" charset="0"/>
                <a:ea typeface="+mn-ea"/>
                <a:cs typeface="Segoe UI" pitchFamily="34" charset="0"/>
              </a:rPr>
              <a:t>OneLake</a:t>
            </a:r>
            <a:endPar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endParaRP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a:rPr>
              <a:t>Blob Storage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a:rPr>
              <a:t>ADLSv2</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a:rPr>
              <a:t>SQL DB</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Variable Text" pitchFamily="2" charset="0"/>
                <a:ea typeface="+mn-ea"/>
                <a:cs typeface="Segoe UI" pitchFamily="34" charset="0"/>
              </a:rPr>
              <a:t>CosmosDB</a:t>
            </a:r>
            <a:endPar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endParaRP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a:rPr>
              <a:t>Incremental </a:t>
            </a:r>
            <a:b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a:rPr>
              <a:t>change tracking</a:t>
            </a:r>
          </a:p>
        </p:txBody>
      </p:sp>
      <p:sp>
        <p:nvSpPr>
          <p:cNvPr id="25" name="TextBox 24">
            <a:extLst>
              <a:ext uri="{FF2B5EF4-FFF2-40B4-BE49-F238E27FC236}">
                <a16:creationId xmlns:a16="http://schemas.microsoft.com/office/drawing/2014/main" id="{DA830F6A-907E-640E-FBFB-431FD4652FC4}"/>
              </a:ext>
            </a:extLst>
          </p:cNvPr>
          <p:cNvSpPr txBox="1"/>
          <p:nvPr/>
        </p:nvSpPr>
        <p:spPr>
          <a:xfrm>
            <a:off x="2583954" y="3773834"/>
            <a:ext cx="1450602" cy="152349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74625" lvl="0" indent="-174625" defTabSz="932472" fontAlgn="base">
              <a:spcBef>
                <a:spcPct val="0"/>
              </a:spcBef>
              <a:spcAft>
                <a:spcPct val="0"/>
              </a:spcAft>
              <a:buFont typeface="Arial" panose="020B0604020202020204" pitchFamily="34" charset="0"/>
              <a:buChar char="•"/>
              <a:defRPr sz="12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fr-FR" sz="1200" b="0" i="0" u="none" strike="noStrike" kern="0" cap="none" spc="0" normalizeH="0" baseline="0" noProof="0" err="1">
                <a:ln>
                  <a:noFill/>
                </a:ln>
                <a:solidFill>
                  <a:srgbClr val="FFFFFF"/>
                </a:solidFill>
                <a:effectLst/>
                <a:uLnTx/>
                <a:uFillTx/>
                <a:latin typeface="Segoe UI Variable Text" pitchFamily="2" charset="0"/>
                <a:ea typeface="+mn-ea"/>
                <a:cs typeface="Segoe UI" pitchFamily="34" charset="0"/>
              </a:rPr>
              <a:t>PDFs</a:t>
            </a:r>
            <a:r>
              <a:rPr kumimoji="0" lang="fr-FR"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 Office docs</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fr-FR"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Image files</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fr-FR" sz="1200" b="0" i="0" u="none" strike="noStrike" kern="0" cap="none" spc="0" normalizeH="0" baseline="0" noProof="0" err="1">
                <a:ln>
                  <a:noFill/>
                </a:ln>
                <a:solidFill>
                  <a:srgbClr val="FFFFFF"/>
                </a:solidFill>
                <a:effectLst/>
                <a:uLnTx/>
                <a:uFillTx/>
                <a:latin typeface="Segoe UI Variable Text" pitchFamily="2" charset="0"/>
                <a:ea typeface="+mn-ea"/>
                <a:cs typeface="Segoe UI" pitchFamily="34" charset="0"/>
              </a:rPr>
              <a:t>Nested</a:t>
            </a:r>
            <a:r>
              <a:rPr kumimoji="0" lang="fr-FR"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 images in </a:t>
            </a:r>
            <a:r>
              <a:rPr kumimoji="0" lang="fr-FR" sz="1200" b="0" i="0" u="none" strike="noStrike" kern="0" cap="none" spc="0" normalizeH="0" baseline="0" noProof="0" err="1">
                <a:ln>
                  <a:noFill/>
                </a:ln>
                <a:solidFill>
                  <a:srgbClr val="FFFFFF"/>
                </a:solidFill>
                <a:effectLst/>
                <a:uLnTx/>
                <a:uFillTx/>
                <a:latin typeface="Segoe UI Variable Text" pitchFamily="2" charset="0"/>
                <a:ea typeface="+mn-ea"/>
                <a:cs typeface="Segoe UI" pitchFamily="34" charset="0"/>
              </a:rPr>
              <a:t>PDFs</a:t>
            </a:r>
            <a:r>
              <a:rPr kumimoji="0" lang="fr-FR"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 Office docs</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fr-FR"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Document </a:t>
            </a:r>
            <a:r>
              <a:rPr kumimoji="0" lang="fr-FR" sz="1200" b="0" i="0" u="none" strike="noStrike" kern="0" cap="none" spc="0" normalizeH="0" baseline="0" noProof="0" err="1">
                <a:ln>
                  <a:noFill/>
                </a:ln>
                <a:solidFill>
                  <a:srgbClr val="FFFFFF"/>
                </a:solidFill>
                <a:effectLst/>
                <a:uLnTx/>
                <a:uFillTx/>
                <a:latin typeface="Segoe UI Variable Text" pitchFamily="2" charset="0"/>
                <a:ea typeface="+mn-ea"/>
                <a:cs typeface="Segoe UI" pitchFamily="34" charset="0"/>
              </a:rPr>
              <a:t>layout</a:t>
            </a:r>
            <a:r>
              <a:rPr kumimoji="0" lang="fr-FR"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 JSON, </a:t>
            </a:r>
            <a:r>
              <a:rPr kumimoji="0" lang="fr-FR" sz="1200" b="0" i="0" u="none" strike="noStrike" kern="0" cap="none" spc="0" normalizeH="0" baseline="0" noProof="0" err="1">
                <a:ln>
                  <a:noFill/>
                </a:ln>
                <a:solidFill>
                  <a:srgbClr val="FFFFFF"/>
                </a:solidFill>
                <a:effectLst/>
                <a:uLnTx/>
                <a:uFillTx/>
                <a:latin typeface="Segoe UI Variable Text" pitchFamily="2" charset="0"/>
                <a:ea typeface="+mn-ea"/>
                <a:cs typeface="Segoe UI" pitchFamily="34" charset="0"/>
              </a:rPr>
              <a:t>CSVs</a:t>
            </a:r>
            <a:r>
              <a:rPr kumimoji="0" lang="fr-FR"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 </a:t>
            </a:r>
            <a:r>
              <a:rPr kumimoji="0" lang="fr-FR" sz="1200" b="0" i="0" u="none" strike="noStrike" kern="0" cap="none" spc="0" normalizeH="0" baseline="0" noProof="0" err="1">
                <a:ln>
                  <a:noFill/>
                </a:ln>
                <a:solidFill>
                  <a:srgbClr val="FFFFFF"/>
                </a:solidFill>
                <a:effectLst/>
                <a:uLnTx/>
                <a:uFillTx/>
                <a:latin typeface="Segoe UI Variable Text" pitchFamily="2" charset="0"/>
                <a:ea typeface="+mn-ea"/>
                <a:cs typeface="Segoe UI" pitchFamily="34" charset="0"/>
              </a:rPr>
              <a:t>markdown</a:t>
            </a:r>
            <a:r>
              <a:rPr kumimoji="0" lang="fr-FR"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 </a:t>
            </a:r>
            <a:r>
              <a:rPr kumimoji="0" lang="fr-FR" sz="1200" b="0" i="0" u="none" strike="noStrike" kern="0" cap="none" spc="0" normalizeH="0" baseline="0" noProof="0" err="1">
                <a:ln>
                  <a:noFill/>
                </a:ln>
                <a:solidFill>
                  <a:srgbClr val="FFFFFF"/>
                </a:solidFill>
                <a:effectLst/>
                <a:uLnTx/>
                <a:uFillTx/>
                <a:latin typeface="Segoe UI Variable Text" pitchFamily="2" charset="0"/>
                <a:ea typeface="+mn-ea"/>
                <a:cs typeface="Segoe UI" pitchFamily="34" charset="0"/>
              </a:rPr>
              <a:t>parsing</a:t>
            </a:r>
            <a:endParaRPr kumimoji="0" lang="fr-FR"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26" name="TextBox 25">
            <a:extLst>
              <a:ext uri="{FF2B5EF4-FFF2-40B4-BE49-F238E27FC236}">
                <a16:creationId xmlns:a16="http://schemas.microsoft.com/office/drawing/2014/main" id="{1796E7AE-FE3D-4ED5-D69A-51E3A8E35B91}"/>
              </a:ext>
            </a:extLst>
          </p:cNvPr>
          <p:cNvSpPr txBox="1"/>
          <p:nvPr/>
        </p:nvSpPr>
        <p:spPr>
          <a:xfrm>
            <a:off x="4366584" y="3773834"/>
            <a:ext cx="1604770" cy="189282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74625" lvl="0" indent="-174625" defTabSz="932472" fontAlgn="base">
              <a:spcBef>
                <a:spcPct val="0"/>
              </a:spcBef>
              <a:spcAft>
                <a:spcPct val="0"/>
              </a:spcAft>
              <a:buFont typeface="Arial" panose="020B0604020202020204" pitchFamily="34" charset="0"/>
              <a:buChar char="•"/>
              <a:defRPr sz="12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Split text</a:t>
            </a:r>
            <a:b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into passages </a:t>
            </a:r>
            <a:b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(for text portions):</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Fixed-size</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AI Document Intelligence layout output</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Propagate </a:t>
            </a:r>
            <a:b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document metadata</a:t>
            </a:r>
          </a:p>
        </p:txBody>
      </p:sp>
      <p:sp>
        <p:nvSpPr>
          <p:cNvPr id="27" name="TextBox 26">
            <a:extLst>
              <a:ext uri="{FF2B5EF4-FFF2-40B4-BE49-F238E27FC236}">
                <a16:creationId xmlns:a16="http://schemas.microsoft.com/office/drawing/2014/main" id="{ABAAF556-B9D4-5840-352F-B12255CF04D9}"/>
              </a:ext>
            </a:extLst>
          </p:cNvPr>
          <p:cNvSpPr txBox="1">
            <a:spLocks/>
          </p:cNvSpPr>
          <p:nvPr/>
        </p:nvSpPr>
        <p:spPr>
          <a:xfrm>
            <a:off x="6279185" y="3773834"/>
            <a:ext cx="1498997" cy="107721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74625" lvl="0" indent="-174625" defTabSz="932472" fontAlgn="base">
              <a:spcBef>
                <a:spcPct val="0"/>
              </a:spcBef>
              <a:spcAft>
                <a:spcPct val="0"/>
              </a:spcAft>
              <a:buFont typeface="Arial" panose="020B0604020202020204" pitchFamily="34" charset="0"/>
              <a:buChar char="•"/>
              <a:defRPr sz="12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Image → vector </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Text → vector </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Embeddings from OpenAI, AI Vision, </a:t>
            </a:r>
            <a:b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or custom models</a:t>
            </a:r>
          </a:p>
        </p:txBody>
      </p:sp>
      <p:sp>
        <p:nvSpPr>
          <p:cNvPr id="29" name="TextBox 28">
            <a:extLst>
              <a:ext uri="{FF2B5EF4-FFF2-40B4-BE49-F238E27FC236}">
                <a16:creationId xmlns:a16="http://schemas.microsoft.com/office/drawing/2014/main" id="{5A92CD20-0387-FA39-21FB-0596E0FDF7FA}"/>
              </a:ext>
            </a:extLst>
          </p:cNvPr>
          <p:cNvSpPr txBox="1"/>
          <p:nvPr/>
        </p:nvSpPr>
        <p:spPr>
          <a:xfrm>
            <a:off x="8068459" y="3773834"/>
            <a:ext cx="1639877" cy="70788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74625" lvl="0" indent="-174625" defTabSz="932472" fontAlgn="base">
              <a:spcBef>
                <a:spcPct val="0"/>
              </a:spcBef>
              <a:spcAft>
                <a:spcPct val="0"/>
              </a:spcAft>
              <a:buFont typeface="Arial" panose="020B0604020202020204" pitchFamily="34" charset="0"/>
              <a:buChar char="•"/>
              <a:defRPr sz="12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Document index</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Chunk index</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Variable Text" pitchFamily="2" charset="0"/>
                <a:ea typeface="+mn-ea"/>
                <a:cs typeface="Segoe UI" pitchFamily="34" charset="0"/>
              </a:rPr>
              <a:t>Both</a:t>
            </a:r>
          </a:p>
        </p:txBody>
      </p:sp>
      <p:sp>
        <p:nvSpPr>
          <p:cNvPr id="2" name="Graphic 1028">
            <a:extLst>
              <a:ext uri="{FF2B5EF4-FFF2-40B4-BE49-F238E27FC236}">
                <a16:creationId xmlns:a16="http://schemas.microsoft.com/office/drawing/2014/main" id="{FB1546F9-5F0A-6C15-BA1A-5E4BEFD49D3C}"/>
              </a:ext>
              <a:ext uri="{C183D7F6-B498-43B3-948B-1728B52AA6E4}">
                <adec:decorative xmlns:adec="http://schemas.microsoft.com/office/drawing/2017/decorative" val="1"/>
              </a:ext>
            </a:extLst>
          </p:cNvPr>
          <p:cNvSpPr>
            <a:spLocks noChangeAspect="1"/>
          </p:cNvSpPr>
          <p:nvPr/>
        </p:nvSpPr>
        <p:spPr>
          <a:xfrm>
            <a:off x="5008656" y="2619277"/>
            <a:ext cx="320626" cy="320626"/>
          </a:xfrm>
          <a:custGeom>
            <a:avLst/>
            <a:gdLst>
              <a:gd name="connsiteX0" fmla="*/ 581025 w 685800"/>
              <a:gd name="connsiteY0" fmla="*/ 0 h 685800"/>
              <a:gd name="connsiteX1" fmla="*/ 685800 w 685800"/>
              <a:gd name="connsiteY1" fmla="*/ 104775 h 685800"/>
              <a:gd name="connsiteX2" fmla="*/ 685800 w 685800"/>
              <a:gd name="connsiteY2" fmla="*/ 581025 h 685800"/>
              <a:gd name="connsiteX3" fmla="*/ 581025 w 685800"/>
              <a:gd name="connsiteY3" fmla="*/ 685800 h 685800"/>
              <a:gd name="connsiteX4" fmla="*/ 104775 w 685800"/>
              <a:gd name="connsiteY4" fmla="*/ 685800 h 685800"/>
              <a:gd name="connsiteX5" fmla="*/ 0 w 685800"/>
              <a:gd name="connsiteY5" fmla="*/ 581025 h 685800"/>
              <a:gd name="connsiteX6" fmla="*/ 0 w 685800"/>
              <a:gd name="connsiteY6" fmla="*/ 104775 h 685800"/>
              <a:gd name="connsiteX7" fmla="*/ 104775 w 685800"/>
              <a:gd name="connsiteY7" fmla="*/ 0 h 685800"/>
              <a:gd name="connsiteX8" fmla="*/ 581025 w 685800"/>
              <a:gd name="connsiteY8" fmla="*/ 0 h 685800"/>
              <a:gd name="connsiteX9" fmla="*/ 581025 w 685800"/>
              <a:gd name="connsiteY9" fmla="*/ 57150 h 685800"/>
              <a:gd name="connsiteX10" fmla="*/ 104775 w 685800"/>
              <a:gd name="connsiteY10" fmla="*/ 57150 h 685800"/>
              <a:gd name="connsiteX11" fmla="*/ 57150 w 685800"/>
              <a:gd name="connsiteY11" fmla="*/ 104775 h 685800"/>
              <a:gd name="connsiteX12" fmla="*/ 57150 w 685800"/>
              <a:gd name="connsiteY12" fmla="*/ 581025 h 685800"/>
              <a:gd name="connsiteX13" fmla="*/ 104775 w 685800"/>
              <a:gd name="connsiteY13" fmla="*/ 628650 h 685800"/>
              <a:gd name="connsiteX14" fmla="*/ 581025 w 685800"/>
              <a:gd name="connsiteY14" fmla="*/ 628650 h 685800"/>
              <a:gd name="connsiteX15" fmla="*/ 628650 w 685800"/>
              <a:gd name="connsiteY15" fmla="*/ 581025 h 685800"/>
              <a:gd name="connsiteX16" fmla="*/ 628650 w 685800"/>
              <a:gd name="connsiteY16" fmla="*/ 104775 h 685800"/>
              <a:gd name="connsiteX17" fmla="*/ 581025 w 685800"/>
              <a:gd name="connsiteY17" fmla="*/ 57150 h 685800"/>
              <a:gd name="connsiteX18" fmla="*/ 257251 w 685800"/>
              <a:gd name="connsiteY18" fmla="*/ 361950 h 685800"/>
              <a:gd name="connsiteX19" fmla="*/ 323926 w 685800"/>
              <a:gd name="connsiteY19" fmla="*/ 428625 h 685800"/>
              <a:gd name="connsiteX20" fmla="*/ 323926 w 685800"/>
              <a:gd name="connsiteY20" fmla="*/ 504825 h 685800"/>
              <a:gd name="connsiteX21" fmla="*/ 257251 w 685800"/>
              <a:gd name="connsiteY21" fmla="*/ 571500 h 685800"/>
              <a:gd name="connsiteX22" fmla="*/ 181051 w 685800"/>
              <a:gd name="connsiteY22" fmla="*/ 571500 h 685800"/>
              <a:gd name="connsiteX23" fmla="*/ 114376 w 685800"/>
              <a:gd name="connsiteY23" fmla="*/ 504825 h 685800"/>
              <a:gd name="connsiteX24" fmla="*/ 114376 w 685800"/>
              <a:gd name="connsiteY24" fmla="*/ 428625 h 685800"/>
              <a:gd name="connsiteX25" fmla="*/ 181051 w 685800"/>
              <a:gd name="connsiteY25" fmla="*/ 361950 h 685800"/>
              <a:gd name="connsiteX26" fmla="*/ 257251 w 685800"/>
              <a:gd name="connsiteY26" fmla="*/ 361950 h 685800"/>
              <a:gd name="connsiteX27" fmla="*/ 504787 w 685800"/>
              <a:gd name="connsiteY27" fmla="*/ 361950 h 685800"/>
              <a:gd name="connsiteX28" fmla="*/ 571462 w 685800"/>
              <a:gd name="connsiteY28" fmla="*/ 428625 h 685800"/>
              <a:gd name="connsiteX29" fmla="*/ 571462 w 685800"/>
              <a:gd name="connsiteY29" fmla="*/ 504825 h 685800"/>
              <a:gd name="connsiteX30" fmla="*/ 504825 w 685800"/>
              <a:gd name="connsiteY30" fmla="*/ 571500 h 685800"/>
              <a:gd name="connsiteX31" fmla="*/ 428625 w 685800"/>
              <a:gd name="connsiteY31" fmla="*/ 571500 h 685800"/>
              <a:gd name="connsiteX32" fmla="*/ 361950 w 685800"/>
              <a:gd name="connsiteY32" fmla="*/ 504825 h 685800"/>
              <a:gd name="connsiteX33" fmla="*/ 361950 w 685800"/>
              <a:gd name="connsiteY33" fmla="*/ 428625 h 685800"/>
              <a:gd name="connsiteX34" fmla="*/ 428625 w 685800"/>
              <a:gd name="connsiteY34" fmla="*/ 361950 h 685800"/>
              <a:gd name="connsiteX35" fmla="*/ 504825 w 685800"/>
              <a:gd name="connsiteY35" fmla="*/ 361950 h 685800"/>
              <a:gd name="connsiteX36" fmla="*/ 257213 w 685800"/>
              <a:gd name="connsiteY36" fmla="*/ 114300 h 685800"/>
              <a:gd name="connsiteX37" fmla="*/ 323888 w 685800"/>
              <a:gd name="connsiteY37" fmla="*/ 180975 h 685800"/>
              <a:gd name="connsiteX38" fmla="*/ 323888 w 685800"/>
              <a:gd name="connsiteY38" fmla="*/ 257175 h 685800"/>
              <a:gd name="connsiteX39" fmla="*/ 257213 w 685800"/>
              <a:gd name="connsiteY39" fmla="*/ 323850 h 685800"/>
              <a:gd name="connsiteX40" fmla="*/ 181013 w 685800"/>
              <a:gd name="connsiteY40" fmla="*/ 323850 h 685800"/>
              <a:gd name="connsiteX41" fmla="*/ 114300 w 685800"/>
              <a:gd name="connsiteY41" fmla="*/ 257213 h 685800"/>
              <a:gd name="connsiteX42" fmla="*/ 114300 w 685800"/>
              <a:gd name="connsiteY42" fmla="*/ 257175 h 685800"/>
              <a:gd name="connsiteX43" fmla="*/ 114300 w 685800"/>
              <a:gd name="connsiteY43" fmla="*/ 180975 h 685800"/>
              <a:gd name="connsiteX44" fmla="*/ 180975 w 685800"/>
              <a:gd name="connsiteY44" fmla="*/ 114300 h 685800"/>
              <a:gd name="connsiteX45" fmla="*/ 257175 w 685800"/>
              <a:gd name="connsiteY45" fmla="*/ 114300 h 685800"/>
              <a:gd name="connsiteX46" fmla="*/ 504749 w 685800"/>
              <a:gd name="connsiteY46" fmla="*/ 114300 h 685800"/>
              <a:gd name="connsiteX47" fmla="*/ 571424 w 685800"/>
              <a:gd name="connsiteY47" fmla="*/ 180975 h 685800"/>
              <a:gd name="connsiteX48" fmla="*/ 571424 w 685800"/>
              <a:gd name="connsiteY48" fmla="*/ 257175 h 685800"/>
              <a:gd name="connsiteX49" fmla="*/ 504749 w 685800"/>
              <a:gd name="connsiteY49" fmla="*/ 323850 h 685800"/>
              <a:gd name="connsiteX50" fmla="*/ 428549 w 685800"/>
              <a:gd name="connsiteY50" fmla="*/ 323850 h 685800"/>
              <a:gd name="connsiteX51" fmla="*/ 361874 w 685800"/>
              <a:gd name="connsiteY51" fmla="*/ 257175 h 685800"/>
              <a:gd name="connsiteX52" fmla="*/ 361874 w 685800"/>
              <a:gd name="connsiteY52" fmla="*/ 180975 h 685800"/>
              <a:gd name="connsiteX53" fmla="*/ 428549 w 685800"/>
              <a:gd name="connsiteY53" fmla="*/ 114300 h 685800"/>
              <a:gd name="connsiteX54" fmla="*/ 504749 w 685800"/>
              <a:gd name="connsiteY54" fmla="*/ 1143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5800" h="685800">
                <a:moveTo>
                  <a:pt x="581025" y="0"/>
                </a:moveTo>
                <a:cubicBezTo>
                  <a:pt x="638891" y="0"/>
                  <a:pt x="685800" y="46909"/>
                  <a:pt x="685800" y="104775"/>
                </a:cubicBezTo>
                <a:lnTo>
                  <a:pt x="685800" y="581025"/>
                </a:lnTo>
                <a:cubicBezTo>
                  <a:pt x="685800" y="638891"/>
                  <a:pt x="638891" y="685800"/>
                  <a:pt x="581025" y="685800"/>
                </a:cubicBezTo>
                <a:lnTo>
                  <a:pt x="104775" y="685800"/>
                </a:lnTo>
                <a:cubicBezTo>
                  <a:pt x="46909" y="685800"/>
                  <a:pt x="0" y="638891"/>
                  <a:pt x="0" y="581025"/>
                </a:cubicBezTo>
                <a:lnTo>
                  <a:pt x="0" y="104775"/>
                </a:lnTo>
                <a:cubicBezTo>
                  <a:pt x="0" y="46909"/>
                  <a:pt x="46909" y="0"/>
                  <a:pt x="104775" y="0"/>
                </a:cubicBezTo>
                <a:lnTo>
                  <a:pt x="581025" y="0"/>
                </a:lnTo>
                <a:close/>
                <a:moveTo>
                  <a:pt x="581025" y="57150"/>
                </a:moveTo>
                <a:lnTo>
                  <a:pt x="104775" y="57150"/>
                </a:lnTo>
                <a:cubicBezTo>
                  <a:pt x="78486" y="57150"/>
                  <a:pt x="57150" y="78486"/>
                  <a:pt x="57150" y="104775"/>
                </a:cubicBezTo>
                <a:lnTo>
                  <a:pt x="57150" y="581025"/>
                </a:lnTo>
                <a:cubicBezTo>
                  <a:pt x="57150" y="607314"/>
                  <a:pt x="78486" y="628650"/>
                  <a:pt x="104775" y="628650"/>
                </a:cubicBezTo>
                <a:lnTo>
                  <a:pt x="581025" y="628650"/>
                </a:lnTo>
                <a:cubicBezTo>
                  <a:pt x="607314" y="628650"/>
                  <a:pt x="628650" y="607314"/>
                  <a:pt x="628650" y="581025"/>
                </a:cubicBezTo>
                <a:lnTo>
                  <a:pt x="628650" y="104775"/>
                </a:lnTo>
                <a:cubicBezTo>
                  <a:pt x="628650" y="78486"/>
                  <a:pt x="607314" y="57150"/>
                  <a:pt x="581025" y="57150"/>
                </a:cubicBezTo>
                <a:close/>
                <a:moveTo>
                  <a:pt x="257251" y="361950"/>
                </a:moveTo>
                <a:cubicBezTo>
                  <a:pt x="294056" y="361950"/>
                  <a:pt x="323926" y="391820"/>
                  <a:pt x="323926" y="428625"/>
                </a:cubicBezTo>
                <a:lnTo>
                  <a:pt x="323926" y="504825"/>
                </a:lnTo>
                <a:cubicBezTo>
                  <a:pt x="323926" y="541649"/>
                  <a:pt x="294075" y="571500"/>
                  <a:pt x="257251" y="571500"/>
                </a:cubicBezTo>
                <a:lnTo>
                  <a:pt x="181051" y="571500"/>
                </a:lnTo>
                <a:cubicBezTo>
                  <a:pt x="144228" y="571500"/>
                  <a:pt x="114376" y="541649"/>
                  <a:pt x="114376" y="504825"/>
                </a:cubicBezTo>
                <a:lnTo>
                  <a:pt x="114376" y="428625"/>
                </a:lnTo>
                <a:cubicBezTo>
                  <a:pt x="114376" y="391820"/>
                  <a:pt x="144209" y="361950"/>
                  <a:pt x="181051" y="361950"/>
                </a:cubicBezTo>
                <a:lnTo>
                  <a:pt x="257251" y="361950"/>
                </a:lnTo>
                <a:close/>
                <a:moveTo>
                  <a:pt x="504787" y="361950"/>
                </a:moveTo>
                <a:cubicBezTo>
                  <a:pt x="541630" y="361950"/>
                  <a:pt x="571462" y="391820"/>
                  <a:pt x="571462" y="428625"/>
                </a:cubicBezTo>
                <a:lnTo>
                  <a:pt x="571462" y="504825"/>
                </a:lnTo>
                <a:cubicBezTo>
                  <a:pt x="571462" y="541633"/>
                  <a:pt x="541633" y="571477"/>
                  <a:pt x="504825" y="571500"/>
                </a:cubicBezTo>
                <a:lnTo>
                  <a:pt x="428625" y="571500"/>
                </a:lnTo>
                <a:cubicBezTo>
                  <a:pt x="391801" y="571500"/>
                  <a:pt x="361950" y="541649"/>
                  <a:pt x="361950" y="504825"/>
                </a:cubicBezTo>
                <a:lnTo>
                  <a:pt x="361950" y="428625"/>
                </a:lnTo>
                <a:cubicBezTo>
                  <a:pt x="361950" y="391820"/>
                  <a:pt x="391820" y="361950"/>
                  <a:pt x="428625" y="361950"/>
                </a:cubicBezTo>
                <a:lnTo>
                  <a:pt x="504825" y="361950"/>
                </a:lnTo>
                <a:close/>
                <a:moveTo>
                  <a:pt x="257213" y="114300"/>
                </a:moveTo>
                <a:cubicBezTo>
                  <a:pt x="294018" y="114300"/>
                  <a:pt x="323888" y="144170"/>
                  <a:pt x="323888" y="180975"/>
                </a:cubicBezTo>
                <a:lnTo>
                  <a:pt x="323888" y="257175"/>
                </a:lnTo>
                <a:cubicBezTo>
                  <a:pt x="323888" y="293999"/>
                  <a:pt x="294037" y="323850"/>
                  <a:pt x="257213" y="323850"/>
                </a:cubicBezTo>
                <a:lnTo>
                  <a:pt x="181013" y="323850"/>
                </a:lnTo>
                <a:cubicBezTo>
                  <a:pt x="144189" y="323873"/>
                  <a:pt x="114321" y="294037"/>
                  <a:pt x="114300" y="257213"/>
                </a:cubicBezTo>
                <a:cubicBezTo>
                  <a:pt x="114300" y="257201"/>
                  <a:pt x="114300" y="257188"/>
                  <a:pt x="114300" y="257175"/>
                </a:cubicBezTo>
                <a:lnTo>
                  <a:pt x="114300" y="180975"/>
                </a:lnTo>
                <a:cubicBezTo>
                  <a:pt x="114300" y="144170"/>
                  <a:pt x="144170" y="114300"/>
                  <a:pt x="180975" y="114300"/>
                </a:cubicBezTo>
                <a:lnTo>
                  <a:pt x="257175" y="114300"/>
                </a:lnTo>
                <a:close/>
                <a:moveTo>
                  <a:pt x="504749" y="114300"/>
                </a:moveTo>
                <a:cubicBezTo>
                  <a:pt x="541592" y="114300"/>
                  <a:pt x="571424" y="144170"/>
                  <a:pt x="571424" y="180975"/>
                </a:cubicBezTo>
                <a:lnTo>
                  <a:pt x="571424" y="257175"/>
                </a:lnTo>
                <a:cubicBezTo>
                  <a:pt x="571424" y="293999"/>
                  <a:pt x="541572" y="323850"/>
                  <a:pt x="504749" y="323850"/>
                </a:cubicBezTo>
                <a:lnTo>
                  <a:pt x="428549" y="323850"/>
                </a:lnTo>
                <a:cubicBezTo>
                  <a:pt x="391725" y="323850"/>
                  <a:pt x="361874" y="293999"/>
                  <a:pt x="361874" y="257175"/>
                </a:cubicBezTo>
                <a:lnTo>
                  <a:pt x="361874" y="180975"/>
                </a:lnTo>
                <a:cubicBezTo>
                  <a:pt x="361874" y="144170"/>
                  <a:pt x="391744" y="114300"/>
                  <a:pt x="428549" y="114300"/>
                </a:cubicBezTo>
                <a:lnTo>
                  <a:pt x="504749" y="1143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sp>
        <p:nvSpPr>
          <p:cNvPr id="7" name="Graphic 249">
            <a:extLst>
              <a:ext uri="{FF2B5EF4-FFF2-40B4-BE49-F238E27FC236}">
                <a16:creationId xmlns:a16="http://schemas.microsoft.com/office/drawing/2014/main" id="{D618288E-334B-149E-8658-0A41644F7DF0}"/>
              </a:ext>
              <a:ext uri="{C183D7F6-B498-43B3-948B-1728B52AA6E4}">
                <adec:decorative xmlns:adec="http://schemas.microsoft.com/office/drawing/2017/decorative" val="1"/>
              </a:ext>
            </a:extLst>
          </p:cNvPr>
          <p:cNvSpPr/>
          <p:nvPr/>
        </p:nvSpPr>
        <p:spPr>
          <a:xfrm>
            <a:off x="1273197" y="2576116"/>
            <a:ext cx="352689" cy="406949"/>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sp>
        <p:nvSpPr>
          <p:cNvPr id="21" name="Graphic 1024">
            <a:extLst>
              <a:ext uri="{FF2B5EF4-FFF2-40B4-BE49-F238E27FC236}">
                <a16:creationId xmlns:a16="http://schemas.microsoft.com/office/drawing/2014/main" id="{7512A449-291B-65A8-E855-4336B0AA0293}"/>
              </a:ext>
            </a:extLst>
          </p:cNvPr>
          <p:cNvSpPr/>
          <p:nvPr/>
        </p:nvSpPr>
        <p:spPr>
          <a:xfrm>
            <a:off x="6874204" y="2594164"/>
            <a:ext cx="308958" cy="370853"/>
          </a:xfrm>
          <a:custGeom>
            <a:avLst/>
            <a:gdLst>
              <a:gd name="connsiteX0" fmla="*/ 447865 w 547337"/>
              <a:gd name="connsiteY0" fmla="*/ 0 h 597261"/>
              <a:gd name="connsiteX1" fmla="*/ 547337 w 547337"/>
              <a:gd name="connsiteY1" fmla="*/ 99511 h 597261"/>
              <a:gd name="connsiteX2" fmla="*/ 447828 w 547337"/>
              <a:gd name="connsiteY2" fmla="*/ 198985 h 597261"/>
              <a:gd name="connsiteX3" fmla="*/ 376580 w 547337"/>
              <a:gd name="connsiteY3" fmla="*/ 168918 h 597261"/>
              <a:gd name="connsiteX4" fmla="*/ 195482 w 547337"/>
              <a:gd name="connsiteY4" fmla="*/ 272460 h 597261"/>
              <a:gd name="connsiteX5" fmla="*/ 195482 w 547337"/>
              <a:gd name="connsiteY5" fmla="*/ 324795 h 597261"/>
              <a:gd name="connsiteX6" fmla="*/ 376613 w 547337"/>
              <a:gd name="connsiteY6" fmla="*/ 428303 h 597261"/>
              <a:gd name="connsiteX7" fmla="*/ 517307 w 547337"/>
              <a:gd name="connsiteY7" fmla="*/ 426544 h 597261"/>
              <a:gd name="connsiteX8" fmla="*/ 519066 w 547337"/>
              <a:gd name="connsiteY8" fmla="*/ 567237 h 597261"/>
              <a:gd name="connsiteX9" fmla="*/ 378372 w 547337"/>
              <a:gd name="connsiteY9" fmla="*/ 568996 h 597261"/>
              <a:gd name="connsiteX10" fmla="*/ 351856 w 547337"/>
              <a:gd name="connsiteY10" fmla="*/ 471578 h 597261"/>
              <a:gd name="connsiteX11" fmla="*/ 170759 w 547337"/>
              <a:gd name="connsiteY11" fmla="*/ 368036 h 597261"/>
              <a:gd name="connsiteX12" fmla="*/ 30067 w 547337"/>
              <a:gd name="connsiteY12" fmla="*/ 369875 h 597261"/>
              <a:gd name="connsiteX13" fmla="*/ 28227 w 547337"/>
              <a:gd name="connsiteY13" fmla="*/ 229185 h 597261"/>
              <a:gd name="connsiteX14" fmla="*/ 168918 w 547337"/>
              <a:gd name="connsiteY14" fmla="*/ 227345 h 597261"/>
              <a:gd name="connsiteX15" fmla="*/ 170759 w 547337"/>
              <a:gd name="connsiteY15" fmla="*/ 229185 h 597261"/>
              <a:gd name="connsiteX16" fmla="*/ 351856 w 547337"/>
              <a:gd name="connsiteY16" fmla="*/ 125643 h 597261"/>
              <a:gd name="connsiteX17" fmla="*/ 421700 w 547337"/>
              <a:gd name="connsiteY17" fmla="*/ 3498 h 597261"/>
              <a:gd name="connsiteX18" fmla="*/ 447865 w 547337"/>
              <a:gd name="connsiteY18" fmla="*/ 0 h 59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337" h="597261">
                <a:moveTo>
                  <a:pt x="447865" y="0"/>
                </a:moveTo>
                <a:cubicBezTo>
                  <a:pt x="502814" y="10"/>
                  <a:pt x="547351" y="44563"/>
                  <a:pt x="547337" y="99511"/>
                </a:cubicBezTo>
                <a:cubicBezTo>
                  <a:pt x="547327" y="154459"/>
                  <a:pt x="502775" y="198995"/>
                  <a:pt x="447828" y="198985"/>
                </a:cubicBezTo>
                <a:cubicBezTo>
                  <a:pt x="420997" y="198980"/>
                  <a:pt x="395304" y="188138"/>
                  <a:pt x="376580" y="168918"/>
                </a:cubicBezTo>
                <a:lnTo>
                  <a:pt x="195482" y="272460"/>
                </a:lnTo>
                <a:cubicBezTo>
                  <a:pt x="200146" y="289594"/>
                  <a:pt x="200146" y="307661"/>
                  <a:pt x="195482" y="324795"/>
                </a:cubicBezTo>
                <a:lnTo>
                  <a:pt x="376613" y="428303"/>
                </a:lnTo>
                <a:cubicBezTo>
                  <a:pt x="414980" y="388967"/>
                  <a:pt x="477968" y="388177"/>
                  <a:pt x="517307" y="426544"/>
                </a:cubicBezTo>
                <a:cubicBezTo>
                  <a:pt x="556643" y="464907"/>
                  <a:pt x="557433" y="527898"/>
                  <a:pt x="519066" y="567237"/>
                </a:cubicBezTo>
                <a:cubicBezTo>
                  <a:pt x="480699" y="606573"/>
                  <a:pt x="417711" y="607360"/>
                  <a:pt x="378372" y="568996"/>
                </a:cubicBezTo>
                <a:cubicBezTo>
                  <a:pt x="352490" y="543751"/>
                  <a:pt x="342339" y="506457"/>
                  <a:pt x="351856" y="471578"/>
                </a:cubicBezTo>
                <a:lnTo>
                  <a:pt x="170759" y="368036"/>
                </a:lnTo>
                <a:cubicBezTo>
                  <a:pt x="132416" y="407395"/>
                  <a:pt x="69426" y="408218"/>
                  <a:pt x="30067" y="369875"/>
                </a:cubicBezTo>
                <a:cubicBezTo>
                  <a:pt x="-9292" y="331535"/>
                  <a:pt x="-10116" y="268544"/>
                  <a:pt x="28227" y="229185"/>
                </a:cubicBezTo>
                <a:cubicBezTo>
                  <a:pt x="66569" y="189826"/>
                  <a:pt x="129559" y="189002"/>
                  <a:pt x="168918" y="227345"/>
                </a:cubicBezTo>
                <a:cubicBezTo>
                  <a:pt x="169540" y="227950"/>
                  <a:pt x="170153" y="228564"/>
                  <a:pt x="170759" y="229185"/>
                </a:cubicBezTo>
                <a:lnTo>
                  <a:pt x="351856" y="125643"/>
                </a:lnTo>
                <a:cubicBezTo>
                  <a:pt x="337414" y="72627"/>
                  <a:pt x="368685" y="17941"/>
                  <a:pt x="421700" y="3498"/>
                </a:cubicBezTo>
                <a:cubicBezTo>
                  <a:pt x="430226" y="1175"/>
                  <a:pt x="439027" y="-1"/>
                  <a:pt x="447865"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sp>
        <p:nvSpPr>
          <p:cNvPr id="22" name="Graphic 1026">
            <a:extLst>
              <a:ext uri="{FF2B5EF4-FFF2-40B4-BE49-F238E27FC236}">
                <a16:creationId xmlns:a16="http://schemas.microsoft.com/office/drawing/2014/main" id="{94C615C8-D30E-6B80-4464-5776918B43DA}"/>
              </a:ext>
            </a:extLst>
          </p:cNvPr>
          <p:cNvSpPr/>
          <p:nvPr/>
        </p:nvSpPr>
        <p:spPr>
          <a:xfrm>
            <a:off x="8740056" y="2594164"/>
            <a:ext cx="296682" cy="370853"/>
          </a:xfrm>
          <a:custGeom>
            <a:avLst/>
            <a:gdLst>
              <a:gd name="connsiteX0" fmla="*/ 265491 w 530981"/>
              <a:gd name="connsiteY0" fmla="*/ 265491 h 663726"/>
              <a:gd name="connsiteX1" fmla="*/ 530981 w 530981"/>
              <a:gd name="connsiteY1" fmla="*/ 132745 h 663726"/>
              <a:gd name="connsiteX2" fmla="*/ 265491 w 530981"/>
              <a:gd name="connsiteY2" fmla="*/ 0 h 663726"/>
              <a:gd name="connsiteX3" fmla="*/ 0 w 530981"/>
              <a:gd name="connsiteY3" fmla="*/ 132745 h 663726"/>
              <a:gd name="connsiteX4" fmla="*/ 265491 w 530981"/>
              <a:gd name="connsiteY4" fmla="*/ 265491 h 663726"/>
              <a:gd name="connsiteX5" fmla="*/ 475494 w 530981"/>
              <a:gd name="connsiteY5" fmla="*/ 271132 h 663726"/>
              <a:gd name="connsiteX6" fmla="*/ 530981 w 530981"/>
              <a:gd name="connsiteY6" fmla="*/ 234063 h 663726"/>
              <a:gd name="connsiteX7" fmla="*/ 530981 w 530981"/>
              <a:gd name="connsiteY7" fmla="*/ 530981 h 663726"/>
              <a:gd name="connsiteX8" fmla="*/ 265491 w 530981"/>
              <a:gd name="connsiteY8" fmla="*/ 663727 h 663726"/>
              <a:gd name="connsiteX9" fmla="*/ 0 w 530981"/>
              <a:gd name="connsiteY9" fmla="*/ 530981 h 663726"/>
              <a:gd name="connsiteX10" fmla="*/ 0 w 530981"/>
              <a:gd name="connsiteY10" fmla="*/ 234063 h 663726"/>
              <a:gd name="connsiteX11" fmla="*/ 55488 w 530981"/>
              <a:gd name="connsiteY11" fmla="*/ 271132 h 663726"/>
              <a:gd name="connsiteX12" fmla="*/ 265491 w 530981"/>
              <a:gd name="connsiteY12" fmla="*/ 315270 h 663726"/>
              <a:gd name="connsiteX13" fmla="*/ 475494 w 530981"/>
              <a:gd name="connsiteY13" fmla="*/ 271132 h 66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0981" h="663726">
                <a:moveTo>
                  <a:pt x="265491" y="265491"/>
                </a:moveTo>
                <a:cubicBezTo>
                  <a:pt x="412108" y="265491"/>
                  <a:pt x="530981" y="206087"/>
                  <a:pt x="530981" y="132745"/>
                </a:cubicBezTo>
                <a:cubicBezTo>
                  <a:pt x="530981" y="59404"/>
                  <a:pt x="412108" y="0"/>
                  <a:pt x="265491" y="0"/>
                </a:cubicBezTo>
                <a:cubicBezTo>
                  <a:pt x="118873" y="0"/>
                  <a:pt x="0" y="59404"/>
                  <a:pt x="0" y="132745"/>
                </a:cubicBezTo>
                <a:cubicBezTo>
                  <a:pt x="0" y="206087"/>
                  <a:pt x="118873" y="265491"/>
                  <a:pt x="265491" y="265491"/>
                </a:cubicBezTo>
                <a:close/>
                <a:moveTo>
                  <a:pt x="475494" y="271132"/>
                </a:moveTo>
                <a:cubicBezTo>
                  <a:pt x="495548" y="261285"/>
                  <a:pt x="514206" y="248820"/>
                  <a:pt x="530981" y="234063"/>
                </a:cubicBezTo>
                <a:lnTo>
                  <a:pt x="530981" y="530981"/>
                </a:lnTo>
                <a:cubicBezTo>
                  <a:pt x="530981" y="604323"/>
                  <a:pt x="412108" y="663727"/>
                  <a:pt x="265491" y="663727"/>
                </a:cubicBezTo>
                <a:cubicBezTo>
                  <a:pt x="118873" y="663727"/>
                  <a:pt x="0" y="604323"/>
                  <a:pt x="0" y="530981"/>
                </a:cubicBezTo>
                <a:lnTo>
                  <a:pt x="0" y="234063"/>
                </a:lnTo>
                <a:cubicBezTo>
                  <a:pt x="16775" y="248820"/>
                  <a:pt x="35433" y="261285"/>
                  <a:pt x="55488" y="271132"/>
                </a:cubicBezTo>
                <a:cubicBezTo>
                  <a:pt x="111838" y="299274"/>
                  <a:pt x="186109" y="315270"/>
                  <a:pt x="265491" y="315270"/>
                </a:cubicBezTo>
                <a:cubicBezTo>
                  <a:pt x="344872" y="315270"/>
                  <a:pt x="419143" y="299274"/>
                  <a:pt x="475494" y="271132"/>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sp>
        <p:nvSpPr>
          <p:cNvPr id="4" name="Title 3">
            <a:extLst>
              <a:ext uri="{FF2B5EF4-FFF2-40B4-BE49-F238E27FC236}">
                <a16:creationId xmlns:a16="http://schemas.microsoft.com/office/drawing/2014/main" id="{D7D51BFB-F5B7-857F-AEE9-AD5549C2DAA2}"/>
              </a:ext>
            </a:extLst>
          </p:cNvPr>
          <p:cNvSpPr>
            <a:spLocks noGrp="1"/>
          </p:cNvSpPr>
          <p:nvPr>
            <p:ph type="title"/>
          </p:nvPr>
        </p:nvSpPr>
        <p:spPr/>
        <p:txBody>
          <a:bodyPr/>
          <a:lstStyle/>
          <a:p>
            <a:r>
              <a:rPr lang="en-CA"/>
              <a:t>Integrated RAG data pipeline</a:t>
            </a:r>
          </a:p>
        </p:txBody>
      </p:sp>
      <p:grpSp>
        <p:nvGrpSpPr>
          <p:cNvPr id="3" name="Group 2">
            <a:extLst>
              <a:ext uri="{FF2B5EF4-FFF2-40B4-BE49-F238E27FC236}">
                <a16:creationId xmlns:a16="http://schemas.microsoft.com/office/drawing/2014/main" id="{26928745-C5B1-F272-49F1-F2B45AE84C42}"/>
              </a:ext>
            </a:extLst>
          </p:cNvPr>
          <p:cNvGrpSpPr/>
          <p:nvPr/>
        </p:nvGrpSpPr>
        <p:grpSpPr>
          <a:xfrm>
            <a:off x="8361483" y="292100"/>
            <a:ext cx="3266141" cy="216000"/>
            <a:chOff x="8361483" y="292100"/>
            <a:chExt cx="3266141" cy="216000"/>
          </a:xfrm>
        </p:grpSpPr>
        <p:sp>
          <p:nvSpPr>
            <p:cNvPr id="6" name="Text Placeholder 2">
              <a:extLst>
                <a:ext uri="{FF2B5EF4-FFF2-40B4-BE49-F238E27FC236}">
                  <a16:creationId xmlns:a16="http://schemas.microsoft.com/office/drawing/2014/main" id="{953B9402-20D2-C9F2-2F1B-754FF9279689}"/>
                </a:ext>
              </a:extLst>
            </p:cNvPr>
            <p:cNvSpPr txBox="1">
              <a:spLocks noChangeAspect="1"/>
            </p:cNvSpPr>
            <p:nvPr/>
          </p:nvSpPr>
          <p:spPr>
            <a:xfrm>
              <a:off x="8361483"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1" name="Text Placeholder 2">
              <a:extLst>
                <a:ext uri="{FF2B5EF4-FFF2-40B4-BE49-F238E27FC236}">
                  <a16:creationId xmlns:a16="http://schemas.microsoft.com/office/drawing/2014/main" id="{3DBC5053-79FC-07FE-91A5-7935CBE7151B}"/>
                </a:ext>
              </a:extLst>
            </p:cNvPr>
            <p:cNvSpPr txBox="1">
              <a:spLocks noChangeAspect="1"/>
            </p:cNvSpPr>
            <p:nvPr/>
          </p:nvSpPr>
          <p:spPr>
            <a:xfrm>
              <a:off x="8630201"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3" name="Text Placeholder 2">
              <a:extLst>
                <a:ext uri="{FF2B5EF4-FFF2-40B4-BE49-F238E27FC236}">
                  <a16:creationId xmlns:a16="http://schemas.microsoft.com/office/drawing/2014/main" id="{017B18B1-2E88-C7B8-A861-1A96C887AE4B}"/>
                </a:ext>
              </a:extLst>
            </p:cNvPr>
            <p:cNvSpPr txBox="1">
              <a:spLocks noChangeAspect="1"/>
            </p:cNvSpPr>
            <p:nvPr/>
          </p:nvSpPr>
          <p:spPr>
            <a:xfrm>
              <a:off x="8898919"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4" name="Text Placeholder 2">
              <a:extLst>
                <a:ext uri="{FF2B5EF4-FFF2-40B4-BE49-F238E27FC236}">
                  <a16:creationId xmlns:a16="http://schemas.microsoft.com/office/drawing/2014/main" id="{F8B6AB89-6518-B95D-31BD-34107593C7CE}"/>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5" name="Text Placeholder 2">
              <a:extLst>
                <a:ext uri="{FF2B5EF4-FFF2-40B4-BE49-F238E27FC236}">
                  <a16:creationId xmlns:a16="http://schemas.microsoft.com/office/drawing/2014/main" id="{6A6A8C11-26ED-DEB5-02EF-AF9229018518}"/>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6" name="Text Placeholder 2">
              <a:extLst>
                <a:ext uri="{FF2B5EF4-FFF2-40B4-BE49-F238E27FC236}">
                  <a16:creationId xmlns:a16="http://schemas.microsoft.com/office/drawing/2014/main" id="{8E808806-FE5B-C4EE-4FBE-46DDAE592659}"/>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7" name="Text Placeholder 2">
              <a:extLst>
                <a:ext uri="{FF2B5EF4-FFF2-40B4-BE49-F238E27FC236}">
                  <a16:creationId xmlns:a16="http://schemas.microsoft.com/office/drawing/2014/main" id="{60D3741B-4396-9DEC-EDC2-4944527FE0E0}"/>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8" name="TextBox 17">
              <a:extLst>
                <a:ext uri="{FF2B5EF4-FFF2-40B4-BE49-F238E27FC236}">
                  <a16:creationId xmlns:a16="http://schemas.microsoft.com/office/drawing/2014/main" id="{3A6956A2-1E04-3F50-1237-18E086BDFEF0}"/>
                </a:ext>
              </a:extLst>
            </p:cNvPr>
            <p:cNvSpPr txBox="1"/>
            <p:nvPr/>
          </p:nvSpPr>
          <p:spPr>
            <a:xfrm>
              <a:off x="9114919" y="316289"/>
              <a:ext cx="1356191"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Data preprocessing</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761542053"/>
      </p:ext>
    </p:extLst>
  </p:cSld>
  <p:clrMapOvr>
    <a:masterClrMapping/>
  </p:clrMapOvr>
  <p:transition advTm="2872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nodeType="withEffect">
                                  <p:stCondLst>
                                    <p:cond delay="1000"/>
                                  </p:stCondLst>
                                  <p:childTnLst>
                                    <p:set>
                                      <p:cBhvr>
                                        <p:cTn id="9" dur="1" fill="hold">
                                          <p:stCondLst>
                                            <p:cond delay="0"/>
                                          </p:stCondLst>
                                        </p:cTn>
                                        <p:tgtEl>
                                          <p:spTgt spid="122"/>
                                        </p:tgtEl>
                                        <p:attrNameLst>
                                          <p:attrName>style.visibility</p:attrName>
                                        </p:attrNameLst>
                                      </p:cBhvr>
                                      <p:to>
                                        <p:strVal val="visible"/>
                                      </p:to>
                                    </p:set>
                                    <p:animEffect transition="in" filter="wipe(left)">
                                      <p:cBhvr>
                                        <p:cTn id="10" dur="500"/>
                                        <p:tgtEl>
                                          <p:spTgt spid="12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23"/>
                                        </p:tgtEl>
                                        <p:attrNameLst>
                                          <p:attrName>style.visibility</p:attrName>
                                        </p:attrNameLst>
                                      </p:cBhvr>
                                      <p:to>
                                        <p:strVal val="visible"/>
                                      </p:to>
                                    </p:set>
                                    <p:animEffect transition="in" filter="wipe(left)">
                                      <p:cBhvr>
                                        <p:cTn id="13" dur="500"/>
                                        <p:tgtEl>
                                          <p:spTgt spid="123"/>
                                        </p:tgtEl>
                                      </p:cBhvr>
                                    </p:animEffect>
                                  </p:childTnLst>
                                </p:cTn>
                              </p:par>
                              <p:par>
                                <p:cTn id="14" presetID="22" presetClass="entr" presetSubtype="8" fill="hold" nodeType="withEffect">
                                  <p:stCondLst>
                                    <p:cond delay="2000"/>
                                  </p:stCondLst>
                                  <p:childTnLst>
                                    <p:set>
                                      <p:cBhvr>
                                        <p:cTn id="15" dur="1" fill="hold">
                                          <p:stCondLst>
                                            <p:cond delay="0"/>
                                          </p:stCondLst>
                                        </p:cTn>
                                        <p:tgtEl>
                                          <p:spTgt spid="124"/>
                                        </p:tgtEl>
                                        <p:attrNameLst>
                                          <p:attrName>style.visibility</p:attrName>
                                        </p:attrNameLst>
                                      </p:cBhvr>
                                      <p:to>
                                        <p:strVal val="visible"/>
                                      </p:to>
                                    </p:set>
                                    <p:animEffect transition="in" filter="wipe(left)">
                                      <p:cBhvr>
                                        <p:cTn id="16" dur="500"/>
                                        <p:tgtEl>
                                          <p:spTgt spid="124"/>
                                        </p:tgtEl>
                                      </p:cBhvr>
                                    </p:animEffect>
                                  </p:childTnLst>
                                </p:cTn>
                              </p:par>
                              <p:par>
                                <p:cTn id="17" presetID="22" presetClass="entr" presetSubtype="8" fill="hold" nodeType="withEffect">
                                  <p:stCondLst>
                                    <p:cond delay="2500"/>
                                  </p:stCondLst>
                                  <p:childTnLst>
                                    <p:set>
                                      <p:cBhvr>
                                        <p:cTn id="18" dur="1" fill="hold">
                                          <p:stCondLst>
                                            <p:cond delay="0"/>
                                          </p:stCondLst>
                                        </p:cTn>
                                        <p:tgtEl>
                                          <p:spTgt spid="125"/>
                                        </p:tgtEl>
                                        <p:attrNameLst>
                                          <p:attrName>style.visibility</p:attrName>
                                        </p:attrNameLst>
                                      </p:cBhvr>
                                      <p:to>
                                        <p:strVal val="visible"/>
                                      </p:to>
                                    </p:set>
                                    <p:animEffect transition="in" filter="wipe(left)">
                                      <p:cBhvr>
                                        <p:cTn id="19" dur="500"/>
                                        <p:tgtEl>
                                          <p:spTgt spid="125"/>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grpId="1" nodeType="withEffect">
                                  <p:stCondLst>
                                    <p:cond delay="200"/>
                                  </p:stCondLst>
                                  <p:childTnLst>
                                    <p:animMotion origin="layout" path="M -2.08333E-7 -3.7037E-6 L -2.08333E-7 0.03542 " pathEditMode="relative" rAng="0" ptsTypes="AA">
                                      <p:cBhvr>
                                        <p:cTn id="24" dur="700" spd="-100000" fill="hold"/>
                                        <p:tgtEl>
                                          <p:spTgt spid="24"/>
                                        </p:tgtEl>
                                        <p:attrNameLst>
                                          <p:attrName>ppt_x</p:attrName>
                                          <p:attrName>ppt_y</p:attrName>
                                        </p:attrNameLst>
                                      </p:cBhvr>
                                      <p:rCtr x="0" y="1759"/>
                                    </p:animMotion>
                                  </p:childTnLst>
                                </p:cTn>
                              </p:par>
                              <p:par>
                                <p:cTn id="25" presetID="10" presetClass="entr" presetSubtype="0" fill="hold" grpId="0" nodeType="withEffect">
                                  <p:stCondLst>
                                    <p:cond delay="5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grpId="1" nodeType="withEffect">
                                  <p:stCondLst>
                                    <p:cond delay="500"/>
                                  </p:stCondLst>
                                  <p:childTnLst>
                                    <p:animMotion origin="layout" path="M -4.16667E-6 -2.59259E-6 L -4.16667E-6 0.03542 " pathEditMode="relative" rAng="0" ptsTypes="AA">
                                      <p:cBhvr>
                                        <p:cTn id="29" dur="700" spd="-100000" fill="hold"/>
                                        <p:tgtEl>
                                          <p:spTgt spid="25"/>
                                        </p:tgtEl>
                                        <p:attrNameLst>
                                          <p:attrName>ppt_x</p:attrName>
                                          <p:attrName>ppt_y</p:attrName>
                                        </p:attrNameLst>
                                      </p:cBhvr>
                                      <p:rCtr x="0" y="1759"/>
                                    </p:animMotion>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42" presetClass="path" presetSubtype="0" decel="100000" fill="hold" grpId="1" nodeType="withEffect">
                                  <p:stCondLst>
                                    <p:cond delay="1000"/>
                                  </p:stCondLst>
                                  <p:childTnLst>
                                    <p:animMotion origin="layout" path="M 1.66667E-6 -4.44444E-6 L 1.66667E-6 0.03542 " pathEditMode="relative" rAng="0" ptsTypes="AA">
                                      <p:cBhvr>
                                        <p:cTn id="34" dur="700" spd="-100000" fill="hold"/>
                                        <p:tgtEl>
                                          <p:spTgt spid="26"/>
                                        </p:tgtEl>
                                        <p:attrNameLst>
                                          <p:attrName>ppt_x</p:attrName>
                                          <p:attrName>ppt_y</p:attrName>
                                        </p:attrNameLst>
                                      </p:cBhvr>
                                      <p:rCtr x="0" y="1759"/>
                                    </p:animMotion>
                                  </p:childTnLst>
                                </p:cTn>
                              </p:par>
                              <p:par>
                                <p:cTn id="35" presetID="10" presetClass="entr" presetSubtype="0" fill="hold" grpId="0" nodeType="withEffect">
                                  <p:stCondLst>
                                    <p:cond delay="15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1500"/>
                                  </p:stCondLst>
                                  <p:childTnLst>
                                    <p:animMotion origin="layout" path="M -2.29167E-6 -3.7037E-6 L -2.29167E-6 0.03542 " pathEditMode="relative" rAng="0" ptsTypes="AA">
                                      <p:cBhvr>
                                        <p:cTn id="39" dur="700" spd="-100000" fill="hold"/>
                                        <p:tgtEl>
                                          <p:spTgt spid="27"/>
                                        </p:tgtEl>
                                        <p:attrNameLst>
                                          <p:attrName>ppt_x</p:attrName>
                                          <p:attrName>ppt_y</p:attrName>
                                        </p:attrNameLst>
                                      </p:cBhvr>
                                      <p:rCtr x="0" y="1759"/>
                                    </p:animMotion>
                                  </p:childTnLst>
                                </p:cTn>
                              </p:par>
                              <p:par>
                                <p:cTn id="40" presetID="10" presetClass="entr" presetSubtype="0" fill="hold" grpId="0" nodeType="withEffect">
                                  <p:stCondLst>
                                    <p:cond delay="20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42" presetClass="path" presetSubtype="0" decel="100000" fill="hold" grpId="1" nodeType="withEffect">
                                  <p:stCondLst>
                                    <p:cond delay="2000"/>
                                  </p:stCondLst>
                                  <p:childTnLst>
                                    <p:animMotion origin="layout" path="M 3.75E-6 -1.85185E-6 L 3.75E-6 0.03542 " pathEditMode="relative" rAng="0" ptsTypes="AA">
                                      <p:cBhvr>
                                        <p:cTn id="44" dur="700" spd="-100000" fill="hold"/>
                                        <p:tgtEl>
                                          <p:spTgt spid="29"/>
                                        </p:tgtEl>
                                        <p:attrNameLst>
                                          <p:attrName>ppt_x</p:attrName>
                                          <p:attrName>ppt_y</p:attrName>
                                        </p:attrNameLst>
                                      </p:cBhvr>
                                      <p:rCtr x="0" y="1759"/>
                                    </p:animMotion>
                                  </p:childTnLst>
                                </p:cTn>
                              </p:par>
                              <p:par>
                                <p:cTn id="45" presetID="10" presetClass="entr" presetSubtype="0" fill="hold" grpId="0" nodeType="withEffect">
                                  <p:stCondLst>
                                    <p:cond delay="2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42" presetClass="path" presetSubtype="0" decel="100000" fill="hold" grpId="1" nodeType="withEffect">
                                  <p:stCondLst>
                                    <p:cond delay="2500"/>
                                  </p:stCondLst>
                                  <p:childTnLst>
                                    <p:animMotion origin="layout" path="M -4.16667E-7 -1.85185E-6 L -4.16667E-7 0.03542 " pathEditMode="relative" rAng="0" ptsTypes="AA">
                                      <p:cBhvr>
                                        <p:cTn id="49" dur="700" spd="-100000" fill="hold"/>
                                        <p:tgtEl>
                                          <p:spTgt spid="30"/>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42" presetClass="path" presetSubtype="0" decel="100000" fill="hold" grpId="1" nodeType="withEffect">
                                  <p:stCondLst>
                                    <p:cond delay="200"/>
                                  </p:stCondLst>
                                  <p:childTnLst>
                                    <p:animMotion origin="layout" path="M -2.08333E-7 -2.96296E-6 L -2.08333E-7 0.03542 " pathEditMode="relative" rAng="0" ptsTypes="AA">
                                      <p:cBhvr>
                                        <p:cTn id="54" dur="700" spd="-100000" fill="hold"/>
                                        <p:tgtEl>
                                          <p:spTgt spid="8"/>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42" presetClass="path" presetSubtype="0" decel="100000" fill="hold" grpId="1" nodeType="withEffect">
                                  <p:stCondLst>
                                    <p:cond delay="200"/>
                                  </p:stCondLst>
                                  <p:childTnLst>
                                    <p:animMotion origin="layout" path="M -2.08333E-7 -2.96296E-6 L -2.08333E-7 0.03542 " pathEditMode="relative" rAng="0" ptsTypes="AA">
                                      <p:cBhvr>
                                        <p:cTn id="59" dur="700" spd="-100000" fill="hold"/>
                                        <p:tgtEl>
                                          <p:spTgt spid="12"/>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42" presetClass="path" presetSubtype="0" decel="100000" fill="hold" grpId="1" nodeType="withEffect">
                                  <p:stCondLst>
                                    <p:cond delay="200"/>
                                  </p:stCondLst>
                                  <p:childTnLst>
                                    <p:animMotion origin="layout" path="M -2.08333E-7 -2.96296E-6 L -2.08333E-7 0.03542 " pathEditMode="relative" rAng="0" ptsTypes="AA">
                                      <p:cBhvr>
                                        <p:cTn id="64" dur="700" spd="-100000" fill="hold"/>
                                        <p:tgtEl>
                                          <p:spTgt spid="7"/>
                                        </p:tgtEl>
                                        <p:attrNameLst>
                                          <p:attrName>ppt_x</p:attrName>
                                          <p:attrName>ppt_y</p:attrName>
                                        </p:attrNameLst>
                                      </p:cBhvr>
                                      <p:rCtr x="0" y="1759"/>
                                    </p:animMotion>
                                  </p:childTnLst>
                                </p:cTn>
                              </p:par>
                              <p:par>
                                <p:cTn id="65" presetID="10" presetClass="entr" presetSubtype="0" fill="hold" grpId="0" nodeType="withEffect">
                                  <p:stCondLst>
                                    <p:cond delay="50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42" presetClass="path" presetSubtype="0" decel="100000" fill="hold" grpId="1" nodeType="withEffect">
                                  <p:stCondLst>
                                    <p:cond delay="500"/>
                                  </p:stCondLst>
                                  <p:childTnLst>
                                    <p:animMotion origin="layout" path="M -4.16667E-6 1.11111E-6 L -4.16667E-6 0.03542 " pathEditMode="relative" rAng="0" ptsTypes="AA">
                                      <p:cBhvr>
                                        <p:cTn id="69" dur="700" spd="-100000" fill="hold"/>
                                        <p:tgtEl>
                                          <p:spTgt spid="19"/>
                                        </p:tgtEl>
                                        <p:attrNameLst>
                                          <p:attrName>ppt_x</p:attrName>
                                          <p:attrName>ppt_y</p:attrName>
                                        </p:attrNameLst>
                                      </p:cBhvr>
                                      <p:rCtr x="0" y="1759"/>
                                    </p:animMotion>
                                  </p:childTnLst>
                                </p:cTn>
                              </p:par>
                              <p:par>
                                <p:cTn id="70" presetID="10" presetClass="entr" presetSubtype="0" fill="hold" grpId="0" nodeType="withEffect">
                                  <p:stCondLst>
                                    <p:cond delay="50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42" presetClass="path" presetSubtype="0" decel="100000" fill="hold" grpId="1" nodeType="withEffect">
                                  <p:stCondLst>
                                    <p:cond delay="500"/>
                                  </p:stCondLst>
                                  <p:childTnLst>
                                    <p:animMotion origin="layout" path="M -4.16667E-6 -4.07407E-6 L -4.16667E-6 0.03542 " pathEditMode="relative" rAng="0" ptsTypes="AA">
                                      <p:cBhvr>
                                        <p:cTn id="74" dur="700" spd="-100000" fill="hold"/>
                                        <p:tgtEl>
                                          <p:spTgt spid="39"/>
                                        </p:tgtEl>
                                        <p:attrNameLst>
                                          <p:attrName>ppt_x</p:attrName>
                                          <p:attrName>ppt_y</p:attrName>
                                        </p:attrNameLst>
                                      </p:cBhvr>
                                      <p:rCtr x="0" y="1759"/>
                                    </p:animMotion>
                                  </p:childTnLst>
                                </p:cTn>
                              </p:par>
                              <p:par>
                                <p:cTn id="75" presetID="10" presetClass="entr" presetSubtype="0" fill="hold" grpId="0" nodeType="withEffect">
                                  <p:stCondLst>
                                    <p:cond delay="50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42" presetClass="path" presetSubtype="0" decel="100000" fill="hold" grpId="1" nodeType="withEffect">
                                  <p:stCondLst>
                                    <p:cond delay="500"/>
                                  </p:stCondLst>
                                  <p:childTnLst>
                                    <p:animMotion origin="layout" path="M -4.375E-6 0 L -4.375E-6 0.03542 " pathEditMode="relative" rAng="0" ptsTypes="AA">
                                      <p:cBhvr>
                                        <p:cTn id="79" dur="700" spd="-100000" fill="hold"/>
                                        <p:tgtEl>
                                          <p:spTgt spid="45"/>
                                        </p:tgtEl>
                                        <p:attrNameLst>
                                          <p:attrName>ppt_x</p:attrName>
                                          <p:attrName>ppt_y</p:attrName>
                                        </p:attrNameLst>
                                      </p:cBhvr>
                                      <p:rCtr x="0" y="1759"/>
                                    </p:animMotion>
                                  </p:childTnLst>
                                </p:cTn>
                              </p:par>
                              <p:par>
                                <p:cTn id="80" presetID="10" presetClass="entr" presetSubtype="0" fill="hold" grpId="0" nodeType="withEffect">
                                  <p:stCondLst>
                                    <p:cond delay="100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42" presetClass="path" presetSubtype="0" decel="100000" fill="hold" grpId="1" nodeType="withEffect">
                                  <p:stCondLst>
                                    <p:cond delay="1000"/>
                                  </p:stCondLst>
                                  <p:childTnLst>
                                    <p:animMotion origin="layout" path="M 1.66667E-6 -2.96296E-6 L 1.66667E-6 0.03542 " pathEditMode="relative" rAng="0" ptsTypes="AA">
                                      <p:cBhvr>
                                        <p:cTn id="84" dur="700" spd="-100000" fill="hold"/>
                                        <p:tgtEl>
                                          <p:spTgt spid="28"/>
                                        </p:tgtEl>
                                        <p:attrNameLst>
                                          <p:attrName>ppt_x</p:attrName>
                                          <p:attrName>ppt_y</p:attrName>
                                        </p:attrNameLst>
                                      </p:cBhvr>
                                      <p:rCtr x="0" y="1759"/>
                                    </p:animMotion>
                                  </p:childTnLst>
                                </p:cTn>
                              </p:par>
                              <p:par>
                                <p:cTn id="85" presetID="10" presetClass="entr" presetSubtype="0" fill="hold" grpId="0" nodeType="withEffect">
                                  <p:stCondLst>
                                    <p:cond delay="10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42" presetClass="path" presetSubtype="0" decel="100000" fill="hold" grpId="1" nodeType="withEffect">
                                  <p:stCondLst>
                                    <p:cond delay="1000"/>
                                  </p:stCondLst>
                                  <p:childTnLst>
                                    <p:animMotion origin="layout" path="M 1.66667E-6 -2.96296E-6 L 1.66667E-6 0.03542 " pathEditMode="relative" rAng="0" ptsTypes="AA">
                                      <p:cBhvr>
                                        <p:cTn id="89" dur="700" spd="-100000" fill="hold"/>
                                        <p:tgtEl>
                                          <p:spTgt spid="44"/>
                                        </p:tgtEl>
                                        <p:attrNameLst>
                                          <p:attrName>ppt_x</p:attrName>
                                          <p:attrName>ppt_y</p:attrName>
                                        </p:attrNameLst>
                                      </p:cBhvr>
                                      <p:rCtr x="0" y="1759"/>
                                    </p:animMotion>
                                  </p:childTnLst>
                                </p:cTn>
                              </p:par>
                              <p:par>
                                <p:cTn id="90" presetID="10" presetClass="entr" presetSubtype="0" fill="hold" grpId="0" nodeType="withEffect">
                                  <p:stCondLst>
                                    <p:cond delay="1000"/>
                                  </p:stCondLst>
                                  <p:childTnLst>
                                    <p:set>
                                      <p:cBhvr>
                                        <p:cTn id="91" dur="1" fill="hold">
                                          <p:stCondLst>
                                            <p:cond delay="0"/>
                                          </p:stCondLst>
                                        </p:cTn>
                                        <p:tgtEl>
                                          <p:spTgt spid="2"/>
                                        </p:tgtEl>
                                        <p:attrNameLst>
                                          <p:attrName>style.visibility</p:attrName>
                                        </p:attrNameLst>
                                      </p:cBhvr>
                                      <p:to>
                                        <p:strVal val="visible"/>
                                      </p:to>
                                    </p:set>
                                    <p:animEffect transition="in" filter="fade">
                                      <p:cBhvr>
                                        <p:cTn id="92" dur="500"/>
                                        <p:tgtEl>
                                          <p:spTgt spid="2"/>
                                        </p:tgtEl>
                                      </p:cBhvr>
                                    </p:animEffect>
                                  </p:childTnLst>
                                </p:cTn>
                              </p:par>
                              <p:par>
                                <p:cTn id="93" presetID="42" presetClass="path" presetSubtype="0" decel="100000" fill="hold" grpId="1" nodeType="withEffect">
                                  <p:stCondLst>
                                    <p:cond delay="1000"/>
                                  </p:stCondLst>
                                  <p:childTnLst>
                                    <p:animMotion origin="layout" path="M 1.66667E-6 -2.96296E-6 L 1.66667E-6 0.03542 " pathEditMode="relative" rAng="0" ptsTypes="AA">
                                      <p:cBhvr>
                                        <p:cTn id="94" dur="700" spd="-100000" fill="hold"/>
                                        <p:tgtEl>
                                          <p:spTgt spid="2"/>
                                        </p:tgtEl>
                                        <p:attrNameLst>
                                          <p:attrName>ppt_x</p:attrName>
                                          <p:attrName>ppt_y</p:attrName>
                                        </p:attrNameLst>
                                      </p:cBhvr>
                                      <p:rCtr x="0" y="1759"/>
                                    </p:animMotion>
                                  </p:childTnLst>
                                </p:cTn>
                              </p:par>
                              <p:par>
                                <p:cTn id="95" presetID="10" presetClass="entr" presetSubtype="0" fill="hold" grpId="0" nodeType="withEffect">
                                  <p:stCondLst>
                                    <p:cond delay="150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42" presetClass="path" presetSubtype="0" decel="100000" fill="hold" grpId="1" nodeType="withEffect">
                                  <p:stCondLst>
                                    <p:cond delay="1500"/>
                                  </p:stCondLst>
                                  <p:childTnLst>
                                    <p:animMotion origin="layout" path="M -2.29167E-6 -2.96296E-6 L -2.29167E-6 0.03542 " pathEditMode="relative" rAng="0" ptsTypes="AA">
                                      <p:cBhvr>
                                        <p:cTn id="99" dur="700" spd="-100000" fill="hold"/>
                                        <p:tgtEl>
                                          <p:spTgt spid="34"/>
                                        </p:tgtEl>
                                        <p:attrNameLst>
                                          <p:attrName>ppt_x</p:attrName>
                                          <p:attrName>ppt_y</p:attrName>
                                        </p:attrNameLst>
                                      </p:cBhvr>
                                      <p:rCtr x="0" y="1759"/>
                                    </p:animMotion>
                                  </p:childTnLst>
                                </p:cTn>
                              </p:par>
                              <p:par>
                                <p:cTn id="100" presetID="10" presetClass="entr" presetSubtype="0" fill="hold" grpId="0" nodeType="withEffect">
                                  <p:stCondLst>
                                    <p:cond delay="150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par>
                                <p:cTn id="103" presetID="42" presetClass="path" presetSubtype="0" decel="100000" fill="hold" grpId="1" nodeType="withEffect">
                                  <p:stCondLst>
                                    <p:cond delay="1500"/>
                                  </p:stCondLst>
                                  <p:childTnLst>
                                    <p:animMotion origin="layout" path="M -2.29167E-6 -2.96296E-6 L -2.29167E-6 0.03542 " pathEditMode="relative" rAng="0" ptsTypes="AA">
                                      <p:cBhvr>
                                        <p:cTn id="104" dur="700" spd="-100000" fill="hold"/>
                                        <p:tgtEl>
                                          <p:spTgt spid="56"/>
                                        </p:tgtEl>
                                        <p:attrNameLst>
                                          <p:attrName>ppt_x</p:attrName>
                                          <p:attrName>ppt_y</p:attrName>
                                        </p:attrNameLst>
                                      </p:cBhvr>
                                      <p:rCtr x="0" y="1759"/>
                                    </p:animMotion>
                                  </p:childTnLst>
                                </p:cTn>
                              </p:par>
                              <p:par>
                                <p:cTn id="105" presetID="10" presetClass="entr" presetSubtype="0" fill="hold" grpId="0" nodeType="withEffect">
                                  <p:stCondLst>
                                    <p:cond delay="150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par>
                                <p:cTn id="108" presetID="42" presetClass="path" presetSubtype="0" decel="100000" fill="hold" grpId="1" nodeType="withEffect">
                                  <p:stCondLst>
                                    <p:cond delay="1500"/>
                                  </p:stCondLst>
                                  <p:childTnLst>
                                    <p:animMotion origin="layout" path="M -2.29167E-6 -2.96296E-6 L -2.29167E-6 0.03542 " pathEditMode="relative" rAng="0" ptsTypes="AA">
                                      <p:cBhvr>
                                        <p:cTn id="109" dur="700" spd="-100000" fill="hold"/>
                                        <p:tgtEl>
                                          <p:spTgt spid="21"/>
                                        </p:tgtEl>
                                        <p:attrNameLst>
                                          <p:attrName>ppt_x</p:attrName>
                                          <p:attrName>ppt_y</p:attrName>
                                        </p:attrNameLst>
                                      </p:cBhvr>
                                      <p:rCtr x="0" y="1759"/>
                                    </p:animMotion>
                                  </p:childTnLst>
                                </p:cTn>
                              </p:par>
                              <p:par>
                                <p:cTn id="110" presetID="10" presetClass="entr" presetSubtype="0" fill="hold" grpId="0" nodeType="withEffect">
                                  <p:stCondLst>
                                    <p:cond delay="200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childTnLst>
                                </p:cTn>
                              </p:par>
                              <p:par>
                                <p:cTn id="113" presetID="42" presetClass="path" presetSubtype="0" decel="100000" fill="hold" grpId="1" nodeType="withEffect">
                                  <p:stCondLst>
                                    <p:cond delay="2000"/>
                                  </p:stCondLst>
                                  <p:childTnLst>
                                    <p:animMotion origin="layout" path="M 3.54167E-6 -2.96296E-6 L 3.54167E-6 0.03542 " pathEditMode="relative" rAng="0" ptsTypes="AA">
                                      <p:cBhvr>
                                        <p:cTn id="114" dur="700" spd="-100000" fill="hold"/>
                                        <p:tgtEl>
                                          <p:spTgt spid="38"/>
                                        </p:tgtEl>
                                        <p:attrNameLst>
                                          <p:attrName>ppt_x</p:attrName>
                                          <p:attrName>ppt_y</p:attrName>
                                        </p:attrNameLst>
                                      </p:cBhvr>
                                      <p:rCtr x="0" y="1759"/>
                                    </p:animMotion>
                                  </p:childTnLst>
                                </p:cTn>
                              </p:par>
                              <p:par>
                                <p:cTn id="115" presetID="10" presetClass="entr" presetSubtype="0" fill="hold" grpId="0" nodeType="withEffect">
                                  <p:stCondLst>
                                    <p:cond delay="200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500"/>
                                        <p:tgtEl>
                                          <p:spTgt spid="57"/>
                                        </p:tgtEl>
                                      </p:cBhvr>
                                    </p:animEffect>
                                  </p:childTnLst>
                                </p:cTn>
                              </p:par>
                              <p:par>
                                <p:cTn id="118" presetID="42" presetClass="path" presetSubtype="0" decel="100000" fill="hold" grpId="1" nodeType="withEffect">
                                  <p:stCondLst>
                                    <p:cond delay="2000"/>
                                  </p:stCondLst>
                                  <p:childTnLst>
                                    <p:animMotion origin="layout" path="M 3.54167E-6 -2.96296E-6 L 3.54167E-6 0.03542 " pathEditMode="relative" rAng="0" ptsTypes="AA">
                                      <p:cBhvr>
                                        <p:cTn id="119" dur="700" spd="-100000" fill="hold"/>
                                        <p:tgtEl>
                                          <p:spTgt spid="57"/>
                                        </p:tgtEl>
                                        <p:attrNameLst>
                                          <p:attrName>ppt_x</p:attrName>
                                          <p:attrName>ppt_y</p:attrName>
                                        </p:attrNameLst>
                                      </p:cBhvr>
                                      <p:rCtr x="0" y="1759"/>
                                    </p:animMotion>
                                  </p:childTnLst>
                                </p:cTn>
                              </p:par>
                              <p:par>
                                <p:cTn id="120" presetID="10" presetClass="entr" presetSubtype="0" fill="hold" grpId="0" nodeType="withEffect">
                                  <p:stCondLst>
                                    <p:cond delay="2000"/>
                                  </p:stCondLst>
                                  <p:childTnLst>
                                    <p:set>
                                      <p:cBhvr>
                                        <p:cTn id="121" dur="1" fill="hold">
                                          <p:stCondLst>
                                            <p:cond delay="0"/>
                                          </p:stCondLst>
                                        </p:cTn>
                                        <p:tgtEl>
                                          <p:spTgt spid="22"/>
                                        </p:tgtEl>
                                        <p:attrNameLst>
                                          <p:attrName>style.visibility</p:attrName>
                                        </p:attrNameLst>
                                      </p:cBhvr>
                                      <p:to>
                                        <p:strVal val="visible"/>
                                      </p:to>
                                    </p:set>
                                    <p:animEffect transition="in" filter="fade">
                                      <p:cBhvr>
                                        <p:cTn id="122" dur="500"/>
                                        <p:tgtEl>
                                          <p:spTgt spid="22"/>
                                        </p:tgtEl>
                                      </p:cBhvr>
                                    </p:animEffect>
                                  </p:childTnLst>
                                </p:cTn>
                              </p:par>
                              <p:par>
                                <p:cTn id="123" presetID="42" presetClass="path" presetSubtype="0" decel="100000" fill="hold" grpId="1" nodeType="withEffect">
                                  <p:stCondLst>
                                    <p:cond delay="2000"/>
                                  </p:stCondLst>
                                  <p:childTnLst>
                                    <p:animMotion origin="layout" path="M 3.54167E-6 -2.96296E-6 L 3.54167E-6 0.03542 " pathEditMode="relative" rAng="0" ptsTypes="AA">
                                      <p:cBhvr>
                                        <p:cTn id="124" dur="700" spd="-100000" fill="hold"/>
                                        <p:tgtEl>
                                          <p:spTgt spid="22"/>
                                        </p:tgtEl>
                                        <p:attrNameLst>
                                          <p:attrName>ppt_x</p:attrName>
                                          <p:attrName>ppt_y</p:attrName>
                                        </p:attrNameLst>
                                      </p:cBhvr>
                                      <p:rCtr x="0" y="1759"/>
                                    </p:animMotion>
                                  </p:childTnLst>
                                </p:cTn>
                              </p:par>
                              <p:par>
                                <p:cTn id="125" presetID="10" presetClass="entr" presetSubtype="0" fill="hold" grpId="0" nodeType="withEffect">
                                  <p:stCondLst>
                                    <p:cond delay="2500"/>
                                  </p:stCondLst>
                                  <p:childTnLst>
                                    <p:set>
                                      <p:cBhvr>
                                        <p:cTn id="126" dur="1" fill="hold">
                                          <p:stCondLst>
                                            <p:cond delay="0"/>
                                          </p:stCondLst>
                                        </p:cTn>
                                        <p:tgtEl>
                                          <p:spTgt spid="10"/>
                                        </p:tgtEl>
                                        <p:attrNameLst>
                                          <p:attrName>style.visibility</p:attrName>
                                        </p:attrNameLst>
                                      </p:cBhvr>
                                      <p:to>
                                        <p:strVal val="visible"/>
                                      </p:to>
                                    </p:set>
                                    <p:animEffect transition="in" filter="fade">
                                      <p:cBhvr>
                                        <p:cTn id="127" dur="500"/>
                                        <p:tgtEl>
                                          <p:spTgt spid="10"/>
                                        </p:tgtEl>
                                      </p:cBhvr>
                                    </p:animEffect>
                                  </p:childTnLst>
                                </p:cTn>
                              </p:par>
                              <p:par>
                                <p:cTn id="128" presetID="42" presetClass="path" presetSubtype="0" decel="100000" fill="hold" grpId="1" nodeType="withEffect">
                                  <p:stCondLst>
                                    <p:cond delay="2500"/>
                                  </p:stCondLst>
                                  <p:childTnLst>
                                    <p:animMotion origin="layout" path="M -4.16667E-7 -2.96296E-6 L -4.16667E-7 0.03542 " pathEditMode="relative" rAng="0" ptsTypes="AA">
                                      <p:cBhvr>
                                        <p:cTn id="129" dur="700" spd="-100000" fill="hold"/>
                                        <p:tgtEl>
                                          <p:spTgt spid="10"/>
                                        </p:tgtEl>
                                        <p:attrNameLst>
                                          <p:attrName>ppt_x</p:attrName>
                                          <p:attrName>ppt_y</p:attrName>
                                        </p:attrNameLst>
                                      </p:cBhvr>
                                      <p:rCtr x="0" y="1759"/>
                                    </p:animMotion>
                                  </p:childTnLst>
                                </p:cTn>
                              </p:par>
                              <p:par>
                                <p:cTn id="130" presetID="10" presetClass="entr" presetSubtype="0" fill="hold" grpId="0" nodeType="withEffect">
                                  <p:stCondLst>
                                    <p:cond delay="2500"/>
                                  </p:stCondLst>
                                  <p:childTnLst>
                                    <p:set>
                                      <p:cBhvr>
                                        <p:cTn id="131" dur="1" fill="hold">
                                          <p:stCondLst>
                                            <p:cond delay="0"/>
                                          </p:stCondLst>
                                        </p:cTn>
                                        <p:tgtEl>
                                          <p:spTgt spid="58"/>
                                        </p:tgtEl>
                                        <p:attrNameLst>
                                          <p:attrName>style.visibility</p:attrName>
                                        </p:attrNameLst>
                                      </p:cBhvr>
                                      <p:to>
                                        <p:strVal val="visible"/>
                                      </p:to>
                                    </p:set>
                                    <p:animEffect transition="in" filter="fade">
                                      <p:cBhvr>
                                        <p:cTn id="132" dur="500"/>
                                        <p:tgtEl>
                                          <p:spTgt spid="58"/>
                                        </p:tgtEl>
                                      </p:cBhvr>
                                    </p:animEffect>
                                  </p:childTnLst>
                                </p:cTn>
                              </p:par>
                              <p:par>
                                <p:cTn id="133" presetID="42" presetClass="path" presetSubtype="0" decel="100000" fill="hold" grpId="1" nodeType="withEffect">
                                  <p:stCondLst>
                                    <p:cond delay="2500"/>
                                  </p:stCondLst>
                                  <p:childTnLst>
                                    <p:animMotion origin="layout" path="M -4.16667E-7 -2.96296E-6 L -4.16667E-7 0.03542 " pathEditMode="relative" rAng="0" ptsTypes="AA">
                                      <p:cBhvr>
                                        <p:cTn id="134" dur="700" spd="-100000" fill="hold"/>
                                        <p:tgtEl>
                                          <p:spTgt spid="58"/>
                                        </p:tgtEl>
                                        <p:attrNameLst>
                                          <p:attrName>ppt_x</p:attrName>
                                          <p:attrName>ppt_y</p:attrName>
                                        </p:attrNameLst>
                                      </p:cBhvr>
                                      <p:rCtr x="0" y="1759"/>
                                    </p:animMotion>
                                  </p:childTnLst>
                                </p:cTn>
                              </p:par>
                              <p:par>
                                <p:cTn id="135" presetID="10" presetClass="entr" presetSubtype="0" fill="hold" grpId="0" nodeType="withEffect">
                                  <p:stCondLst>
                                    <p:cond delay="250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par>
                                <p:cTn id="138" presetID="42" presetClass="path" presetSubtype="0" decel="100000" fill="hold" grpId="1" nodeType="withEffect">
                                  <p:stCondLst>
                                    <p:cond delay="2500"/>
                                  </p:stCondLst>
                                  <p:childTnLst>
                                    <p:animMotion origin="layout" path="M -4.16667E-7 -2.96296E-6 L -4.16667E-7 0.03542 " pathEditMode="relative" rAng="0" ptsTypes="AA">
                                      <p:cBhvr>
                                        <p:cTn id="139" dur="700" spd="-100000" fill="hold"/>
                                        <p:tgtEl>
                                          <p:spTgt spid="31"/>
                                        </p:tgtEl>
                                        <p:attrNameLst>
                                          <p:attrName>ppt_x</p:attrName>
                                          <p:attrName>ppt_y</p:attrName>
                                        </p:attrNameLst>
                                      </p:cBhvr>
                                      <p:rCtr x="0" y="1759"/>
                                    </p:animMotion>
                                  </p:childTnLst>
                                </p:cTn>
                              </p:par>
                              <p:par>
                                <p:cTn id="140" presetID="10" presetClass="entr" presetSubtype="0" fill="hold" grpId="0" nodeType="withEffect">
                                  <p:stCondLst>
                                    <p:cond delay="200"/>
                                  </p:stCondLst>
                                  <p:childTnLst>
                                    <p:set>
                                      <p:cBhvr>
                                        <p:cTn id="141" dur="1" fill="hold">
                                          <p:stCondLst>
                                            <p:cond delay="0"/>
                                          </p:stCondLst>
                                        </p:cTn>
                                        <p:tgtEl>
                                          <p:spTgt spid="106"/>
                                        </p:tgtEl>
                                        <p:attrNameLst>
                                          <p:attrName>style.visibility</p:attrName>
                                        </p:attrNameLst>
                                      </p:cBhvr>
                                      <p:to>
                                        <p:strVal val="visible"/>
                                      </p:to>
                                    </p:set>
                                    <p:animEffect transition="in" filter="fade">
                                      <p:cBhvr>
                                        <p:cTn id="142" dur="500"/>
                                        <p:tgtEl>
                                          <p:spTgt spid="106"/>
                                        </p:tgtEl>
                                      </p:cBhvr>
                                    </p:animEffect>
                                  </p:childTnLst>
                                </p:cTn>
                              </p:par>
                              <p:par>
                                <p:cTn id="143" presetID="42" presetClass="path" presetSubtype="0" decel="100000" fill="hold" grpId="1" nodeType="withEffect">
                                  <p:stCondLst>
                                    <p:cond delay="200"/>
                                  </p:stCondLst>
                                  <p:childTnLst>
                                    <p:animMotion origin="layout" path="M -2.08333E-7 4.81481E-6 L -2.08333E-7 0.03541 " pathEditMode="relative" rAng="0" ptsTypes="AA">
                                      <p:cBhvr>
                                        <p:cTn id="144" dur="700" spd="-100000" fill="hold"/>
                                        <p:tgtEl>
                                          <p:spTgt spid="106"/>
                                        </p:tgtEl>
                                        <p:attrNameLst>
                                          <p:attrName>ppt_x</p:attrName>
                                          <p:attrName>ppt_y</p:attrName>
                                        </p:attrNameLst>
                                      </p:cBhvr>
                                      <p:rCtr x="0" y="1759"/>
                                    </p:animMotion>
                                  </p:childTnLst>
                                </p:cTn>
                              </p:par>
                              <p:par>
                                <p:cTn id="145" presetID="10" presetClass="entr" presetSubtype="0" fill="hold" grpId="0" nodeType="withEffect">
                                  <p:stCondLst>
                                    <p:cond delay="500"/>
                                  </p:stCondLst>
                                  <p:childTnLst>
                                    <p:set>
                                      <p:cBhvr>
                                        <p:cTn id="146" dur="1" fill="hold">
                                          <p:stCondLst>
                                            <p:cond delay="0"/>
                                          </p:stCondLst>
                                        </p:cTn>
                                        <p:tgtEl>
                                          <p:spTgt spid="5"/>
                                        </p:tgtEl>
                                        <p:attrNameLst>
                                          <p:attrName>style.visibility</p:attrName>
                                        </p:attrNameLst>
                                      </p:cBhvr>
                                      <p:to>
                                        <p:strVal val="visible"/>
                                      </p:to>
                                    </p:set>
                                    <p:animEffect transition="in" filter="fade">
                                      <p:cBhvr>
                                        <p:cTn id="147" dur="500"/>
                                        <p:tgtEl>
                                          <p:spTgt spid="5"/>
                                        </p:tgtEl>
                                      </p:cBhvr>
                                    </p:animEffect>
                                  </p:childTnLst>
                                </p:cTn>
                              </p:par>
                              <p:par>
                                <p:cTn id="148" presetID="42" presetClass="path" presetSubtype="0" decel="100000" fill="hold" grpId="1" nodeType="withEffect">
                                  <p:stCondLst>
                                    <p:cond delay="500"/>
                                  </p:stCondLst>
                                  <p:childTnLst>
                                    <p:animMotion origin="layout" path="M -4.16667E-6 4.81481E-6 L -4.16667E-6 0.03541 " pathEditMode="relative" rAng="0" ptsTypes="AA">
                                      <p:cBhvr>
                                        <p:cTn id="149" dur="700" spd="-100000" fill="hold"/>
                                        <p:tgtEl>
                                          <p:spTgt spid="5"/>
                                        </p:tgtEl>
                                        <p:attrNameLst>
                                          <p:attrName>ppt_x</p:attrName>
                                          <p:attrName>ppt_y</p:attrName>
                                        </p:attrNameLst>
                                      </p:cBhvr>
                                      <p:rCtr x="0" y="1759"/>
                                    </p:animMotion>
                                  </p:childTnLst>
                                </p:cTn>
                              </p:par>
                              <p:par>
                                <p:cTn id="150" presetID="10" presetClass="entr" presetSubtype="0" fill="hold" grpId="0" nodeType="withEffect">
                                  <p:stCondLst>
                                    <p:cond delay="1000"/>
                                  </p:stCondLst>
                                  <p:childTnLst>
                                    <p:set>
                                      <p:cBhvr>
                                        <p:cTn id="151" dur="1" fill="hold">
                                          <p:stCondLst>
                                            <p:cond delay="0"/>
                                          </p:stCondLst>
                                        </p:cTn>
                                        <p:tgtEl>
                                          <p:spTgt spid="108"/>
                                        </p:tgtEl>
                                        <p:attrNameLst>
                                          <p:attrName>style.visibility</p:attrName>
                                        </p:attrNameLst>
                                      </p:cBhvr>
                                      <p:to>
                                        <p:strVal val="visible"/>
                                      </p:to>
                                    </p:set>
                                    <p:animEffect transition="in" filter="fade">
                                      <p:cBhvr>
                                        <p:cTn id="152" dur="500"/>
                                        <p:tgtEl>
                                          <p:spTgt spid="108"/>
                                        </p:tgtEl>
                                      </p:cBhvr>
                                    </p:animEffect>
                                  </p:childTnLst>
                                </p:cTn>
                              </p:par>
                              <p:par>
                                <p:cTn id="153" presetID="42" presetClass="path" presetSubtype="0" decel="100000" fill="hold" grpId="1" nodeType="withEffect">
                                  <p:stCondLst>
                                    <p:cond delay="1000"/>
                                  </p:stCondLst>
                                  <p:childTnLst>
                                    <p:animMotion origin="layout" path="M 1.66667E-6 4.81481E-6 L 1.66667E-6 0.03541 " pathEditMode="relative" rAng="0" ptsTypes="AA">
                                      <p:cBhvr>
                                        <p:cTn id="154" dur="700" spd="-100000" fill="hold"/>
                                        <p:tgtEl>
                                          <p:spTgt spid="108"/>
                                        </p:tgtEl>
                                        <p:attrNameLst>
                                          <p:attrName>ppt_x</p:attrName>
                                          <p:attrName>ppt_y</p:attrName>
                                        </p:attrNameLst>
                                      </p:cBhvr>
                                      <p:rCtr x="0" y="1759"/>
                                    </p:animMotion>
                                  </p:childTnLst>
                                </p:cTn>
                              </p:par>
                              <p:par>
                                <p:cTn id="155" presetID="10" presetClass="entr" presetSubtype="0" fill="hold" grpId="0" nodeType="withEffect">
                                  <p:stCondLst>
                                    <p:cond delay="1500"/>
                                  </p:stCondLst>
                                  <p:childTnLst>
                                    <p:set>
                                      <p:cBhvr>
                                        <p:cTn id="156" dur="1" fill="hold">
                                          <p:stCondLst>
                                            <p:cond delay="0"/>
                                          </p:stCondLst>
                                        </p:cTn>
                                        <p:tgtEl>
                                          <p:spTgt spid="109"/>
                                        </p:tgtEl>
                                        <p:attrNameLst>
                                          <p:attrName>style.visibility</p:attrName>
                                        </p:attrNameLst>
                                      </p:cBhvr>
                                      <p:to>
                                        <p:strVal val="visible"/>
                                      </p:to>
                                    </p:set>
                                    <p:animEffect transition="in" filter="fade">
                                      <p:cBhvr>
                                        <p:cTn id="157" dur="500"/>
                                        <p:tgtEl>
                                          <p:spTgt spid="109"/>
                                        </p:tgtEl>
                                      </p:cBhvr>
                                    </p:animEffect>
                                  </p:childTnLst>
                                </p:cTn>
                              </p:par>
                              <p:par>
                                <p:cTn id="158" presetID="42" presetClass="path" presetSubtype="0" decel="100000" fill="hold" grpId="1" nodeType="withEffect">
                                  <p:stCondLst>
                                    <p:cond delay="1500"/>
                                  </p:stCondLst>
                                  <p:childTnLst>
                                    <p:animMotion origin="layout" path="M -2.29167E-6 4.81481E-6 L -2.29167E-6 0.03541 " pathEditMode="relative" rAng="0" ptsTypes="AA">
                                      <p:cBhvr>
                                        <p:cTn id="159" dur="700" spd="-100000" fill="hold"/>
                                        <p:tgtEl>
                                          <p:spTgt spid="109"/>
                                        </p:tgtEl>
                                        <p:attrNameLst>
                                          <p:attrName>ppt_x</p:attrName>
                                          <p:attrName>ppt_y</p:attrName>
                                        </p:attrNameLst>
                                      </p:cBhvr>
                                      <p:rCtr x="0" y="1759"/>
                                    </p:animMotion>
                                  </p:childTnLst>
                                </p:cTn>
                              </p:par>
                              <p:par>
                                <p:cTn id="160" presetID="10" presetClass="entr" presetSubtype="0" fill="hold" grpId="0" nodeType="withEffect">
                                  <p:stCondLst>
                                    <p:cond delay="2000"/>
                                  </p:stCondLst>
                                  <p:childTnLst>
                                    <p:set>
                                      <p:cBhvr>
                                        <p:cTn id="161" dur="1" fill="hold">
                                          <p:stCondLst>
                                            <p:cond delay="0"/>
                                          </p:stCondLst>
                                        </p:cTn>
                                        <p:tgtEl>
                                          <p:spTgt spid="110"/>
                                        </p:tgtEl>
                                        <p:attrNameLst>
                                          <p:attrName>style.visibility</p:attrName>
                                        </p:attrNameLst>
                                      </p:cBhvr>
                                      <p:to>
                                        <p:strVal val="visible"/>
                                      </p:to>
                                    </p:set>
                                    <p:animEffect transition="in" filter="fade">
                                      <p:cBhvr>
                                        <p:cTn id="162" dur="500"/>
                                        <p:tgtEl>
                                          <p:spTgt spid="110"/>
                                        </p:tgtEl>
                                      </p:cBhvr>
                                    </p:animEffect>
                                  </p:childTnLst>
                                </p:cTn>
                              </p:par>
                              <p:par>
                                <p:cTn id="163" presetID="42" presetClass="path" presetSubtype="0" decel="100000" fill="hold" grpId="1" nodeType="withEffect">
                                  <p:stCondLst>
                                    <p:cond delay="2000"/>
                                  </p:stCondLst>
                                  <p:childTnLst>
                                    <p:animMotion origin="layout" path="M 3.54167E-6 4.81481E-6 L 3.54167E-6 0.03541 " pathEditMode="relative" rAng="0" ptsTypes="AA">
                                      <p:cBhvr>
                                        <p:cTn id="164" dur="700" spd="-100000" fill="hold"/>
                                        <p:tgtEl>
                                          <p:spTgt spid="110"/>
                                        </p:tgtEl>
                                        <p:attrNameLst>
                                          <p:attrName>ppt_x</p:attrName>
                                          <p:attrName>ppt_y</p:attrName>
                                        </p:attrNameLst>
                                      </p:cBhvr>
                                      <p:rCtr x="0" y="1759"/>
                                    </p:animMotion>
                                  </p:childTnLst>
                                </p:cTn>
                              </p:par>
                              <p:par>
                                <p:cTn id="165" presetID="10" presetClass="entr" presetSubtype="0" fill="hold" grpId="0" nodeType="withEffect">
                                  <p:stCondLst>
                                    <p:cond delay="2500"/>
                                  </p:stCondLst>
                                  <p:childTnLst>
                                    <p:set>
                                      <p:cBhvr>
                                        <p:cTn id="166" dur="1" fill="hold">
                                          <p:stCondLst>
                                            <p:cond delay="0"/>
                                          </p:stCondLst>
                                        </p:cTn>
                                        <p:tgtEl>
                                          <p:spTgt spid="111"/>
                                        </p:tgtEl>
                                        <p:attrNameLst>
                                          <p:attrName>style.visibility</p:attrName>
                                        </p:attrNameLst>
                                      </p:cBhvr>
                                      <p:to>
                                        <p:strVal val="visible"/>
                                      </p:to>
                                    </p:set>
                                    <p:animEffect transition="in" filter="fade">
                                      <p:cBhvr>
                                        <p:cTn id="167" dur="500"/>
                                        <p:tgtEl>
                                          <p:spTgt spid="111"/>
                                        </p:tgtEl>
                                      </p:cBhvr>
                                    </p:animEffect>
                                  </p:childTnLst>
                                </p:cTn>
                              </p:par>
                              <p:par>
                                <p:cTn id="168" presetID="42" presetClass="path" presetSubtype="0" decel="100000" fill="hold" grpId="1" nodeType="withEffect">
                                  <p:stCondLst>
                                    <p:cond delay="2500"/>
                                  </p:stCondLst>
                                  <p:childTnLst>
                                    <p:animMotion origin="layout" path="M -4.16667E-7 4.81481E-6 L -4.16667E-7 0.03541 " pathEditMode="relative" rAng="0" ptsTypes="AA">
                                      <p:cBhvr>
                                        <p:cTn id="169" dur="700" spd="-100000" fill="hold"/>
                                        <p:tgtEl>
                                          <p:spTgt spid="1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1" animBg="1"/>
      <p:bldP spid="111" grpId="0" animBg="1"/>
      <p:bldP spid="111" grpId="1" animBg="1"/>
      <p:bldP spid="110" grpId="0" animBg="1"/>
      <p:bldP spid="110" grpId="1" animBg="1"/>
      <p:bldP spid="108" grpId="0" animBg="1"/>
      <p:bldP spid="108" grpId="1" animBg="1"/>
      <p:bldP spid="109" grpId="0" animBg="1"/>
      <p:bldP spid="109" grpId="1" animBg="1"/>
      <p:bldP spid="5" grpId="0" animBg="1"/>
      <p:bldP spid="5" grpId="1" animBg="1"/>
      <p:bldP spid="10" grpId="0"/>
      <p:bldP spid="10" grpId="1"/>
      <p:bldP spid="58" grpId="0" animBg="1"/>
      <p:bldP spid="58" grpId="1" animBg="1"/>
      <p:bldP spid="30" grpId="0"/>
      <p:bldP spid="30" grpId="1"/>
      <p:bldP spid="31" grpId="0" animBg="1"/>
      <p:bldP spid="31" grpId="1" animBg="1"/>
      <p:bldP spid="8" grpId="0"/>
      <p:bldP spid="8" grpId="1"/>
      <p:bldP spid="12" grpId="0" animBg="1"/>
      <p:bldP spid="12" grpId="1" animBg="1"/>
      <p:bldP spid="38" grpId="0"/>
      <p:bldP spid="38" grpId="1"/>
      <p:bldP spid="57" grpId="0" animBg="1"/>
      <p:bldP spid="57" grpId="1" animBg="1"/>
      <p:bldP spid="28" grpId="0"/>
      <p:bldP spid="28" grpId="1"/>
      <p:bldP spid="44" grpId="0" animBg="1"/>
      <p:bldP spid="44" grpId="1" animBg="1"/>
      <p:bldP spid="34" grpId="0"/>
      <p:bldP spid="34" grpId="1"/>
      <p:bldP spid="56" grpId="0" animBg="1"/>
      <p:bldP spid="56" grpId="1" animBg="1"/>
      <p:bldP spid="19" grpId="0"/>
      <p:bldP spid="19" grpId="1"/>
      <p:bldP spid="39" grpId="0" animBg="1"/>
      <p:bldP spid="39" grpId="1" animBg="1"/>
      <p:bldP spid="45" grpId="0" animBg="1"/>
      <p:bldP spid="45" grpId="1" animBg="1"/>
      <p:bldP spid="24" grpId="0"/>
      <p:bldP spid="24" grpId="1"/>
      <p:bldP spid="25" grpId="0"/>
      <p:bldP spid="25" grpId="1"/>
      <p:bldP spid="26" grpId="0"/>
      <p:bldP spid="26" grpId="1"/>
      <p:bldP spid="27" grpId="0"/>
      <p:bldP spid="27" grpId="1"/>
      <p:bldP spid="29" grpId="0"/>
      <p:bldP spid="29" grpId="1"/>
      <p:bldP spid="2" grpId="0" animBg="1"/>
      <p:bldP spid="2" grpId="1" animBg="1"/>
      <p:bldP spid="7" grpId="0" animBg="1"/>
      <p:bldP spid="7" grpId="1" animBg="1"/>
      <p:bldP spid="21" grpId="0" animBg="1"/>
      <p:bldP spid="21" grpId="1" animBg="1"/>
      <p:bldP spid="22" grpId="0" animBg="1"/>
      <p:bldP spid="2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88C3B-84AF-A7D6-E749-72754E8E0576}"/>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A32F69-7C59-22C7-97F8-23724873F46A}"/>
              </a:ext>
              <a:ext uri="{C183D7F6-B498-43B3-948B-1728B52AA6E4}">
                <adec:decorative xmlns:adec="http://schemas.microsoft.com/office/drawing/2017/decorative" val="1"/>
              </a:ext>
            </a:extLst>
          </p:cNvPr>
          <p:cNvCxnSpPr>
            <a:cxnSpLocks/>
          </p:cNvCxnSpPr>
          <p:nvPr/>
        </p:nvCxnSpPr>
        <p:spPr>
          <a:xfrm>
            <a:off x="6289011" y="4567070"/>
            <a:ext cx="0" cy="219746"/>
          </a:xfrm>
          <a:prstGeom prst="line">
            <a:avLst/>
          </a:prstGeom>
          <a:solidFill>
            <a:srgbClr val="071924">
              <a:alpha val="80000"/>
            </a:srgbClr>
          </a:solidFill>
          <a:ln w="12700" cap="rnd">
            <a:solidFill>
              <a:srgbClr val="3A4953"/>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5883731-B4FA-0F1D-29ED-81C6FF490D47}"/>
              </a:ext>
              <a:ext uri="{C183D7F6-B498-43B3-948B-1728B52AA6E4}">
                <adec:decorative xmlns:adec="http://schemas.microsoft.com/office/drawing/2017/decorative" val="1"/>
              </a:ext>
            </a:extLst>
          </p:cNvPr>
          <p:cNvCxnSpPr>
            <a:cxnSpLocks/>
          </p:cNvCxnSpPr>
          <p:nvPr/>
        </p:nvCxnSpPr>
        <p:spPr>
          <a:xfrm>
            <a:off x="8233011" y="4565943"/>
            <a:ext cx="0" cy="219746"/>
          </a:xfrm>
          <a:prstGeom prst="line">
            <a:avLst/>
          </a:prstGeom>
          <a:solidFill>
            <a:srgbClr val="071924">
              <a:alpha val="80000"/>
            </a:srgbClr>
          </a:solidFill>
          <a:ln w="12700" cap="rnd">
            <a:solidFill>
              <a:srgbClr val="3A4953"/>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33D99C1-EEEF-9EB2-B24C-4B1E4A42E7FA}"/>
              </a:ext>
              <a:ext uri="{C183D7F6-B498-43B3-948B-1728B52AA6E4}">
                <adec:decorative xmlns:adec="http://schemas.microsoft.com/office/drawing/2017/decorative" val="1"/>
              </a:ext>
            </a:extLst>
          </p:cNvPr>
          <p:cNvCxnSpPr>
            <a:cxnSpLocks/>
            <a:stCxn id="7" idx="3"/>
          </p:cNvCxnSpPr>
          <p:nvPr/>
        </p:nvCxnSpPr>
        <p:spPr>
          <a:xfrm>
            <a:off x="2427783" y="3354204"/>
            <a:ext cx="7232515" cy="0"/>
          </a:xfrm>
          <a:prstGeom prst="straightConnector1">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31EC08F-AB45-A4B6-1129-EA012CD53D9C}"/>
              </a:ext>
              <a:ext uri="{C183D7F6-B498-43B3-948B-1728B52AA6E4}">
                <adec:decorative xmlns:adec="http://schemas.microsoft.com/office/drawing/2017/decorative" val="1"/>
              </a:ext>
            </a:extLst>
          </p:cNvPr>
          <p:cNvSpPr/>
          <p:nvPr/>
        </p:nvSpPr>
        <p:spPr>
          <a:xfrm>
            <a:off x="2708213" y="2471181"/>
            <a:ext cx="6695669" cy="3353759"/>
          </a:xfrm>
          <a:prstGeom prst="roundRect">
            <a:avLst>
              <a:gd name="adj" fmla="val 5144"/>
            </a:avLst>
          </a:prstGeom>
          <a:noFill/>
          <a:ln w="28575" cap="flat">
            <a:gradFill flip="none" rotWithShape="1">
              <a:gsLst>
                <a:gs pos="10000">
                  <a:srgbClr val="C03BC4"/>
                </a:gs>
                <a:gs pos="90000">
                  <a:srgbClr val="0F73D2"/>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Text Semibold" pitchFamily="2" charset="0"/>
              <a:ea typeface="+mn-ea"/>
              <a:cs typeface="Segoe UI" pitchFamily="34" charset="0"/>
            </a:endParaRPr>
          </a:p>
        </p:txBody>
      </p:sp>
      <p:grpSp>
        <p:nvGrpSpPr>
          <p:cNvPr id="41" name="Group 40">
            <a:extLst>
              <a:ext uri="{FF2B5EF4-FFF2-40B4-BE49-F238E27FC236}">
                <a16:creationId xmlns:a16="http://schemas.microsoft.com/office/drawing/2014/main" id="{96840578-B213-704E-0AD5-30CA5477ACCB}"/>
              </a:ext>
            </a:extLst>
          </p:cNvPr>
          <p:cNvGrpSpPr/>
          <p:nvPr/>
        </p:nvGrpSpPr>
        <p:grpSpPr>
          <a:xfrm>
            <a:off x="5527516" y="2838661"/>
            <a:ext cx="1645920" cy="1051035"/>
            <a:chOff x="4264477" y="2734028"/>
            <a:chExt cx="1870841" cy="1051035"/>
          </a:xfrm>
        </p:grpSpPr>
        <p:sp>
          <p:nvSpPr>
            <p:cNvPr id="35" name="Rectangle: Rounded Corners 34">
              <a:extLst>
                <a:ext uri="{FF2B5EF4-FFF2-40B4-BE49-F238E27FC236}">
                  <a16:creationId xmlns:a16="http://schemas.microsoft.com/office/drawing/2014/main" id="{4A021593-AED0-8D85-A235-A388B0403B91}"/>
                </a:ext>
                <a:ext uri="{C183D7F6-B498-43B3-948B-1728B52AA6E4}">
                  <adec:decorative xmlns:adec="http://schemas.microsoft.com/office/drawing/2017/decorative" val="1"/>
                </a:ext>
              </a:extLst>
            </p:cNvPr>
            <p:cNvSpPr/>
            <p:nvPr/>
          </p:nvSpPr>
          <p:spPr>
            <a:xfrm>
              <a:off x="4296956" y="2734028"/>
              <a:ext cx="1740246" cy="1051035"/>
            </a:xfrm>
            <a:prstGeom prst="roundRect">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39" name="TextBox 38">
              <a:extLst>
                <a:ext uri="{FF2B5EF4-FFF2-40B4-BE49-F238E27FC236}">
                  <a16:creationId xmlns:a16="http://schemas.microsoft.com/office/drawing/2014/main" id="{C8DD9BAF-B9A9-1075-8151-B99C9BE5FB20}"/>
                </a:ext>
              </a:extLst>
            </p:cNvPr>
            <p:cNvSpPr txBox="1"/>
            <p:nvPr/>
          </p:nvSpPr>
          <p:spPr>
            <a:xfrm>
              <a:off x="4264477" y="3351092"/>
              <a:ext cx="187084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Variable Text Semibold" pitchFamily="2" charset="0"/>
                  <a:ea typeface="+mn-ea"/>
                  <a:cs typeface="Segoe UI Semibold" panose="020B0702040204020203" pitchFamily="34" charset="0"/>
                </a:rPr>
                <a:t>Chunking</a:t>
              </a:r>
            </a:p>
          </p:txBody>
        </p:sp>
      </p:grpSp>
      <p:sp>
        <p:nvSpPr>
          <p:cNvPr id="6" name="TextBox 5">
            <a:extLst>
              <a:ext uri="{FF2B5EF4-FFF2-40B4-BE49-F238E27FC236}">
                <a16:creationId xmlns:a16="http://schemas.microsoft.com/office/drawing/2014/main" id="{E9CFB3A2-A3CC-7169-8E45-0215D36EB4E9}"/>
              </a:ext>
            </a:extLst>
          </p:cNvPr>
          <p:cNvSpPr txBox="1"/>
          <p:nvPr/>
        </p:nvSpPr>
        <p:spPr>
          <a:xfrm>
            <a:off x="5441584" y="3957684"/>
            <a:ext cx="174024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Split your data into smaller size of documents that can be consumable by LLM</a:t>
            </a:r>
          </a:p>
        </p:txBody>
      </p:sp>
      <p:sp>
        <p:nvSpPr>
          <p:cNvPr id="14" name="Rectangle: Rounded Corners 13">
            <a:extLst>
              <a:ext uri="{FF2B5EF4-FFF2-40B4-BE49-F238E27FC236}">
                <a16:creationId xmlns:a16="http://schemas.microsoft.com/office/drawing/2014/main" id="{1A66CDF5-228E-E07B-C869-498375D2CC32}"/>
              </a:ext>
            </a:extLst>
          </p:cNvPr>
          <p:cNvSpPr/>
          <p:nvPr/>
        </p:nvSpPr>
        <p:spPr>
          <a:xfrm>
            <a:off x="5556091" y="4787947"/>
            <a:ext cx="1465840" cy="781628"/>
          </a:xfrm>
          <a:prstGeom prst="roundRect">
            <a:avLst/>
          </a:prstGeom>
          <a:solidFill>
            <a:srgbClr val="091F2C"/>
          </a:solidFill>
          <a:ln w="19050">
            <a:solidFill>
              <a:srgbClr val="3A4953"/>
            </a:solidFill>
          </a:ln>
        </p:spPr>
        <p:style>
          <a:lnRef idx="2">
            <a:schemeClr val="accent1">
              <a:shade val="15000"/>
            </a:schemeClr>
          </a:lnRef>
          <a:fillRef idx="1">
            <a:schemeClr val="accent1"/>
          </a:fillRef>
          <a:effectRef idx="0">
            <a:schemeClr val="accent1"/>
          </a:effectRef>
          <a:fontRef idx="minor">
            <a:schemeClr val="lt1"/>
          </a:fontRef>
        </p:style>
        <p:txBody>
          <a:bodyPr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Leverage a simple logic like token size and % of overlap</a:t>
            </a:r>
          </a:p>
        </p:txBody>
      </p:sp>
      <p:grpSp>
        <p:nvGrpSpPr>
          <p:cNvPr id="54" name="Group 53" descr="Vector Embedding">
            <a:extLst>
              <a:ext uri="{FF2B5EF4-FFF2-40B4-BE49-F238E27FC236}">
                <a16:creationId xmlns:a16="http://schemas.microsoft.com/office/drawing/2014/main" id="{34FE718B-05B2-285D-250D-E31D1160E297}"/>
              </a:ext>
            </a:extLst>
          </p:cNvPr>
          <p:cNvGrpSpPr/>
          <p:nvPr/>
        </p:nvGrpSpPr>
        <p:grpSpPr>
          <a:xfrm>
            <a:off x="7395645" y="2867213"/>
            <a:ext cx="1645920" cy="1051035"/>
            <a:chOff x="7388429" y="2595283"/>
            <a:chExt cx="1891782" cy="1051035"/>
          </a:xfrm>
        </p:grpSpPr>
        <p:sp>
          <p:nvSpPr>
            <p:cNvPr id="55" name="Rectangle: Rounded Corners 54">
              <a:extLst>
                <a:ext uri="{FF2B5EF4-FFF2-40B4-BE49-F238E27FC236}">
                  <a16:creationId xmlns:a16="http://schemas.microsoft.com/office/drawing/2014/main" id="{DB263A85-75FE-F784-7E9F-E06206E9E49B}"/>
                </a:ext>
                <a:ext uri="{C183D7F6-B498-43B3-948B-1728B52AA6E4}">
                  <adec:decorative xmlns:adec="http://schemas.microsoft.com/office/drawing/2017/decorative" val="1"/>
                </a:ext>
              </a:extLst>
            </p:cNvPr>
            <p:cNvSpPr/>
            <p:nvPr/>
          </p:nvSpPr>
          <p:spPr>
            <a:xfrm>
              <a:off x="7388429" y="2595283"/>
              <a:ext cx="1870841" cy="1051035"/>
            </a:xfrm>
            <a:prstGeom prst="roundRect">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57" name="TextBox 56">
              <a:extLst>
                <a:ext uri="{FF2B5EF4-FFF2-40B4-BE49-F238E27FC236}">
                  <a16:creationId xmlns:a16="http://schemas.microsoft.com/office/drawing/2014/main" id="{D55BB352-B685-2EB4-974F-C422E7EC8698}"/>
                </a:ext>
              </a:extLst>
            </p:cNvPr>
            <p:cNvSpPr txBox="1"/>
            <p:nvPr/>
          </p:nvSpPr>
          <p:spPr>
            <a:xfrm>
              <a:off x="7409370" y="3168793"/>
              <a:ext cx="187084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Segoe UI Variable Text Semibold" pitchFamily="2" charset="0"/>
                  <a:ea typeface="+mn-ea"/>
                  <a:cs typeface="Segoe UI Semibold" panose="020B0702040204020203" pitchFamily="34" charset="0"/>
                </a:rPr>
                <a:t>Embedding</a:t>
              </a:r>
            </a:p>
          </p:txBody>
        </p:sp>
      </p:grpSp>
      <p:sp>
        <p:nvSpPr>
          <p:cNvPr id="17" name="TextBox 16">
            <a:extLst>
              <a:ext uri="{FF2B5EF4-FFF2-40B4-BE49-F238E27FC236}">
                <a16:creationId xmlns:a16="http://schemas.microsoft.com/office/drawing/2014/main" id="{5C8CC9C6-2D00-7FBF-B7ED-7F02119C117A}"/>
              </a:ext>
            </a:extLst>
          </p:cNvPr>
          <p:cNvSpPr txBox="1"/>
          <p:nvPr/>
        </p:nvSpPr>
        <p:spPr>
          <a:xfrm>
            <a:off x="7463163" y="3930235"/>
            <a:ext cx="153969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Create vector representation of chunked data</a:t>
            </a:r>
          </a:p>
        </p:txBody>
      </p:sp>
      <p:sp>
        <p:nvSpPr>
          <p:cNvPr id="15" name="Rectangle: Rounded Corners 14">
            <a:extLst>
              <a:ext uri="{FF2B5EF4-FFF2-40B4-BE49-F238E27FC236}">
                <a16:creationId xmlns:a16="http://schemas.microsoft.com/office/drawing/2014/main" id="{D72443B7-825D-18F3-667A-FDD5A9E54DF0}"/>
              </a:ext>
            </a:extLst>
          </p:cNvPr>
          <p:cNvSpPr/>
          <p:nvPr/>
        </p:nvSpPr>
        <p:spPr>
          <a:xfrm>
            <a:off x="7519239" y="4785692"/>
            <a:ext cx="1463040" cy="783883"/>
          </a:xfrm>
          <a:prstGeom prst="roundRect">
            <a:avLst/>
          </a:prstGeom>
          <a:solidFill>
            <a:srgbClr val="091F2C"/>
          </a:solidFill>
          <a:ln w="19050">
            <a:solidFill>
              <a:srgbClr val="3A4953"/>
            </a:solidFill>
          </a:ln>
        </p:spPr>
        <p:style>
          <a:lnRef idx="2">
            <a:schemeClr val="accent1">
              <a:shade val="15000"/>
            </a:schemeClr>
          </a:lnRef>
          <a:fillRef idx="1">
            <a:schemeClr val="accent1"/>
          </a:fillRef>
          <a:effectRef idx="0">
            <a:schemeClr val="accent1"/>
          </a:effectRef>
          <a:fontRef idx="minor">
            <a:schemeClr val="lt1"/>
          </a:fontRef>
        </p:style>
        <p:txBody>
          <a:bodyPr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AOAI ADA-002 embedding model</a:t>
            </a:r>
          </a:p>
        </p:txBody>
      </p:sp>
      <p:grpSp>
        <p:nvGrpSpPr>
          <p:cNvPr id="3" name="Group 2" descr="Chunking">
            <a:extLst>
              <a:ext uri="{FF2B5EF4-FFF2-40B4-BE49-F238E27FC236}">
                <a16:creationId xmlns:a16="http://schemas.microsoft.com/office/drawing/2014/main" id="{441BCFCC-C05E-972E-114D-8BD513479FDD}"/>
              </a:ext>
            </a:extLst>
          </p:cNvPr>
          <p:cNvGrpSpPr/>
          <p:nvPr/>
        </p:nvGrpSpPr>
        <p:grpSpPr>
          <a:xfrm>
            <a:off x="3674334" y="2838661"/>
            <a:ext cx="1645920" cy="1051560"/>
            <a:chOff x="914720" y="4406500"/>
            <a:chExt cx="1870841" cy="1051035"/>
          </a:xfrm>
        </p:grpSpPr>
        <p:grpSp>
          <p:nvGrpSpPr>
            <p:cNvPr id="5" name="Group 4">
              <a:extLst>
                <a:ext uri="{FF2B5EF4-FFF2-40B4-BE49-F238E27FC236}">
                  <a16:creationId xmlns:a16="http://schemas.microsoft.com/office/drawing/2014/main" id="{36901F00-B4E7-A42F-C2FF-2A5AFA734780}"/>
                </a:ext>
              </a:extLst>
            </p:cNvPr>
            <p:cNvGrpSpPr/>
            <p:nvPr/>
          </p:nvGrpSpPr>
          <p:grpSpPr>
            <a:xfrm>
              <a:off x="914720" y="4406500"/>
              <a:ext cx="1870841" cy="1051035"/>
              <a:chOff x="4246549" y="2734028"/>
              <a:chExt cx="1870841" cy="1051035"/>
            </a:xfrm>
          </p:grpSpPr>
          <p:sp>
            <p:nvSpPr>
              <p:cNvPr id="13" name="Rectangle: Rounded Corners 12">
                <a:extLst>
                  <a:ext uri="{FF2B5EF4-FFF2-40B4-BE49-F238E27FC236}">
                    <a16:creationId xmlns:a16="http://schemas.microsoft.com/office/drawing/2014/main" id="{9979D701-74E3-35C2-C6CA-66096CC056DC}"/>
                  </a:ext>
                  <a:ext uri="{C183D7F6-B498-43B3-948B-1728B52AA6E4}">
                    <adec:decorative xmlns:adec="http://schemas.microsoft.com/office/drawing/2017/decorative" val="1"/>
                  </a:ext>
                </a:extLst>
              </p:cNvPr>
              <p:cNvSpPr/>
              <p:nvPr/>
            </p:nvSpPr>
            <p:spPr>
              <a:xfrm>
                <a:off x="4293977" y="2734028"/>
                <a:ext cx="1740246" cy="1051035"/>
              </a:xfrm>
              <a:prstGeom prst="roundRect">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16" name="TextBox 15">
                <a:extLst>
                  <a:ext uri="{FF2B5EF4-FFF2-40B4-BE49-F238E27FC236}">
                    <a16:creationId xmlns:a16="http://schemas.microsoft.com/office/drawing/2014/main" id="{F74B1181-1AAB-094A-720C-0EB6F94E12FA}"/>
                  </a:ext>
                </a:extLst>
              </p:cNvPr>
              <p:cNvSpPr txBox="1"/>
              <p:nvPr/>
            </p:nvSpPr>
            <p:spPr>
              <a:xfrm>
                <a:off x="4246549" y="3328087"/>
                <a:ext cx="1870841" cy="40550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Variable Text Semibold" pitchFamily="2" charset="0"/>
                    <a:ea typeface="+mn-ea"/>
                    <a:cs typeface="Segoe UI Semibold" panose="020B0702040204020203" pitchFamily="34" charset="0"/>
                  </a:rPr>
                  <a:t>Enrichment</a:t>
                </a:r>
              </a:p>
            </p:txBody>
          </p:sp>
        </p:grpSp>
        <p:pic>
          <p:nvPicPr>
            <p:cNvPr id="9" name="Graphic 8" descr="Table outline">
              <a:extLst>
                <a:ext uri="{FF2B5EF4-FFF2-40B4-BE49-F238E27FC236}">
                  <a16:creationId xmlns:a16="http://schemas.microsoft.com/office/drawing/2014/main" id="{4C24767E-CCA1-4131-5901-9327F0F014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1718" y="4491422"/>
              <a:ext cx="501109" cy="501109"/>
            </a:xfrm>
            <a:prstGeom prst="rect">
              <a:avLst/>
            </a:prstGeom>
          </p:spPr>
        </p:pic>
      </p:grpSp>
      <p:grpSp>
        <p:nvGrpSpPr>
          <p:cNvPr id="72" name="Group 71">
            <a:extLst>
              <a:ext uri="{FF2B5EF4-FFF2-40B4-BE49-F238E27FC236}">
                <a16:creationId xmlns:a16="http://schemas.microsoft.com/office/drawing/2014/main" id="{A8AB3B5C-1754-C394-7E6C-3E62C594C1E6}"/>
              </a:ext>
            </a:extLst>
          </p:cNvPr>
          <p:cNvGrpSpPr/>
          <p:nvPr/>
        </p:nvGrpSpPr>
        <p:grpSpPr>
          <a:xfrm>
            <a:off x="696516" y="2718327"/>
            <a:ext cx="1731267" cy="1271753"/>
            <a:chOff x="696516" y="2151431"/>
            <a:chExt cx="1731267" cy="1271753"/>
          </a:xfrm>
        </p:grpSpPr>
        <p:sp>
          <p:nvSpPr>
            <p:cNvPr id="7" name="Rectangle: Rounded Corners 6">
              <a:extLst>
                <a:ext uri="{FF2B5EF4-FFF2-40B4-BE49-F238E27FC236}">
                  <a16:creationId xmlns:a16="http://schemas.microsoft.com/office/drawing/2014/main" id="{3A12741B-E98E-E299-2315-274A5C98F2EE}"/>
                </a:ext>
              </a:extLst>
            </p:cNvPr>
            <p:cNvSpPr/>
            <p:nvPr/>
          </p:nvSpPr>
          <p:spPr>
            <a:xfrm>
              <a:off x="696516" y="2151431"/>
              <a:ext cx="1731267" cy="1271753"/>
            </a:xfrm>
            <a:prstGeom prst="roundRect">
              <a:avLst/>
            </a:prstGeom>
            <a:solidFill>
              <a:srgbClr val="091F2C"/>
            </a:solidFill>
            <a:ln w="19050">
              <a:solidFill>
                <a:srgbClr val="3A4953"/>
              </a:solidFill>
            </a:ln>
          </p:spPr>
          <p:style>
            <a:lnRef idx="2">
              <a:schemeClr val="accent1">
                <a:shade val="15000"/>
              </a:schemeClr>
            </a:lnRef>
            <a:fillRef idx="1">
              <a:schemeClr val="accent1"/>
            </a:fillRef>
            <a:effectRef idx="0">
              <a:schemeClr val="accent1"/>
            </a:effectRef>
            <a:fontRef idx="minor">
              <a:schemeClr val="lt1"/>
            </a:fontRef>
          </p:style>
          <p:txBody>
            <a:bodyPr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Data source</a:t>
              </a:r>
            </a:p>
          </p:txBody>
        </p:sp>
        <p:sp>
          <p:nvSpPr>
            <p:cNvPr id="51" name="Graphic 48">
              <a:extLst>
                <a:ext uri="{FF2B5EF4-FFF2-40B4-BE49-F238E27FC236}">
                  <a16:creationId xmlns:a16="http://schemas.microsoft.com/office/drawing/2014/main" id="{FB79AF2B-6F59-1757-0D64-FB643ECFAEF7}"/>
                </a:ext>
              </a:extLst>
            </p:cNvPr>
            <p:cNvSpPr/>
            <p:nvPr/>
          </p:nvSpPr>
          <p:spPr>
            <a:xfrm>
              <a:off x="1383335" y="2416808"/>
              <a:ext cx="357628" cy="447035"/>
            </a:xfrm>
            <a:custGeom>
              <a:avLst/>
              <a:gdLst>
                <a:gd name="connsiteX0" fmla="*/ 162558 w 325116"/>
                <a:gd name="connsiteY0" fmla="*/ 162558 h 406395"/>
                <a:gd name="connsiteX1" fmla="*/ 325117 w 325116"/>
                <a:gd name="connsiteY1" fmla="*/ 81279 h 406395"/>
                <a:gd name="connsiteX2" fmla="*/ 162558 w 325116"/>
                <a:gd name="connsiteY2" fmla="*/ 0 h 406395"/>
                <a:gd name="connsiteX3" fmla="*/ 0 w 325116"/>
                <a:gd name="connsiteY3" fmla="*/ 81279 h 406395"/>
                <a:gd name="connsiteX4" fmla="*/ 162558 w 325116"/>
                <a:gd name="connsiteY4" fmla="*/ 162558 h 406395"/>
                <a:gd name="connsiteX5" fmla="*/ 291142 w 325116"/>
                <a:gd name="connsiteY5" fmla="*/ 166013 h 406395"/>
                <a:gd name="connsiteX6" fmla="*/ 325117 w 325116"/>
                <a:gd name="connsiteY6" fmla="*/ 143316 h 406395"/>
                <a:gd name="connsiteX7" fmla="*/ 325117 w 325116"/>
                <a:gd name="connsiteY7" fmla="*/ 325117 h 406395"/>
                <a:gd name="connsiteX8" fmla="*/ 162558 w 325116"/>
                <a:gd name="connsiteY8" fmla="*/ 406396 h 406395"/>
                <a:gd name="connsiteX9" fmla="*/ 0 w 325116"/>
                <a:gd name="connsiteY9" fmla="*/ 325117 h 406395"/>
                <a:gd name="connsiteX10" fmla="*/ 0 w 325116"/>
                <a:gd name="connsiteY10" fmla="*/ 143316 h 406395"/>
                <a:gd name="connsiteX11" fmla="*/ 33975 w 325116"/>
                <a:gd name="connsiteY11" fmla="*/ 166013 h 406395"/>
                <a:gd name="connsiteX12" fmla="*/ 162558 w 325116"/>
                <a:gd name="connsiteY12" fmla="*/ 193038 h 406395"/>
                <a:gd name="connsiteX13" fmla="*/ 291142 w 325116"/>
                <a:gd name="connsiteY13" fmla="*/ 166013 h 40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5116" h="406395">
                  <a:moveTo>
                    <a:pt x="162558" y="162558"/>
                  </a:moveTo>
                  <a:cubicBezTo>
                    <a:pt x="252331" y="162558"/>
                    <a:pt x="325117" y="126186"/>
                    <a:pt x="325117" y="81279"/>
                  </a:cubicBezTo>
                  <a:cubicBezTo>
                    <a:pt x="325117" y="36372"/>
                    <a:pt x="252331" y="0"/>
                    <a:pt x="162558" y="0"/>
                  </a:cubicBezTo>
                  <a:cubicBezTo>
                    <a:pt x="72785" y="0"/>
                    <a:pt x="0" y="36372"/>
                    <a:pt x="0" y="81279"/>
                  </a:cubicBezTo>
                  <a:cubicBezTo>
                    <a:pt x="0" y="126186"/>
                    <a:pt x="72785" y="162558"/>
                    <a:pt x="162558" y="162558"/>
                  </a:cubicBezTo>
                  <a:close/>
                  <a:moveTo>
                    <a:pt x="291142" y="166013"/>
                  </a:moveTo>
                  <a:cubicBezTo>
                    <a:pt x="303421" y="159983"/>
                    <a:pt x="314845" y="152351"/>
                    <a:pt x="325117" y="143316"/>
                  </a:cubicBezTo>
                  <a:lnTo>
                    <a:pt x="325117" y="325117"/>
                  </a:lnTo>
                  <a:cubicBezTo>
                    <a:pt x="325117" y="370023"/>
                    <a:pt x="252331" y="406396"/>
                    <a:pt x="162558" y="406396"/>
                  </a:cubicBezTo>
                  <a:cubicBezTo>
                    <a:pt x="72785" y="406396"/>
                    <a:pt x="0" y="370023"/>
                    <a:pt x="0" y="325117"/>
                  </a:cubicBezTo>
                  <a:lnTo>
                    <a:pt x="0" y="143316"/>
                  </a:lnTo>
                  <a:cubicBezTo>
                    <a:pt x="10271" y="152351"/>
                    <a:pt x="21696" y="159983"/>
                    <a:pt x="33975" y="166013"/>
                  </a:cubicBezTo>
                  <a:cubicBezTo>
                    <a:pt x="68478" y="183244"/>
                    <a:pt x="113953" y="193038"/>
                    <a:pt x="162558" y="193038"/>
                  </a:cubicBezTo>
                  <a:cubicBezTo>
                    <a:pt x="211163" y="193038"/>
                    <a:pt x="256639" y="183244"/>
                    <a:pt x="291142" y="166013"/>
                  </a:cubicBezTo>
                  <a:close/>
                </a:path>
              </a:pathLst>
            </a:custGeom>
            <a:gradFill flip="none" rotWithShape="1">
              <a:gsLst>
                <a:gs pos="2000">
                  <a:srgbClr val="C03BC4"/>
                </a:gs>
                <a:gs pos="94000">
                  <a:srgbClr val="0078D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0"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pitchFamily="2" charset="0"/>
                <a:ea typeface="+mn-ea"/>
                <a:cs typeface="+mn-cs"/>
              </a:endParaRPr>
            </a:p>
          </p:txBody>
        </p:sp>
      </p:grpSp>
      <p:grpSp>
        <p:nvGrpSpPr>
          <p:cNvPr id="74" name="Group 73">
            <a:extLst>
              <a:ext uri="{FF2B5EF4-FFF2-40B4-BE49-F238E27FC236}">
                <a16:creationId xmlns:a16="http://schemas.microsoft.com/office/drawing/2014/main" id="{FB96D27B-CD74-E782-8071-D864ADA2C69E}"/>
              </a:ext>
            </a:extLst>
          </p:cNvPr>
          <p:cNvGrpSpPr/>
          <p:nvPr/>
        </p:nvGrpSpPr>
        <p:grpSpPr>
          <a:xfrm>
            <a:off x="2787465" y="2951311"/>
            <a:ext cx="960037" cy="749197"/>
            <a:chOff x="2787465" y="2389991"/>
            <a:chExt cx="960037" cy="749197"/>
          </a:xfrm>
        </p:grpSpPr>
        <p:sp>
          <p:nvSpPr>
            <p:cNvPr id="11" name="TextBox 10">
              <a:extLst>
                <a:ext uri="{FF2B5EF4-FFF2-40B4-BE49-F238E27FC236}">
                  <a16:creationId xmlns:a16="http://schemas.microsoft.com/office/drawing/2014/main" id="{ED166C68-CE89-1DE5-C473-68C62D438C7E}"/>
                </a:ext>
              </a:extLst>
            </p:cNvPr>
            <p:cNvSpPr txBox="1"/>
            <p:nvPr/>
          </p:nvSpPr>
          <p:spPr>
            <a:xfrm>
              <a:off x="2787465" y="2831411"/>
              <a:ext cx="96003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Variable Text" pitchFamily="2" charset="0"/>
                  <a:ea typeface="+mn-ea"/>
                  <a:cs typeface="Segoe UI Semibold" panose="020B0702040204020203" pitchFamily="34" charset="0"/>
                </a:rPr>
                <a:t>AI skills</a:t>
              </a:r>
            </a:p>
          </p:txBody>
        </p:sp>
        <p:pic>
          <p:nvPicPr>
            <p:cNvPr id="53" name="Graphic 52">
              <a:extLst>
                <a:ext uri="{FF2B5EF4-FFF2-40B4-BE49-F238E27FC236}">
                  <a16:creationId xmlns:a16="http://schemas.microsoft.com/office/drawing/2014/main" id="{6403FFFE-8EBA-443D-5046-75138E1D33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5691" y="2389991"/>
              <a:ext cx="327787" cy="327787"/>
            </a:xfrm>
            <a:prstGeom prst="rect">
              <a:avLst/>
            </a:prstGeom>
          </p:spPr>
        </p:pic>
      </p:grpSp>
      <p:grpSp>
        <p:nvGrpSpPr>
          <p:cNvPr id="73" name="Group 72">
            <a:extLst>
              <a:ext uri="{FF2B5EF4-FFF2-40B4-BE49-F238E27FC236}">
                <a16:creationId xmlns:a16="http://schemas.microsoft.com/office/drawing/2014/main" id="{EE527C48-63BC-3435-FDD2-D6B67EF115CF}"/>
              </a:ext>
            </a:extLst>
          </p:cNvPr>
          <p:cNvGrpSpPr/>
          <p:nvPr/>
        </p:nvGrpSpPr>
        <p:grpSpPr>
          <a:xfrm>
            <a:off x="9757784" y="2718327"/>
            <a:ext cx="1731267" cy="1760075"/>
            <a:chOff x="9757784" y="2151431"/>
            <a:chExt cx="1731267" cy="1760075"/>
          </a:xfrm>
        </p:grpSpPr>
        <p:sp>
          <p:nvSpPr>
            <p:cNvPr id="71" name="Rectangle: Rounded Corners 6">
              <a:extLst>
                <a:ext uri="{FF2B5EF4-FFF2-40B4-BE49-F238E27FC236}">
                  <a16:creationId xmlns:a16="http://schemas.microsoft.com/office/drawing/2014/main" id="{022A5FF2-E5A5-A45F-DA2E-41FCCDCA79DF}"/>
                </a:ext>
              </a:extLst>
            </p:cNvPr>
            <p:cNvSpPr/>
            <p:nvPr/>
          </p:nvSpPr>
          <p:spPr>
            <a:xfrm>
              <a:off x="9757784" y="2151431"/>
              <a:ext cx="1731267" cy="1271753"/>
            </a:xfrm>
            <a:prstGeom prst="roundRect">
              <a:avLst/>
            </a:prstGeom>
            <a:solidFill>
              <a:srgbClr val="091F2C"/>
            </a:solidFill>
            <a:ln w="19050">
              <a:solidFill>
                <a:srgbClr val="3A4953"/>
              </a:solidFill>
            </a:ln>
          </p:spPr>
          <p:style>
            <a:lnRef idx="2">
              <a:schemeClr val="accent1">
                <a:shade val="15000"/>
              </a:schemeClr>
            </a:lnRef>
            <a:fillRef idx="1">
              <a:schemeClr val="accent1"/>
            </a:fillRef>
            <a:effectRef idx="0">
              <a:schemeClr val="accent1"/>
            </a:effectRef>
            <a:fontRef idx="minor">
              <a:schemeClr val="lt1"/>
            </a:fontRef>
          </p:style>
          <p:txBody>
            <a:bodyPr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Index</a:t>
              </a:r>
            </a:p>
          </p:txBody>
        </p:sp>
        <p:sp>
          <p:nvSpPr>
            <p:cNvPr id="38" name="TextBox 37">
              <a:extLst>
                <a:ext uri="{FF2B5EF4-FFF2-40B4-BE49-F238E27FC236}">
                  <a16:creationId xmlns:a16="http://schemas.microsoft.com/office/drawing/2014/main" id="{8C5388CB-45E7-9561-2810-7A2C42A29BD2}"/>
                </a:ext>
              </a:extLst>
            </p:cNvPr>
            <p:cNvSpPr txBox="1"/>
            <p:nvPr/>
          </p:nvSpPr>
          <p:spPr>
            <a:xfrm>
              <a:off x="9757784" y="3511396"/>
              <a:ext cx="173126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AI Search index with text and vector embeddings</a:t>
              </a:r>
            </a:p>
          </p:txBody>
        </p:sp>
        <p:sp>
          <p:nvSpPr>
            <p:cNvPr id="69" name="Freeform 68">
              <a:extLst>
                <a:ext uri="{FF2B5EF4-FFF2-40B4-BE49-F238E27FC236}">
                  <a16:creationId xmlns:a16="http://schemas.microsoft.com/office/drawing/2014/main" id="{9A9942BA-6C02-2F23-DD92-DA7FBD362CC4}"/>
                </a:ext>
              </a:extLst>
            </p:cNvPr>
            <p:cNvSpPr/>
            <p:nvPr/>
          </p:nvSpPr>
          <p:spPr>
            <a:xfrm>
              <a:off x="10416510" y="2418903"/>
              <a:ext cx="413815" cy="457486"/>
            </a:xfrm>
            <a:custGeom>
              <a:avLst/>
              <a:gdLst>
                <a:gd name="connsiteX0" fmla="*/ 304362 w 439052"/>
                <a:gd name="connsiteY0" fmla="*/ 416728 h 485387"/>
                <a:gd name="connsiteX1" fmla="*/ 420488 w 439052"/>
                <a:gd name="connsiteY1" fmla="*/ 416728 h 485387"/>
                <a:gd name="connsiteX2" fmla="*/ 439052 w 439052"/>
                <a:gd name="connsiteY2" fmla="*/ 435359 h 485387"/>
                <a:gd name="connsiteX3" fmla="*/ 420488 w 439052"/>
                <a:gd name="connsiteY3" fmla="*/ 453954 h 485387"/>
                <a:gd name="connsiteX4" fmla="*/ 304362 w 439052"/>
                <a:gd name="connsiteY4" fmla="*/ 453954 h 485387"/>
                <a:gd name="connsiteX5" fmla="*/ 306470 w 439052"/>
                <a:gd name="connsiteY5" fmla="*/ 435359 h 485387"/>
                <a:gd name="connsiteX6" fmla="*/ 304362 w 439052"/>
                <a:gd name="connsiteY6" fmla="*/ 416728 h 485387"/>
                <a:gd name="connsiteX7" fmla="*/ 18564 w 439052"/>
                <a:gd name="connsiteY7" fmla="*/ 416728 h 485387"/>
                <a:gd name="connsiteX8" fmla="*/ 134690 w 439052"/>
                <a:gd name="connsiteY8" fmla="*/ 416728 h 485387"/>
                <a:gd name="connsiteX9" fmla="*/ 132619 w 439052"/>
                <a:gd name="connsiteY9" fmla="*/ 435359 h 485387"/>
                <a:gd name="connsiteX10" fmla="*/ 134690 w 439052"/>
                <a:gd name="connsiteY10" fmla="*/ 453954 h 485387"/>
                <a:gd name="connsiteX11" fmla="*/ 18564 w 439052"/>
                <a:gd name="connsiteY11" fmla="*/ 453954 h 485387"/>
                <a:gd name="connsiteX12" fmla="*/ 0 w 439052"/>
                <a:gd name="connsiteY12" fmla="*/ 435359 h 485387"/>
                <a:gd name="connsiteX13" fmla="*/ 18564 w 439052"/>
                <a:gd name="connsiteY13" fmla="*/ 416728 h 485387"/>
                <a:gd name="connsiteX14" fmla="*/ 199369 w 439052"/>
                <a:gd name="connsiteY14" fmla="*/ 240872 h 485387"/>
                <a:gd name="connsiteX15" fmla="*/ 185389 w 439052"/>
                <a:gd name="connsiteY15" fmla="*/ 254901 h 485387"/>
                <a:gd name="connsiteX16" fmla="*/ 199369 w 439052"/>
                <a:gd name="connsiteY16" fmla="*/ 268931 h 485387"/>
                <a:gd name="connsiteX17" fmla="*/ 366750 w 439052"/>
                <a:gd name="connsiteY17" fmla="*/ 268931 h 485387"/>
                <a:gd name="connsiteX18" fmla="*/ 380729 w 439052"/>
                <a:gd name="connsiteY18" fmla="*/ 254901 h 485387"/>
                <a:gd name="connsiteX19" fmla="*/ 366750 w 439052"/>
                <a:gd name="connsiteY19" fmla="*/ 240872 h 485387"/>
                <a:gd name="connsiteX20" fmla="*/ 136130 w 439052"/>
                <a:gd name="connsiteY20" fmla="*/ 240835 h 485387"/>
                <a:gd name="connsiteX21" fmla="*/ 122151 w 439052"/>
                <a:gd name="connsiteY21" fmla="*/ 254864 h 485387"/>
                <a:gd name="connsiteX22" fmla="*/ 136130 w 439052"/>
                <a:gd name="connsiteY22" fmla="*/ 268894 h 485387"/>
                <a:gd name="connsiteX23" fmla="*/ 153437 w 439052"/>
                <a:gd name="connsiteY23" fmla="*/ 268894 h 485387"/>
                <a:gd name="connsiteX24" fmla="*/ 167417 w 439052"/>
                <a:gd name="connsiteY24" fmla="*/ 254864 h 485387"/>
                <a:gd name="connsiteX25" fmla="*/ 153437 w 439052"/>
                <a:gd name="connsiteY25" fmla="*/ 240835 h 485387"/>
                <a:gd name="connsiteX26" fmla="*/ 72300 w 439052"/>
                <a:gd name="connsiteY26" fmla="*/ 240835 h 485387"/>
                <a:gd name="connsiteX27" fmla="*/ 58320 w 439052"/>
                <a:gd name="connsiteY27" fmla="*/ 254864 h 485387"/>
                <a:gd name="connsiteX28" fmla="*/ 72300 w 439052"/>
                <a:gd name="connsiteY28" fmla="*/ 268894 h 485387"/>
                <a:gd name="connsiteX29" fmla="*/ 89607 w 439052"/>
                <a:gd name="connsiteY29" fmla="*/ 268894 h 485387"/>
                <a:gd name="connsiteX30" fmla="*/ 103586 w 439052"/>
                <a:gd name="connsiteY30" fmla="*/ 254864 h 485387"/>
                <a:gd name="connsiteX31" fmla="*/ 89607 w 439052"/>
                <a:gd name="connsiteY31" fmla="*/ 240835 h 485387"/>
                <a:gd name="connsiteX32" fmla="*/ 42349 w 439052"/>
                <a:gd name="connsiteY32" fmla="*/ 182789 h 485387"/>
                <a:gd name="connsiteX33" fmla="*/ 397334 w 439052"/>
                <a:gd name="connsiteY33" fmla="*/ 182826 h 485387"/>
                <a:gd name="connsiteX34" fmla="*/ 435906 w 439052"/>
                <a:gd name="connsiteY34" fmla="*/ 222205 h 485387"/>
                <a:gd name="connsiteX35" fmla="*/ 435906 w 439052"/>
                <a:gd name="connsiteY35" fmla="*/ 288975 h 485387"/>
                <a:gd name="connsiteX36" fmla="*/ 396668 w 439052"/>
                <a:gd name="connsiteY36" fmla="*/ 328354 h 485387"/>
                <a:gd name="connsiteX37" fmla="*/ 238054 w 439052"/>
                <a:gd name="connsiteY37" fmla="*/ 328354 h 485387"/>
                <a:gd name="connsiteX38" fmla="*/ 238054 w 439052"/>
                <a:gd name="connsiteY38" fmla="*/ 388888 h 485387"/>
                <a:gd name="connsiteX39" fmla="*/ 238056 w 439052"/>
                <a:gd name="connsiteY39" fmla="*/ 388851 h 485387"/>
                <a:gd name="connsiteX40" fmla="*/ 269453 w 439052"/>
                <a:gd name="connsiteY40" fmla="*/ 435282 h 485387"/>
                <a:gd name="connsiteX41" fmla="*/ 219528 w 439052"/>
                <a:gd name="connsiteY41" fmla="*/ 485387 h 485387"/>
                <a:gd name="connsiteX42" fmla="*/ 169603 w 439052"/>
                <a:gd name="connsiteY42" fmla="*/ 435282 h 485387"/>
                <a:gd name="connsiteX43" fmla="*/ 200964 w 439052"/>
                <a:gd name="connsiteY43" fmla="*/ 388851 h 485387"/>
                <a:gd name="connsiteX44" fmla="*/ 200964 w 439052"/>
                <a:gd name="connsiteY44" fmla="*/ 328317 h 485387"/>
                <a:gd name="connsiteX45" fmla="*/ 42349 w 439052"/>
                <a:gd name="connsiteY45" fmla="*/ 328317 h 485387"/>
                <a:gd name="connsiteX46" fmla="*/ 3112 w 439052"/>
                <a:gd name="connsiteY46" fmla="*/ 288938 h 485387"/>
                <a:gd name="connsiteX47" fmla="*/ 3112 w 439052"/>
                <a:gd name="connsiteY47" fmla="*/ 222168 h 485387"/>
                <a:gd name="connsiteX48" fmla="*/ 42349 w 439052"/>
                <a:gd name="connsiteY48" fmla="*/ 182789 h 485387"/>
                <a:gd name="connsiteX49" fmla="*/ 199370 w 439052"/>
                <a:gd name="connsiteY49" fmla="*/ 58084 h 485387"/>
                <a:gd name="connsiteX50" fmla="*/ 185391 w 439052"/>
                <a:gd name="connsiteY50" fmla="*/ 72114 h 485387"/>
                <a:gd name="connsiteX51" fmla="*/ 199370 w 439052"/>
                <a:gd name="connsiteY51" fmla="*/ 86144 h 485387"/>
                <a:gd name="connsiteX52" fmla="*/ 366752 w 439052"/>
                <a:gd name="connsiteY52" fmla="*/ 86144 h 485387"/>
                <a:gd name="connsiteX53" fmla="*/ 380731 w 439052"/>
                <a:gd name="connsiteY53" fmla="*/ 72114 h 485387"/>
                <a:gd name="connsiteX54" fmla="*/ 366752 w 439052"/>
                <a:gd name="connsiteY54" fmla="*/ 58084 h 485387"/>
                <a:gd name="connsiteX55" fmla="*/ 136169 w 439052"/>
                <a:gd name="connsiteY55" fmla="*/ 58084 h 485387"/>
                <a:gd name="connsiteX56" fmla="*/ 122189 w 439052"/>
                <a:gd name="connsiteY56" fmla="*/ 72114 h 485387"/>
                <a:gd name="connsiteX57" fmla="*/ 136169 w 439052"/>
                <a:gd name="connsiteY57" fmla="*/ 86144 h 485387"/>
                <a:gd name="connsiteX58" fmla="*/ 153476 w 439052"/>
                <a:gd name="connsiteY58" fmla="*/ 86144 h 485387"/>
                <a:gd name="connsiteX59" fmla="*/ 167455 w 439052"/>
                <a:gd name="connsiteY59" fmla="*/ 72114 h 485387"/>
                <a:gd name="connsiteX60" fmla="*/ 153476 w 439052"/>
                <a:gd name="connsiteY60" fmla="*/ 58084 h 485387"/>
                <a:gd name="connsiteX61" fmla="*/ 72302 w 439052"/>
                <a:gd name="connsiteY61" fmla="*/ 58084 h 485387"/>
                <a:gd name="connsiteX62" fmla="*/ 58322 w 439052"/>
                <a:gd name="connsiteY62" fmla="*/ 72114 h 485387"/>
                <a:gd name="connsiteX63" fmla="*/ 72302 w 439052"/>
                <a:gd name="connsiteY63" fmla="*/ 86144 h 485387"/>
                <a:gd name="connsiteX64" fmla="*/ 89609 w 439052"/>
                <a:gd name="connsiteY64" fmla="*/ 86144 h 485387"/>
                <a:gd name="connsiteX65" fmla="*/ 103588 w 439052"/>
                <a:gd name="connsiteY65" fmla="*/ 72114 h 485387"/>
                <a:gd name="connsiteX66" fmla="*/ 89609 w 439052"/>
                <a:gd name="connsiteY66" fmla="*/ 58084 h 485387"/>
                <a:gd name="connsiteX67" fmla="*/ 42349 w 439052"/>
                <a:gd name="connsiteY67" fmla="*/ 0 h 485387"/>
                <a:gd name="connsiteX68" fmla="*/ 397372 w 439052"/>
                <a:gd name="connsiteY68" fmla="*/ 37 h 485387"/>
                <a:gd name="connsiteX69" fmla="*/ 435943 w 439052"/>
                <a:gd name="connsiteY69" fmla="*/ 39416 h 485387"/>
                <a:gd name="connsiteX70" fmla="*/ 435943 w 439052"/>
                <a:gd name="connsiteY70" fmla="*/ 106186 h 485387"/>
                <a:gd name="connsiteX71" fmla="*/ 396706 w 439052"/>
                <a:gd name="connsiteY71" fmla="*/ 145565 h 485387"/>
                <a:gd name="connsiteX72" fmla="*/ 396671 w 439052"/>
                <a:gd name="connsiteY72" fmla="*/ 145528 h 485387"/>
                <a:gd name="connsiteX73" fmla="*/ 42349 w 439052"/>
                <a:gd name="connsiteY73" fmla="*/ 145528 h 485387"/>
                <a:gd name="connsiteX74" fmla="*/ 3112 w 439052"/>
                <a:gd name="connsiteY74" fmla="*/ 106149 h 485387"/>
                <a:gd name="connsiteX75" fmla="*/ 3112 w 439052"/>
                <a:gd name="connsiteY75" fmla="*/ 39379 h 485387"/>
                <a:gd name="connsiteX76" fmla="*/ 42349 w 439052"/>
                <a:gd name="connsiteY76" fmla="*/ 0 h 48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39052" h="485387">
                  <a:moveTo>
                    <a:pt x="304362" y="416728"/>
                  </a:moveTo>
                  <a:lnTo>
                    <a:pt x="420488" y="416728"/>
                  </a:lnTo>
                  <a:cubicBezTo>
                    <a:pt x="430694" y="416728"/>
                    <a:pt x="439052" y="425116"/>
                    <a:pt x="439052" y="435359"/>
                  </a:cubicBezTo>
                  <a:cubicBezTo>
                    <a:pt x="439052" y="445566"/>
                    <a:pt x="430694" y="453954"/>
                    <a:pt x="420488" y="453954"/>
                  </a:cubicBezTo>
                  <a:lnTo>
                    <a:pt x="304362" y="453954"/>
                  </a:lnTo>
                  <a:cubicBezTo>
                    <a:pt x="305767" y="447904"/>
                    <a:pt x="306470" y="441892"/>
                    <a:pt x="306470" y="435359"/>
                  </a:cubicBezTo>
                  <a:cubicBezTo>
                    <a:pt x="306470" y="428827"/>
                    <a:pt x="305767" y="422778"/>
                    <a:pt x="304362" y="416728"/>
                  </a:cubicBezTo>
                  <a:close/>
                  <a:moveTo>
                    <a:pt x="18564" y="416728"/>
                  </a:moveTo>
                  <a:lnTo>
                    <a:pt x="134690" y="416728"/>
                  </a:lnTo>
                  <a:cubicBezTo>
                    <a:pt x="133322" y="422815"/>
                    <a:pt x="132619" y="428864"/>
                    <a:pt x="132619" y="435359"/>
                  </a:cubicBezTo>
                  <a:cubicBezTo>
                    <a:pt x="132619" y="441855"/>
                    <a:pt x="133285" y="447904"/>
                    <a:pt x="134690" y="453954"/>
                  </a:cubicBezTo>
                  <a:lnTo>
                    <a:pt x="18564" y="453954"/>
                  </a:lnTo>
                  <a:cubicBezTo>
                    <a:pt x="8358" y="453954"/>
                    <a:pt x="0" y="445603"/>
                    <a:pt x="0" y="435359"/>
                  </a:cubicBezTo>
                  <a:cubicBezTo>
                    <a:pt x="0" y="425116"/>
                    <a:pt x="8358" y="416728"/>
                    <a:pt x="18564" y="416728"/>
                  </a:cubicBezTo>
                  <a:close/>
                  <a:moveTo>
                    <a:pt x="199369" y="240872"/>
                  </a:moveTo>
                  <a:cubicBezTo>
                    <a:pt x="191380" y="240872"/>
                    <a:pt x="185389" y="247553"/>
                    <a:pt x="185389" y="254901"/>
                  </a:cubicBezTo>
                  <a:cubicBezTo>
                    <a:pt x="185389" y="262919"/>
                    <a:pt x="192047" y="268931"/>
                    <a:pt x="199369" y="268931"/>
                  </a:cubicBezTo>
                  <a:lnTo>
                    <a:pt x="366750" y="268931"/>
                  </a:lnTo>
                  <a:cubicBezTo>
                    <a:pt x="374738" y="268931"/>
                    <a:pt x="380729" y="262919"/>
                    <a:pt x="380729" y="254901"/>
                  </a:cubicBezTo>
                  <a:cubicBezTo>
                    <a:pt x="380729" y="246884"/>
                    <a:pt x="374072" y="240872"/>
                    <a:pt x="366750" y="240872"/>
                  </a:cubicBezTo>
                  <a:close/>
                  <a:moveTo>
                    <a:pt x="136130" y="240835"/>
                  </a:moveTo>
                  <a:cubicBezTo>
                    <a:pt x="128142" y="240835"/>
                    <a:pt x="122151" y="247516"/>
                    <a:pt x="122151" y="254864"/>
                  </a:cubicBezTo>
                  <a:cubicBezTo>
                    <a:pt x="122151" y="262882"/>
                    <a:pt x="128808" y="268894"/>
                    <a:pt x="136130" y="268894"/>
                  </a:cubicBezTo>
                  <a:lnTo>
                    <a:pt x="153437" y="268894"/>
                  </a:lnTo>
                  <a:cubicBezTo>
                    <a:pt x="160760" y="268894"/>
                    <a:pt x="166751" y="262882"/>
                    <a:pt x="167417" y="254864"/>
                  </a:cubicBezTo>
                  <a:cubicBezTo>
                    <a:pt x="167417" y="246847"/>
                    <a:pt x="160759" y="240835"/>
                    <a:pt x="153437" y="240835"/>
                  </a:cubicBezTo>
                  <a:close/>
                  <a:moveTo>
                    <a:pt x="72300" y="240835"/>
                  </a:moveTo>
                  <a:cubicBezTo>
                    <a:pt x="64311" y="240835"/>
                    <a:pt x="58320" y="247516"/>
                    <a:pt x="58320" y="254864"/>
                  </a:cubicBezTo>
                  <a:cubicBezTo>
                    <a:pt x="58320" y="262882"/>
                    <a:pt x="64978" y="268894"/>
                    <a:pt x="72300" y="268894"/>
                  </a:cubicBezTo>
                  <a:lnTo>
                    <a:pt x="89607" y="268894"/>
                  </a:lnTo>
                  <a:cubicBezTo>
                    <a:pt x="97595" y="268894"/>
                    <a:pt x="103586" y="262882"/>
                    <a:pt x="103586" y="254864"/>
                  </a:cubicBezTo>
                  <a:cubicBezTo>
                    <a:pt x="103586" y="246847"/>
                    <a:pt x="96929" y="240835"/>
                    <a:pt x="89607" y="240835"/>
                  </a:cubicBezTo>
                  <a:close/>
                  <a:moveTo>
                    <a:pt x="42349" y="182789"/>
                  </a:moveTo>
                  <a:lnTo>
                    <a:pt x="397334" y="182826"/>
                  </a:lnTo>
                  <a:cubicBezTo>
                    <a:pt x="418598" y="182826"/>
                    <a:pt x="435906" y="200196"/>
                    <a:pt x="435906" y="222205"/>
                  </a:cubicBezTo>
                  <a:lnTo>
                    <a:pt x="435906" y="288975"/>
                  </a:lnTo>
                  <a:cubicBezTo>
                    <a:pt x="435906" y="310984"/>
                    <a:pt x="417970" y="328354"/>
                    <a:pt x="396668" y="328354"/>
                  </a:cubicBezTo>
                  <a:lnTo>
                    <a:pt x="238054" y="328354"/>
                  </a:lnTo>
                  <a:lnTo>
                    <a:pt x="238054" y="388888"/>
                  </a:lnTo>
                  <a:lnTo>
                    <a:pt x="238056" y="388851"/>
                  </a:lnTo>
                  <a:cubicBezTo>
                    <a:pt x="256435" y="396237"/>
                    <a:pt x="269453" y="414200"/>
                    <a:pt x="269453" y="435282"/>
                  </a:cubicBezTo>
                  <a:cubicBezTo>
                    <a:pt x="269453" y="462970"/>
                    <a:pt x="247080" y="485387"/>
                    <a:pt x="219528" y="485387"/>
                  </a:cubicBezTo>
                  <a:cubicBezTo>
                    <a:pt x="191941" y="485387"/>
                    <a:pt x="169603" y="462934"/>
                    <a:pt x="169603" y="435282"/>
                  </a:cubicBezTo>
                  <a:cubicBezTo>
                    <a:pt x="169603" y="414201"/>
                    <a:pt x="182584" y="396237"/>
                    <a:pt x="200964" y="388851"/>
                  </a:cubicBezTo>
                  <a:lnTo>
                    <a:pt x="200964" y="328317"/>
                  </a:lnTo>
                  <a:lnTo>
                    <a:pt x="42349" y="328317"/>
                  </a:lnTo>
                  <a:cubicBezTo>
                    <a:pt x="20419" y="328317"/>
                    <a:pt x="3112" y="310316"/>
                    <a:pt x="3112" y="288938"/>
                  </a:cubicBezTo>
                  <a:lnTo>
                    <a:pt x="3112" y="222168"/>
                  </a:lnTo>
                  <a:cubicBezTo>
                    <a:pt x="3112" y="200159"/>
                    <a:pt x="21048" y="182789"/>
                    <a:pt x="42349" y="182789"/>
                  </a:cubicBezTo>
                  <a:close/>
                  <a:moveTo>
                    <a:pt x="199370" y="58084"/>
                  </a:moveTo>
                  <a:cubicBezTo>
                    <a:pt x="191382" y="58084"/>
                    <a:pt x="185391" y="64766"/>
                    <a:pt x="185391" y="72114"/>
                  </a:cubicBezTo>
                  <a:cubicBezTo>
                    <a:pt x="185391" y="80132"/>
                    <a:pt x="192048" y="86144"/>
                    <a:pt x="199370" y="86144"/>
                  </a:cubicBezTo>
                  <a:lnTo>
                    <a:pt x="366752" y="86144"/>
                  </a:lnTo>
                  <a:cubicBezTo>
                    <a:pt x="374740" y="86144"/>
                    <a:pt x="380731" y="80132"/>
                    <a:pt x="380731" y="72114"/>
                  </a:cubicBezTo>
                  <a:cubicBezTo>
                    <a:pt x="380731" y="64097"/>
                    <a:pt x="374074" y="58084"/>
                    <a:pt x="366752" y="58084"/>
                  </a:cubicBezTo>
                  <a:close/>
                  <a:moveTo>
                    <a:pt x="136169" y="58084"/>
                  </a:moveTo>
                  <a:cubicBezTo>
                    <a:pt x="128180" y="58084"/>
                    <a:pt x="122189" y="64766"/>
                    <a:pt x="122189" y="72114"/>
                  </a:cubicBezTo>
                  <a:cubicBezTo>
                    <a:pt x="122189" y="80132"/>
                    <a:pt x="128847" y="86144"/>
                    <a:pt x="136169" y="86144"/>
                  </a:cubicBezTo>
                  <a:lnTo>
                    <a:pt x="153476" y="86144"/>
                  </a:lnTo>
                  <a:cubicBezTo>
                    <a:pt x="160799" y="86144"/>
                    <a:pt x="166790" y="80131"/>
                    <a:pt x="167455" y="72114"/>
                  </a:cubicBezTo>
                  <a:cubicBezTo>
                    <a:pt x="167455" y="64097"/>
                    <a:pt x="160798" y="58084"/>
                    <a:pt x="153476" y="58084"/>
                  </a:cubicBezTo>
                  <a:close/>
                  <a:moveTo>
                    <a:pt x="72302" y="58084"/>
                  </a:moveTo>
                  <a:cubicBezTo>
                    <a:pt x="64313" y="58084"/>
                    <a:pt x="58322" y="64766"/>
                    <a:pt x="58322" y="72114"/>
                  </a:cubicBezTo>
                  <a:cubicBezTo>
                    <a:pt x="58322" y="80132"/>
                    <a:pt x="64980" y="86144"/>
                    <a:pt x="72302" y="86144"/>
                  </a:cubicBezTo>
                  <a:lnTo>
                    <a:pt x="89609" y="86144"/>
                  </a:lnTo>
                  <a:cubicBezTo>
                    <a:pt x="97597" y="86144"/>
                    <a:pt x="103588" y="80132"/>
                    <a:pt x="103588" y="72114"/>
                  </a:cubicBezTo>
                  <a:cubicBezTo>
                    <a:pt x="103588" y="64097"/>
                    <a:pt x="96931" y="58084"/>
                    <a:pt x="89609" y="58084"/>
                  </a:cubicBezTo>
                  <a:close/>
                  <a:moveTo>
                    <a:pt x="42349" y="0"/>
                  </a:moveTo>
                  <a:lnTo>
                    <a:pt x="397372" y="37"/>
                  </a:lnTo>
                  <a:cubicBezTo>
                    <a:pt x="418636" y="37"/>
                    <a:pt x="435943" y="17407"/>
                    <a:pt x="435943" y="39416"/>
                  </a:cubicBezTo>
                  <a:lnTo>
                    <a:pt x="435943" y="106186"/>
                  </a:lnTo>
                  <a:cubicBezTo>
                    <a:pt x="435943" y="128195"/>
                    <a:pt x="418008" y="145565"/>
                    <a:pt x="396706" y="145565"/>
                  </a:cubicBezTo>
                  <a:lnTo>
                    <a:pt x="396671" y="145528"/>
                  </a:lnTo>
                  <a:lnTo>
                    <a:pt x="42349" y="145528"/>
                  </a:lnTo>
                  <a:cubicBezTo>
                    <a:pt x="20419" y="145528"/>
                    <a:pt x="3112" y="127527"/>
                    <a:pt x="3112" y="106149"/>
                  </a:cubicBezTo>
                  <a:lnTo>
                    <a:pt x="3112" y="39379"/>
                  </a:lnTo>
                  <a:cubicBezTo>
                    <a:pt x="3112" y="17370"/>
                    <a:pt x="21048" y="0"/>
                    <a:pt x="42349" y="0"/>
                  </a:cubicBezTo>
                  <a:close/>
                </a:path>
              </a:pathLst>
            </a:custGeom>
            <a:gradFill flip="none" rotWithShape="1">
              <a:gsLst>
                <a:gs pos="15000">
                  <a:srgbClr val="C03BC4"/>
                </a:gs>
                <a:gs pos="84000">
                  <a:srgbClr val="0078D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0"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pitchFamily="2" charset="0"/>
                <a:ea typeface="+mn-ea"/>
                <a:cs typeface="+mn-cs"/>
              </a:endParaRPr>
            </a:p>
          </p:txBody>
        </p:sp>
      </p:grpSp>
      <p:sp>
        <p:nvSpPr>
          <p:cNvPr id="2" name="Title 1">
            <a:extLst>
              <a:ext uri="{FF2B5EF4-FFF2-40B4-BE49-F238E27FC236}">
                <a16:creationId xmlns:a16="http://schemas.microsoft.com/office/drawing/2014/main" id="{581E92A4-4A78-5382-C95B-3203256DD70D}"/>
              </a:ext>
            </a:extLst>
          </p:cNvPr>
          <p:cNvSpPr>
            <a:spLocks noGrp="1"/>
          </p:cNvSpPr>
          <p:nvPr>
            <p:ph type="title"/>
          </p:nvPr>
        </p:nvSpPr>
        <p:spPr/>
        <p:txBody>
          <a:bodyPr/>
          <a:lstStyle/>
          <a:p>
            <a:r>
              <a:rPr lang="en-CA"/>
              <a:t>Integrated Vectorization</a:t>
            </a:r>
          </a:p>
        </p:txBody>
      </p:sp>
      <p:sp>
        <p:nvSpPr>
          <p:cNvPr id="4" name="Content Placeholder 2">
            <a:extLst>
              <a:ext uri="{FF2B5EF4-FFF2-40B4-BE49-F238E27FC236}">
                <a16:creationId xmlns:a16="http://schemas.microsoft.com/office/drawing/2014/main" id="{15EC3794-7D3F-F46F-BDA0-D0F8C73962E4}"/>
              </a:ext>
            </a:extLst>
          </p:cNvPr>
          <p:cNvSpPr txBox="1">
            <a:spLocks/>
          </p:cNvSpPr>
          <p:nvPr/>
        </p:nvSpPr>
        <p:spPr>
          <a:xfrm>
            <a:off x="588263" y="1080942"/>
            <a:ext cx="6464775" cy="369332"/>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400" b="0" i="0" u="none" strike="noStrike" kern="1200" cap="none" spc="0" normalizeH="0" baseline="0" noProof="0">
                <a:ln w="3175">
                  <a:noFill/>
                </a:ln>
                <a:gradFill>
                  <a:gsLst>
                    <a:gs pos="32000">
                      <a:srgbClr val="D59ED7"/>
                    </a:gs>
                    <a:gs pos="68000">
                      <a:srgbClr val="8DC8E8"/>
                    </a:gs>
                  </a:gsLst>
                  <a:path path="circle">
                    <a:fillToRect l="100000" t="100000"/>
                  </a:path>
                </a:gradFill>
                <a:effectLst/>
                <a:uLnTx/>
                <a:uFillTx/>
                <a:latin typeface="Segoe UI Variable Text Semibold" pitchFamily="2" charset="0"/>
                <a:ea typeface="+mn-ea"/>
                <a:cs typeface="Segoe UI"/>
              </a:rPr>
              <a:t>Simplified Data Ingestion</a:t>
            </a:r>
          </a:p>
        </p:txBody>
      </p:sp>
      <p:grpSp>
        <p:nvGrpSpPr>
          <p:cNvPr id="8" name="Group 7">
            <a:extLst>
              <a:ext uri="{FF2B5EF4-FFF2-40B4-BE49-F238E27FC236}">
                <a16:creationId xmlns:a16="http://schemas.microsoft.com/office/drawing/2014/main" id="{9C3881AA-B48A-153F-12FF-CD6004220EDA}"/>
              </a:ext>
            </a:extLst>
          </p:cNvPr>
          <p:cNvGrpSpPr/>
          <p:nvPr/>
        </p:nvGrpSpPr>
        <p:grpSpPr>
          <a:xfrm>
            <a:off x="8361483" y="292100"/>
            <a:ext cx="3266141" cy="216000"/>
            <a:chOff x="8361483" y="292100"/>
            <a:chExt cx="3266141" cy="216000"/>
          </a:xfrm>
        </p:grpSpPr>
        <p:sp>
          <p:nvSpPr>
            <p:cNvPr id="12" name="Text Placeholder 2">
              <a:extLst>
                <a:ext uri="{FF2B5EF4-FFF2-40B4-BE49-F238E27FC236}">
                  <a16:creationId xmlns:a16="http://schemas.microsoft.com/office/drawing/2014/main" id="{127D3ECC-5082-E08A-5E27-B6559DCCBEFA}"/>
                </a:ext>
              </a:extLst>
            </p:cNvPr>
            <p:cNvSpPr txBox="1">
              <a:spLocks noChangeAspect="1"/>
            </p:cNvSpPr>
            <p:nvPr/>
          </p:nvSpPr>
          <p:spPr>
            <a:xfrm>
              <a:off x="8361483"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8" name="Text Placeholder 2">
              <a:extLst>
                <a:ext uri="{FF2B5EF4-FFF2-40B4-BE49-F238E27FC236}">
                  <a16:creationId xmlns:a16="http://schemas.microsoft.com/office/drawing/2014/main" id="{3C8AA3C0-37E1-86B3-E380-B8E244930FB0}"/>
                </a:ext>
              </a:extLst>
            </p:cNvPr>
            <p:cNvSpPr txBox="1">
              <a:spLocks noChangeAspect="1"/>
            </p:cNvSpPr>
            <p:nvPr/>
          </p:nvSpPr>
          <p:spPr>
            <a:xfrm>
              <a:off x="8630201"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9" name="Text Placeholder 2">
              <a:extLst>
                <a:ext uri="{FF2B5EF4-FFF2-40B4-BE49-F238E27FC236}">
                  <a16:creationId xmlns:a16="http://schemas.microsoft.com/office/drawing/2014/main" id="{EE1DC6D5-A457-EF26-923C-764430694224}"/>
                </a:ext>
              </a:extLst>
            </p:cNvPr>
            <p:cNvSpPr txBox="1">
              <a:spLocks noChangeAspect="1"/>
            </p:cNvSpPr>
            <p:nvPr/>
          </p:nvSpPr>
          <p:spPr>
            <a:xfrm>
              <a:off x="8898919"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0" name="Text Placeholder 2">
              <a:extLst>
                <a:ext uri="{FF2B5EF4-FFF2-40B4-BE49-F238E27FC236}">
                  <a16:creationId xmlns:a16="http://schemas.microsoft.com/office/drawing/2014/main" id="{A6A1EB67-6AB3-FB21-4D0F-6FEB582F41E0}"/>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1" name="Text Placeholder 2">
              <a:extLst>
                <a:ext uri="{FF2B5EF4-FFF2-40B4-BE49-F238E27FC236}">
                  <a16:creationId xmlns:a16="http://schemas.microsoft.com/office/drawing/2014/main" id="{6CD995B4-0858-66C1-8715-D58C99B93DA3}"/>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2" name="Text Placeholder 2">
              <a:extLst>
                <a:ext uri="{FF2B5EF4-FFF2-40B4-BE49-F238E27FC236}">
                  <a16:creationId xmlns:a16="http://schemas.microsoft.com/office/drawing/2014/main" id="{1B98364C-7B54-CACF-9FF4-24E1D5A92914}"/>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5" name="Text Placeholder 2">
              <a:extLst>
                <a:ext uri="{FF2B5EF4-FFF2-40B4-BE49-F238E27FC236}">
                  <a16:creationId xmlns:a16="http://schemas.microsoft.com/office/drawing/2014/main" id="{2F576C47-F8CF-ECB9-E316-297754C6F917}"/>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6" name="TextBox 25">
              <a:extLst>
                <a:ext uri="{FF2B5EF4-FFF2-40B4-BE49-F238E27FC236}">
                  <a16:creationId xmlns:a16="http://schemas.microsoft.com/office/drawing/2014/main" id="{E018EC0B-8990-A919-442D-465048C864B9}"/>
                </a:ext>
              </a:extLst>
            </p:cNvPr>
            <p:cNvSpPr txBox="1"/>
            <p:nvPr/>
          </p:nvSpPr>
          <p:spPr>
            <a:xfrm>
              <a:off x="9114919" y="316289"/>
              <a:ext cx="1356191"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Data preprocessing</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24" name="Graphic 1024">
            <a:extLst>
              <a:ext uri="{FF2B5EF4-FFF2-40B4-BE49-F238E27FC236}">
                <a16:creationId xmlns:a16="http://schemas.microsoft.com/office/drawing/2014/main" id="{03A93C7D-3421-5F21-1902-780569435626}"/>
              </a:ext>
            </a:extLst>
          </p:cNvPr>
          <p:cNvSpPr/>
          <p:nvPr/>
        </p:nvSpPr>
        <p:spPr>
          <a:xfrm>
            <a:off x="8006196" y="3028123"/>
            <a:ext cx="308958" cy="370853"/>
          </a:xfrm>
          <a:custGeom>
            <a:avLst/>
            <a:gdLst>
              <a:gd name="connsiteX0" fmla="*/ 447865 w 547337"/>
              <a:gd name="connsiteY0" fmla="*/ 0 h 597261"/>
              <a:gd name="connsiteX1" fmla="*/ 547337 w 547337"/>
              <a:gd name="connsiteY1" fmla="*/ 99511 h 597261"/>
              <a:gd name="connsiteX2" fmla="*/ 447828 w 547337"/>
              <a:gd name="connsiteY2" fmla="*/ 198985 h 597261"/>
              <a:gd name="connsiteX3" fmla="*/ 376580 w 547337"/>
              <a:gd name="connsiteY3" fmla="*/ 168918 h 597261"/>
              <a:gd name="connsiteX4" fmla="*/ 195482 w 547337"/>
              <a:gd name="connsiteY4" fmla="*/ 272460 h 597261"/>
              <a:gd name="connsiteX5" fmla="*/ 195482 w 547337"/>
              <a:gd name="connsiteY5" fmla="*/ 324795 h 597261"/>
              <a:gd name="connsiteX6" fmla="*/ 376613 w 547337"/>
              <a:gd name="connsiteY6" fmla="*/ 428303 h 597261"/>
              <a:gd name="connsiteX7" fmla="*/ 517307 w 547337"/>
              <a:gd name="connsiteY7" fmla="*/ 426544 h 597261"/>
              <a:gd name="connsiteX8" fmla="*/ 519066 w 547337"/>
              <a:gd name="connsiteY8" fmla="*/ 567237 h 597261"/>
              <a:gd name="connsiteX9" fmla="*/ 378372 w 547337"/>
              <a:gd name="connsiteY9" fmla="*/ 568996 h 597261"/>
              <a:gd name="connsiteX10" fmla="*/ 351856 w 547337"/>
              <a:gd name="connsiteY10" fmla="*/ 471578 h 597261"/>
              <a:gd name="connsiteX11" fmla="*/ 170759 w 547337"/>
              <a:gd name="connsiteY11" fmla="*/ 368036 h 597261"/>
              <a:gd name="connsiteX12" fmla="*/ 30067 w 547337"/>
              <a:gd name="connsiteY12" fmla="*/ 369875 h 597261"/>
              <a:gd name="connsiteX13" fmla="*/ 28227 w 547337"/>
              <a:gd name="connsiteY13" fmla="*/ 229185 h 597261"/>
              <a:gd name="connsiteX14" fmla="*/ 168918 w 547337"/>
              <a:gd name="connsiteY14" fmla="*/ 227345 h 597261"/>
              <a:gd name="connsiteX15" fmla="*/ 170759 w 547337"/>
              <a:gd name="connsiteY15" fmla="*/ 229185 h 597261"/>
              <a:gd name="connsiteX16" fmla="*/ 351856 w 547337"/>
              <a:gd name="connsiteY16" fmla="*/ 125643 h 597261"/>
              <a:gd name="connsiteX17" fmla="*/ 421700 w 547337"/>
              <a:gd name="connsiteY17" fmla="*/ 3498 h 597261"/>
              <a:gd name="connsiteX18" fmla="*/ 447865 w 547337"/>
              <a:gd name="connsiteY18" fmla="*/ 0 h 59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337" h="597261">
                <a:moveTo>
                  <a:pt x="447865" y="0"/>
                </a:moveTo>
                <a:cubicBezTo>
                  <a:pt x="502814" y="10"/>
                  <a:pt x="547351" y="44563"/>
                  <a:pt x="547337" y="99511"/>
                </a:cubicBezTo>
                <a:cubicBezTo>
                  <a:pt x="547327" y="154459"/>
                  <a:pt x="502775" y="198995"/>
                  <a:pt x="447828" y="198985"/>
                </a:cubicBezTo>
                <a:cubicBezTo>
                  <a:pt x="420997" y="198980"/>
                  <a:pt x="395304" y="188138"/>
                  <a:pt x="376580" y="168918"/>
                </a:cubicBezTo>
                <a:lnTo>
                  <a:pt x="195482" y="272460"/>
                </a:lnTo>
                <a:cubicBezTo>
                  <a:pt x="200146" y="289594"/>
                  <a:pt x="200146" y="307661"/>
                  <a:pt x="195482" y="324795"/>
                </a:cubicBezTo>
                <a:lnTo>
                  <a:pt x="376613" y="428303"/>
                </a:lnTo>
                <a:cubicBezTo>
                  <a:pt x="414980" y="388967"/>
                  <a:pt x="477968" y="388177"/>
                  <a:pt x="517307" y="426544"/>
                </a:cubicBezTo>
                <a:cubicBezTo>
                  <a:pt x="556643" y="464907"/>
                  <a:pt x="557433" y="527898"/>
                  <a:pt x="519066" y="567237"/>
                </a:cubicBezTo>
                <a:cubicBezTo>
                  <a:pt x="480699" y="606573"/>
                  <a:pt x="417711" y="607360"/>
                  <a:pt x="378372" y="568996"/>
                </a:cubicBezTo>
                <a:cubicBezTo>
                  <a:pt x="352490" y="543751"/>
                  <a:pt x="342339" y="506457"/>
                  <a:pt x="351856" y="471578"/>
                </a:cubicBezTo>
                <a:lnTo>
                  <a:pt x="170759" y="368036"/>
                </a:lnTo>
                <a:cubicBezTo>
                  <a:pt x="132416" y="407395"/>
                  <a:pt x="69426" y="408218"/>
                  <a:pt x="30067" y="369875"/>
                </a:cubicBezTo>
                <a:cubicBezTo>
                  <a:pt x="-9292" y="331535"/>
                  <a:pt x="-10116" y="268544"/>
                  <a:pt x="28227" y="229185"/>
                </a:cubicBezTo>
                <a:cubicBezTo>
                  <a:pt x="66569" y="189826"/>
                  <a:pt x="129559" y="189002"/>
                  <a:pt x="168918" y="227345"/>
                </a:cubicBezTo>
                <a:cubicBezTo>
                  <a:pt x="169540" y="227950"/>
                  <a:pt x="170153" y="228564"/>
                  <a:pt x="170759" y="229185"/>
                </a:cubicBezTo>
                <a:lnTo>
                  <a:pt x="351856" y="125643"/>
                </a:lnTo>
                <a:cubicBezTo>
                  <a:pt x="337414" y="72627"/>
                  <a:pt x="368685" y="17941"/>
                  <a:pt x="421700" y="3498"/>
                </a:cubicBezTo>
                <a:cubicBezTo>
                  <a:pt x="430226" y="1175"/>
                  <a:pt x="439027" y="-1"/>
                  <a:pt x="447865"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sp>
        <p:nvSpPr>
          <p:cNvPr id="28" name="Graphic 1028">
            <a:extLst>
              <a:ext uri="{FF2B5EF4-FFF2-40B4-BE49-F238E27FC236}">
                <a16:creationId xmlns:a16="http://schemas.microsoft.com/office/drawing/2014/main" id="{A79041B6-4D17-D737-11F8-36EDD1483CA7}"/>
              </a:ext>
              <a:ext uri="{C183D7F6-B498-43B3-948B-1728B52AA6E4}">
                <adec:decorative xmlns:adec="http://schemas.microsoft.com/office/drawing/2017/decorative" val="1"/>
              </a:ext>
            </a:extLst>
          </p:cNvPr>
          <p:cNvSpPr>
            <a:spLocks noChangeAspect="1"/>
          </p:cNvSpPr>
          <p:nvPr/>
        </p:nvSpPr>
        <p:spPr>
          <a:xfrm>
            <a:off x="6180923" y="3013289"/>
            <a:ext cx="320626" cy="320626"/>
          </a:xfrm>
          <a:custGeom>
            <a:avLst/>
            <a:gdLst>
              <a:gd name="connsiteX0" fmla="*/ 581025 w 685800"/>
              <a:gd name="connsiteY0" fmla="*/ 0 h 685800"/>
              <a:gd name="connsiteX1" fmla="*/ 685800 w 685800"/>
              <a:gd name="connsiteY1" fmla="*/ 104775 h 685800"/>
              <a:gd name="connsiteX2" fmla="*/ 685800 w 685800"/>
              <a:gd name="connsiteY2" fmla="*/ 581025 h 685800"/>
              <a:gd name="connsiteX3" fmla="*/ 581025 w 685800"/>
              <a:gd name="connsiteY3" fmla="*/ 685800 h 685800"/>
              <a:gd name="connsiteX4" fmla="*/ 104775 w 685800"/>
              <a:gd name="connsiteY4" fmla="*/ 685800 h 685800"/>
              <a:gd name="connsiteX5" fmla="*/ 0 w 685800"/>
              <a:gd name="connsiteY5" fmla="*/ 581025 h 685800"/>
              <a:gd name="connsiteX6" fmla="*/ 0 w 685800"/>
              <a:gd name="connsiteY6" fmla="*/ 104775 h 685800"/>
              <a:gd name="connsiteX7" fmla="*/ 104775 w 685800"/>
              <a:gd name="connsiteY7" fmla="*/ 0 h 685800"/>
              <a:gd name="connsiteX8" fmla="*/ 581025 w 685800"/>
              <a:gd name="connsiteY8" fmla="*/ 0 h 685800"/>
              <a:gd name="connsiteX9" fmla="*/ 581025 w 685800"/>
              <a:gd name="connsiteY9" fmla="*/ 57150 h 685800"/>
              <a:gd name="connsiteX10" fmla="*/ 104775 w 685800"/>
              <a:gd name="connsiteY10" fmla="*/ 57150 h 685800"/>
              <a:gd name="connsiteX11" fmla="*/ 57150 w 685800"/>
              <a:gd name="connsiteY11" fmla="*/ 104775 h 685800"/>
              <a:gd name="connsiteX12" fmla="*/ 57150 w 685800"/>
              <a:gd name="connsiteY12" fmla="*/ 581025 h 685800"/>
              <a:gd name="connsiteX13" fmla="*/ 104775 w 685800"/>
              <a:gd name="connsiteY13" fmla="*/ 628650 h 685800"/>
              <a:gd name="connsiteX14" fmla="*/ 581025 w 685800"/>
              <a:gd name="connsiteY14" fmla="*/ 628650 h 685800"/>
              <a:gd name="connsiteX15" fmla="*/ 628650 w 685800"/>
              <a:gd name="connsiteY15" fmla="*/ 581025 h 685800"/>
              <a:gd name="connsiteX16" fmla="*/ 628650 w 685800"/>
              <a:gd name="connsiteY16" fmla="*/ 104775 h 685800"/>
              <a:gd name="connsiteX17" fmla="*/ 581025 w 685800"/>
              <a:gd name="connsiteY17" fmla="*/ 57150 h 685800"/>
              <a:gd name="connsiteX18" fmla="*/ 257251 w 685800"/>
              <a:gd name="connsiteY18" fmla="*/ 361950 h 685800"/>
              <a:gd name="connsiteX19" fmla="*/ 323926 w 685800"/>
              <a:gd name="connsiteY19" fmla="*/ 428625 h 685800"/>
              <a:gd name="connsiteX20" fmla="*/ 323926 w 685800"/>
              <a:gd name="connsiteY20" fmla="*/ 504825 h 685800"/>
              <a:gd name="connsiteX21" fmla="*/ 257251 w 685800"/>
              <a:gd name="connsiteY21" fmla="*/ 571500 h 685800"/>
              <a:gd name="connsiteX22" fmla="*/ 181051 w 685800"/>
              <a:gd name="connsiteY22" fmla="*/ 571500 h 685800"/>
              <a:gd name="connsiteX23" fmla="*/ 114376 w 685800"/>
              <a:gd name="connsiteY23" fmla="*/ 504825 h 685800"/>
              <a:gd name="connsiteX24" fmla="*/ 114376 w 685800"/>
              <a:gd name="connsiteY24" fmla="*/ 428625 h 685800"/>
              <a:gd name="connsiteX25" fmla="*/ 181051 w 685800"/>
              <a:gd name="connsiteY25" fmla="*/ 361950 h 685800"/>
              <a:gd name="connsiteX26" fmla="*/ 257251 w 685800"/>
              <a:gd name="connsiteY26" fmla="*/ 361950 h 685800"/>
              <a:gd name="connsiteX27" fmla="*/ 504787 w 685800"/>
              <a:gd name="connsiteY27" fmla="*/ 361950 h 685800"/>
              <a:gd name="connsiteX28" fmla="*/ 571462 w 685800"/>
              <a:gd name="connsiteY28" fmla="*/ 428625 h 685800"/>
              <a:gd name="connsiteX29" fmla="*/ 571462 w 685800"/>
              <a:gd name="connsiteY29" fmla="*/ 504825 h 685800"/>
              <a:gd name="connsiteX30" fmla="*/ 504825 w 685800"/>
              <a:gd name="connsiteY30" fmla="*/ 571500 h 685800"/>
              <a:gd name="connsiteX31" fmla="*/ 428625 w 685800"/>
              <a:gd name="connsiteY31" fmla="*/ 571500 h 685800"/>
              <a:gd name="connsiteX32" fmla="*/ 361950 w 685800"/>
              <a:gd name="connsiteY32" fmla="*/ 504825 h 685800"/>
              <a:gd name="connsiteX33" fmla="*/ 361950 w 685800"/>
              <a:gd name="connsiteY33" fmla="*/ 428625 h 685800"/>
              <a:gd name="connsiteX34" fmla="*/ 428625 w 685800"/>
              <a:gd name="connsiteY34" fmla="*/ 361950 h 685800"/>
              <a:gd name="connsiteX35" fmla="*/ 504825 w 685800"/>
              <a:gd name="connsiteY35" fmla="*/ 361950 h 685800"/>
              <a:gd name="connsiteX36" fmla="*/ 257213 w 685800"/>
              <a:gd name="connsiteY36" fmla="*/ 114300 h 685800"/>
              <a:gd name="connsiteX37" fmla="*/ 323888 w 685800"/>
              <a:gd name="connsiteY37" fmla="*/ 180975 h 685800"/>
              <a:gd name="connsiteX38" fmla="*/ 323888 w 685800"/>
              <a:gd name="connsiteY38" fmla="*/ 257175 h 685800"/>
              <a:gd name="connsiteX39" fmla="*/ 257213 w 685800"/>
              <a:gd name="connsiteY39" fmla="*/ 323850 h 685800"/>
              <a:gd name="connsiteX40" fmla="*/ 181013 w 685800"/>
              <a:gd name="connsiteY40" fmla="*/ 323850 h 685800"/>
              <a:gd name="connsiteX41" fmla="*/ 114300 w 685800"/>
              <a:gd name="connsiteY41" fmla="*/ 257213 h 685800"/>
              <a:gd name="connsiteX42" fmla="*/ 114300 w 685800"/>
              <a:gd name="connsiteY42" fmla="*/ 257175 h 685800"/>
              <a:gd name="connsiteX43" fmla="*/ 114300 w 685800"/>
              <a:gd name="connsiteY43" fmla="*/ 180975 h 685800"/>
              <a:gd name="connsiteX44" fmla="*/ 180975 w 685800"/>
              <a:gd name="connsiteY44" fmla="*/ 114300 h 685800"/>
              <a:gd name="connsiteX45" fmla="*/ 257175 w 685800"/>
              <a:gd name="connsiteY45" fmla="*/ 114300 h 685800"/>
              <a:gd name="connsiteX46" fmla="*/ 504749 w 685800"/>
              <a:gd name="connsiteY46" fmla="*/ 114300 h 685800"/>
              <a:gd name="connsiteX47" fmla="*/ 571424 w 685800"/>
              <a:gd name="connsiteY47" fmla="*/ 180975 h 685800"/>
              <a:gd name="connsiteX48" fmla="*/ 571424 w 685800"/>
              <a:gd name="connsiteY48" fmla="*/ 257175 h 685800"/>
              <a:gd name="connsiteX49" fmla="*/ 504749 w 685800"/>
              <a:gd name="connsiteY49" fmla="*/ 323850 h 685800"/>
              <a:gd name="connsiteX50" fmla="*/ 428549 w 685800"/>
              <a:gd name="connsiteY50" fmla="*/ 323850 h 685800"/>
              <a:gd name="connsiteX51" fmla="*/ 361874 w 685800"/>
              <a:gd name="connsiteY51" fmla="*/ 257175 h 685800"/>
              <a:gd name="connsiteX52" fmla="*/ 361874 w 685800"/>
              <a:gd name="connsiteY52" fmla="*/ 180975 h 685800"/>
              <a:gd name="connsiteX53" fmla="*/ 428549 w 685800"/>
              <a:gd name="connsiteY53" fmla="*/ 114300 h 685800"/>
              <a:gd name="connsiteX54" fmla="*/ 504749 w 685800"/>
              <a:gd name="connsiteY54" fmla="*/ 1143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5800" h="685800">
                <a:moveTo>
                  <a:pt x="581025" y="0"/>
                </a:moveTo>
                <a:cubicBezTo>
                  <a:pt x="638891" y="0"/>
                  <a:pt x="685800" y="46909"/>
                  <a:pt x="685800" y="104775"/>
                </a:cubicBezTo>
                <a:lnTo>
                  <a:pt x="685800" y="581025"/>
                </a:lnTo>
                <a:cubicBezTo>
                  <a:pt x="685800" y="638891"/>
                  <a:pt x="638891" y="685800"/>
                  <a:pt x="581025" y="685800"/>
                </a:cubicBezTo>
                <a:lnTo>
                  <a:pt x="104775" y="685800"/>
                </a:lnTo>
                <a:cubicBezTo>
                  <a:pt x="46909" y="685800"/>
                  <a:pt x="0" y="638891"/>
                  <a:pt x="0" y="581025"/>
                </a:cubicBezTo>
                <a:lnTo>
                  <a:pt x="0" y="104775"/>
                </a:lnTo>
                <a:cubicBezTo>
                  <a:pt x="0" y="46909"/>
                  <a:pt x="46909" y="0"/>
                  <a:pt x="104775" y="0"/>
                </a:cubicBezTo>
                <a:lnTo>
                  <a:pt x="581025" y="0"/>
                </a:lnTo>
                <a:close/>
                <a:moveTo>
                  <a:pt x="581025" y="57150"/>
                </a:moveTo>
                <a:lnTo>
                  <a:pt x="104775" y="57150"/>
                </a:lnTo>
                <a:cubicBezTo>
                  <a:pt x="78486" y="57150"/>
                  <a:pt x="57150" y="78486"/>
                  <a:pt x="57150" y="104775"/>
                </a:cubicBezTo>
                <a:lnTo>
                  <a:pt x="57150" y="581025"/>
                </a:lnTo>
                <a:cubicBezTo>
                  <a:pt x="57150" y="607314"/>
                  <a:pt x="78486" y="628650"/>
                  <a:pt x="104775" y="628650"/>
                </a:cubicBezTo>
                <a:lnTo>
                  <a:pt x="581025" y="628650"/>
                </a:lnTo>
                <a:cubicBezTo>
                  <a:pt x="607314" y="628650"/>
                  <a:pt x="628650" y="607314"/>
                  <a:pt x="628650" y="581025"/>
                </a:cubicBezTo>
                <a:lnTo>
                  <a:pt x="628650" y="104775"/>
                </a:lnTo>
                <a:cubicBezTo>
                  <a:pt x="628650" y="78486"/>
                  <a:pt x="607314" y="57150"/>
                  <a:pt x="581025" y="57150"/>
                </a:cubicBezTo>
                <a:close/>
                <a:moveTo>
                  <a:pt x="257251" y="361950"/>
                </a:moveTo>
                <a:cubicBezTo>
                  <a:pt x="294056" y="361950"/>
                  <a:pt x="323926" y="391820"/>
                  <a:pt x="323926" y="428625"/>
                </a:cubicBezTo>
                <a:lnTo>
                  <a:pt x="323926" y="504825"/>
                </a:lnTo>
                <a:cubicBezTo>
                  <a:pt x="323926" y="541649"/>
                  <a:pt x="294075" y="571500"/>
                  <a:pt x="257251" y="571500"/>
                </a:cubicBezTo>
                <a:lnTo>
                  <a:pt x="181051" y="571500"/>
                </a:lnTo>
                <a:cubicBezTo>
                  <a:pt x="144228" y="571500"/>
                  <a:pt x="114376" y="541649"/>
                  <a:pt x="114376" y="504825"/>
                </a:cubicBezTo>
                <a:lnTo>
                  <a:pt x="114376" y="428625"/>
                </a:lnTo>
                <a:cubicBezTo>
                  <a:pt x="114376" y="391820"/>
                  <a:pt x="144209" y="361950"/>
                  <a:pt x="181051" y="361950"/>
                </a:cubicBezTo>
                <a:lnTo>
                  <a:pt x="257251" y="361950"/>
                </a:lnTo>
                <a:close/>
                <a:moveTo>
                  <a:pt x="504787" y="361950"/>
                </a:moveTo>
                <a:cubicBezTo>
                  <a:pt x="541630" y="361950"/>
                  <a:pt x="571462" y="391820"/>
                  <a:pt x="571462" y="428625"/>
                </a:cubicBezTo>
                <a:lnTo>
                  <a:pt x="571462" y="504825"/>
                </a:lnTo>
                <a:cubicBezTo>
                  <a:pt x="571462" y="541633"/>
                  <a:pt x="541633" y="571477"/>
                  <a:pt x="504825" y="571500"/>
                </a:cubicBezTo>
                <a:lnTo>
                  <a:pt x="428625" y="571500"/>
                </a:lnTo>
                <a:cubicBezTo>
                  <a:pt x="391801" y="571500"/>
                  <a:pt x="361950" y="541649"/>
                  <a:pt x="361950" y="504825"/>
                </a:cubicBezTo>
                <a:lnTo>
                  <a:pt x="361950" y="428625"/>
                </a:lnTo>
                <a:cubicBezTo>
                  <a:pt x="361950" y="391820"/>
                  <a:pt x="391820" y="361950"/>
                  <a:pt x="428625" y="361950"/>
                </a:cubicBezTo>
                <a:lnTo>
                  <a:pt x="504825" y="361950"/>
                </a:lnTo>
                <a:close/>
                <a:moveTo>
                  <a:pt x="257213" y="114300"/>
                </a:moveTo>
                <a:cubicBezTo>
                  <a:pt x="294018" y="114300"/>
                  <a:pt x="323888" y="144170"/>
                  <a:pt x="323888" y="180975"/>
                </a:cubicBezTo>
                <a:lnTo>
                  <a:pt x="323888" y="257175"/>
                </a:lnTo>
                <a:cubicBezTo>
                  <a:pt x="323888" y="293999"/>
                  <a:pt x="294037" y="323850"/>
                  <a:pt x="257213" y="323850"/>
                </a:cubicBezTo>
                <a:lnTo>
                  <a:pt x="181013" y="323850"/>
                </a:lnTo>
                <a:cubicBezTo>
                  <a:pt x="144189" y="323873"/>
                  <a:pt x="114321" y="294037"/>
                  <a:pt x="114300" y="257213"/>
                </a:cubicBezTo>
                <a:cubicBezTo>
                  <a:pt x="114300" y="257201"/>
                  <a:pt x="114300" y="257188"/>
                  <a:pt x="114300" y="257175"/>
                </a:cubicBezTo>
                <a:lnTo>
                  <a:pt x="114300" y="180975"/>
                </a:lnTo>
                <a:cubicBezTo>
                  <a:pt x="114300" y="144170"/>
                  <a:pt x="144170" y="114300"/>
                  <a:pt x="180975" y="114300"/>
                </a:cubicBezTo>
                <a:lnTo>
                  <a:pt x="257175" y="114300"/>
                </a:lnTo>
                <a:close/>
                <a:moveTo>
                  <a:pt x="504749" y="114300"/>
                </a:moveTo>
                <a:cubicBezTo>
                  <a:pt x="541592" y="114300"/>
                  <a:pt x="571424" y="144170"/>
                  <a:pt x="571424" y="180975"/>
                </a:cubicBezTo>
                <a:lnTo>
                  <a:pt x="571424" y="257175"/>
                </a:lnTo>
                <a:cubicBezTo>
                  <a:pt x="571424" y="293999"/>
                  <a:pt x="541572" y="323850"/>
                  <a:pt x="504749" y="323850"/>
                </a:cubicBezTo>
                <a:lnTo>
                  <a:pt x="428549" y="323850"/>
                </a:lnTo>
                <a:cubicBezTo>
                  <a:pt x="391725" y="323850"/>
                  <a:pt x="361874" y="293999"/>
                  <a:pt x="361874" y="257175"/>
                </a:cubicBezTo>
                <a:lnTo>
                  <a:pt x="361874" y="180975"/>
                </a:lnTo>
                <a:cubicBezTo>
                  <a:pt x="361874" y="144170"/>
                  <a:pt x="391744" y="114300"/>
                  <a:pt x="428549" y="114300"/>
                </a:cubicBezTo>
                <a:lnTo>
                  <a:pt x="504749" y="1143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spTree>
    <p:extLst>
      <p:ext uri="{BB962C8B-B14F-4D97-AF65-F5344CB8AC3E}">
        <p14:creationId xmlns:p14="http://schemas.microsoft.com/office/powerpoint/2010/main" val="272928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42" presetClass="path" presetSubtype="0" decel="100000" fill="hold" nodeType="withEffect">
                                  <p:stCondLst>
                                    <p:cond delay="100"/>
                                  </p:stCondLst>
                                  <p:childTnLst>
                                    <p:animMotion origin="layout" path="M 5E-6 1.11111E-6 L 5E-6 0.03542 " pathEditMode="relative" rAng="0" ptsTypes="AA">
                                      <p:cBhvr>
                                        <p:cTn id="9" dur="700" spd="-100000" fill="hold"/>
                                        <p:tgtEl>
                                          <p:spTgt spid="72"/>
                                        </p:tgtEl>
                                        <p:attrNameLst>
                                          <p:attrName>ppt_x</p:attrName>
                                          <p:attrName>ppt_y</p:attrName>
                                        </p:attrNameLst>
                                      </p:cBhvr>
                                      <p:rCtr x="0" y="1759"/>
                                    </p:animMotion>
                                  </p:childTnLst>
                                </p:cTn>
                              </p:par>
                              <p:par>
                                <p:cTn id="10" presetID="22" presetClass="entr" presetSubtype="8" fill="hold" nodeType="withEffect">
                                  <p:stCondLst>
                                    <p:cond delay="10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par>
                                <p:cTn id="13" presetID="10" presetClass="entr" presetSubtype="0" fill="hold" nodeType="withEffect">
                                  <p:stCondLst>
                                    <p:cond delay="20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par>
                                <p:cTn id="16" presetID="42" presetClass="path" presetSubtype="0" decel="100000" fill="hold" nodeType="withEffect">
                                  <p:stCondLst>
                                    <p:cond delay="200"/>
                                  </p:stCondLst>
                                  <p:childTnLst>
                                    <p:animMotion origin="layout" path="M 1.25E-6 -3.7037E-6 L 1.25E-6 0.03542 " pathEditMode="relative" rAng="0" ptsTypes="AA">
                                      <p:cBhvr>
                                        <p:cTn id="17" dur="700" spd="-100000" fill="hold"/>
                                        <p:tgtEl>
                                          <p:spTgt spid="74"/>
                                        </p:tgtEl>
                                        <p:attrNameLst>
                                          <p:attrName>ppt_x</p:attrName>
                                          <p:attrName>ppt_y</p:attrName>
                                        </p:attrNameLst>
                                      </p:cBhvr>
                                      <p:rCtr x="0" y="1759"/>
                                    </p:animMotion>
                                  </p:childTnLst>
                                </p:cTn>
                              </p:par>
                              <p:par>
                                <p:cTn id="18" presetID="10" presetClass="entr" presetSubtype="0" fill="hold" grpId="0" nodeType="withEffect">
                                  <p:stCondLst>
                                    <p:cond delay="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400"/>
                                  </p:stCondLst>
                                  <p:childTnLst>
                                    <p:animMotion origin="layout" path="M 1.66667E-6 -1.11111E-6 L 1.66667E-6 0.03542 " pathEditMode="relative" rAng="0" ptsTypes="AA">
                                      <p:cBhvr>
                                        <p:cTn id="22" dur="700" spd="-100000" fill="hold"/>
                                        <p:tgtEl>
                                          <p:spTgt spid="6"/>
                                        </p:tgtEl>
                                        <p:attrNameLst>
                                          <p:attrName>ppt_x</p:attrName>
                                          <p:attrName>ppt_y</p:attrName>
                                        </p:attrNameLst>
                                      </p:cBhvr>
                                      <p:rCtr x="0" y="1759"/>
                                    </p:animMotion>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42" presetClass="path" presetSubtype="0" decel="100000" fill="hold" nodeType="withEffect">
                                  <p:stCondLst>
                                    <p:cond delay="400"/>
                                  </p:stCondLst>
                                  <p:childTnLst>
                                    <p:animMotion origin="layout" path="M 4.58333E-6 -4.44444E-6 L 4.58333E-6 0.03542 " pathEditMode="relative" rAng="0" ptsTypes="AA">
                                      <p:cBhvr>
                                        <p:cTn id="27" dur="700" spd="-100000" fill="hold"/>
                                        <p:tgtEl>
                                          <p:spTgt spid="23"/>
                                        </p:tgtEl>
                                        <p:attrNameLst>
                                          <p:attrName>ppt_x</p:attrName>
                                          <p:attrName>ppt_y</p:attrName>
                                        </p:attrNameLst>
                                      </p:cBhvr>
                                      <p:rCtr x="0" y="1759"/>
                                    </p:animMotion>
                                  </p:childTnLst>
                                </p:cTn>
                              </p:par>
                              <p:par>
                                <p:cTn id="28" presetID="10" presetClass="entr" presetSubtype="0" fill="hold" grpId="0" nodeType="withEffect">
                                  <p:stCondLst>
                                    <p:cond delay="4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42" presetClass="path" presetSubtype="0" decel="100000" fill="hold" grpId="1" nodeType="withEffect">
                                  <p:stCondLst>
                                    <p:cond delay="400"/>
                                  </p:stCondLst>
                                  <p:childTnLst>
                                    <p:animMotion origin="layout" path="M 4.79167E-6 -2.59259E-6 L 4.79167E-6 0.03542 " pathEditMode="relative" rAng="0" ptsTypes="AA">
                                      <p:cBhvr>
                                        <p:cTn id="32" dur="700" spd="-100000" fill="hold"/>
                                        <p:tgtEl>
                                          <p:spTgt spid="14"/>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grpId="1" nodeType="withEffect">
                                  <p:stCondLst>
                                    <p:cond delay="500"/>
                                  </p:stCondLst>
                                  <p:childTnLst>
                                    <p:animMotion origin="layout" path="M -4.16667E-7 4.07407E-6 L -4.16667E-7 0.03541 " pathEditMode="relative" rAng="0" ptsTypes="AA">
                                      <p:cBhvr>
                                        <p:cTn id="37" dur="700" spd="-100000" fill="hold"/>
                                        <p:tgtEl>
                                          <p:spTgt spid="17"/>
                                        </p:tgtEl>
                                        <p:attrNameLst>
                                          <p:attrName>ppt_x</p:attrName>
                                          <p:attrName>ppt_y</p:attrName>
                                        </p:attrNameLst>
                                      </p:cBhvr>
                                      <p:rCtr x="0" y="1759"/>
                                    </p:animMotion>
                                  </p:childTnLst>
                                </p:cTn>
                              </p:par>
                              <p:par>
                                <p:cTn id="38" presetID="10" presetClass="entr" presetSubtype="0" fill="hold" nodeType="withEffect">
                                  <p:stCondLst>
                                    <p:cond delay="50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42" presetClass="path" presetSubtype="0" decel="100000" fill="hold" nodeType="withEffect">
                                  <p:stCondLst>
                                    <p:cond delay="500"/>
                                  </p:stCondLst>
                                  <p:childTnLst>
                                    <p:animMotion origin="layout" path="M -4.16667E-7 -2.96296E-6 L -4.16667E-7 0.03542 " pathEditMode="relative" rAng="0" ptsTypes="AA">
                                      <p:cBhvr>
                                        <p:cTn id="42" dur="700" spd="-100000" fill="hold"/>
                                        <p:tgtEl>
                                          <p:spTgt spid="50"/>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42" presetClass="path" presetSubtype="0" decel="100000" fill="hold" grpId="1" nodeType="withEffect">
                                  <p:stCondLst>
                                    <p:cond delay="500"/>
                                  </p:stCondLst>
                                  <p:childTnLst>
                                    <p:animMotion origin="layout" path="M -2.70833E-6 -1.11111E-6 L -2.70833E-6 0.03542 " pathEditMode="relative" rAng="0" ptsTypes="AA">
                                      <p:cBhvr>
                                        <p:cTn id="47" dur="700" spd="-100000" fill="hold"/>
                                        <p:tgtEl>
                                          <p:spTgt spid="15"/>
                                        </p:tgtEl>
                                        <p:attrNameLst>
                                          <p:attrName>ppt_x</p:attrName>
                                          <p:attrName>ppt_y</p:attrName>
                                        </p:attrNameLst>
                                      </p:cBhvr>
                                      <p:rCtr x="0" y="1759"/>
                                    </p:animMotion>
                                  </p:childTnLst>
                                </p:cTn>
                              </p:par>
                              <p:par>
                                <p:cTn id="48" presetID="10" presetClass="entr" presetSubtype="0" fill="hold" nodeType="withEffect">
                                  <p:stCondLst>
                                    <p:cond delay="6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500"/>
                                        <p:tgtEl>
                                          <p:spTgt spid="73"/>
                                        </p:tgtEl>
                                      </p:cBhvr>
                                    </p:animEffect>
                                  </p:childTnLst>
                                </p:cTn>
                              </p:par>
                              <p:par>
                                <p:cTn id="51" presetID="42" presetClass="path" presetSubtype="0" decel="100000" fill="hold" nodeType="withEffect">
                                  <p:stCondLst>
                                    <p:cond delay="600"/>
                                  </p:stCondLst>
                                  <p:childTnLst>
                                    <p:animMotion origin="layout" path="M -4.16667E-6 2.96296E-6 L -4.16667E-6 0.03541 " pathEditMode="relative" rAng="0" ptsTypes="AA">
                                      <p:cBhvr>
                                        <p:cTn id="52" dur="700" spd="-100000" fill="hold"/>
                                        <p:tgtEl>
                                          <p:spTgt spid="73"/>
                                        </p:tgtEl>
                                        <p:attrNameLst>
                                          <p:attrName>ppt_x</p:attrName>
                                          <p:attrName>ppt_y</p:attrName>
                                        </p:attrNameLst>
                                      </p:cBhvr>
                                      <p:rCtr x="0" y="1759"/>
                                    </p:animMotion>
                                  </p:childTnLst>
                                </p:cTn>
                              </p:par>
                              <p:par>
                                <p:cTn id="53" presetID="10" presetClass="entr" presetSubtype="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42" presetClass="path" presetSubtype="0" decel="100000" fill="hold" grpId="1" nodeType="withEffect">
                                  <p:stCondLst>
                                    <p:cond delay="200"/>
                                  </p:stCondLst>
                                  <p:childTnLst>
                                    <p:animMotion origin="layout" path="M -4.79167E-6 -1.11111E-6 L -4.79167E-6 0.03542 " pathEditMode="relative" rAng="0" ptsTypes="AA">
                                      <p:cBhvr>
                                        <p:cTn id="57" dur="700" spd="-100000" fill="hold"/>
                                        <p:tgtEl>
                                          <p:spTgt spid="10"/>
                                        </p:tgtEl>
                                        <p:attrNameLst>
                                          <p:attrName>ppt_x</p:attrName>
                                          <p:attrName>ppt_y</p:attrName>
                                        </p:attrNameLst>
                                      </p:cBhvr>
                                      <p:rCtr x="0" y="1759"/>
                                    </p:animMotion>
                                  </p:childTnLst>
                                </p:cTn>
                              </p:par>
                              <p:par>
                                <p:cTn id="58" presetID="10" presetClass="entr" presetSubtype="0" fill="hold" grpId="0" nodeType="withEffect">
                                  <p:stCondLst>
                                    <p:cond delay="100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42" presetClass="path" presetSubtype="0" decel="100000" fill="hold" grpId="1" nodeType="withEffect">
                                  <p:stCondLst>
                                    <p:cond delay="1000"/>
                                  </p:stCondLst>
                                  <p:childTnLst>
                                    <p:animMotion origin="layout" path="M -2.08333E-6 -1.48148E-6 L -2.08333E-6 0.03542 " pathEditMode="relative" rAng="0" ptsTypes="AA">
                                      <p:cBhvr>
                                        <p:cTn id="62" dur="700" spd="-100000" fill="hold"/>
                                        <p:tgtEl>
                                          <p:spTgt spid="28"/>
                                        </p:tgtEl>
                                        <p:attrNameLst>
                                          <p:attrName>ppt_x</p:attrName>
                                          <p:attrName>ppt_y</p:attrName>
                                        </p:attrNameLst>
                                      </p:cBhvr>
                                      <p:rCtr x="0" y="1759"/>
                                    </p:animMotion>
                                  </p:childTnLst>
                                </p:cTn>
                              </p:par>
                              <p:par>
                                <p:cTn id="63" presetID="10" presetClass="entr" presetSubtype="0" fill="hold" nodeType="withEffect">
                                  <p:stCondLst>
                                    <p:cond delay="100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par>
                                <p:cTn id="66" presetID="42" presetClass="path" presetSubtype="0" decel="100000" fill="hold" nodeType="withEffect">
                                  <p:stCondLst>
                                    <p:cond delay="1000"/>
                                  </p:stCondLst>
                                  <p:childTnLst>
                                    <p:animMotion origin="layout" path="M -2.08333E-7 7.40741E-7 L -2.08333E-7 0.03542 " pathEditMode="relative" rAng="0" ptsTypes="AA">
                                      <p:cBhvr>
                                        <p:cTn id="67" dur="700" spd="-100000" fill="hold"/>
                                        <p:tgtEl>
                                          <p:spTgt spid="3"/>
                                        </p:tgtEl>
                                        <p:attrNameLst>
                                          <p:attrName>ppt_x</p:attrName>
                                          <p:attrName>ppt_y</p:attrName>
                                        </p:attrNameLst>
                                      </p:cBhvr>
                                      <p:rCtr x="0" y="1759"/>
                                    </p:animMotion>
                                  </p:childTnLst>
                                </p:cTn>
                              </p:par>
                              <p:par>
                                <p:cTn id="68" presetID="10" presetClass="entr" presetSubtype="0" fill="hold" nodeType="withEffect">
                                  <p:stCondLst>
                                    <p:cond delay="100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42" presetClass="path" presetSubtype="0" decel="100000" fill="hold" nodeType="withEffect">
                                  <p:stCondLst>
                                    <p:cond delay="1000"/>
                                  </p:stCondLst>
                                  <p:childTnLst>
                                    <p:animMotion origin="layout" path="M -3.33333E-6 7.40741E-7 L -3.33333E-6 0.03542 " pathEditMode="relative" rAng="0" ptsTypes="AA">
                                      <p:cBhvr>
                                        <p:cTn id="72" dur="700" spd="-100000" fill="hold"/>
                                        <p:tgtEl>
                                          <p:spTgt spid="41"/>
                                        </p:tgtEl>
                                        <p:attrNameLst>
                                          <p:attrName>ppt_x</p:attrName>
                                          <p:attrName>ppt_y</p:attrName>
                                        </p:attrNameLst>
                                      </p:cBhvr>
                                      <p:rCtr x="0" y="1759"/>
                                    </p:animMotion>
                                  </p:childTnLst>
                                </p:cTn>
                              </p:par>
                              <p:par>
                                <p:cTn id="73" presetID="10" presetClass="entr" presetSubtype="0" fill="hold" nodeType="withEffect">
                                  <p:stCondLst>
                                    <p:cond delay="100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42" presetClass="path" presetSubtype="0" decel="100000" fill="hold" nodeType="withEffect">
                                  <p:stCondLst>
                                    <p:cond delay="1000"/>
                                  </p:stCondLst>
                                  <p:childTnLst>
                                    <p:animMotion origin="layout" path="M 1.45833E-6 4.07407E-6 L 1.45833E-6 0.03541 " pathEditMode="relative" rAng="0" ptsTypes="AA">
                                      <p:cBhvr>
                                        <p:cTn id="77" dur="700" spd="-100000" fill="hold"/>
                                        <p:tgtEl>
                                          <p:spTgt spid="54"/>
                                        </p:tgtEl>
                                        <p:attrNameLst>
                                          <p:attrName>ppt_x</p:attrName>
                                          <p:attrName>ppt_y</p:attrName>
                                        </p:attrNameLst>
                                      </p:cBhvr>
                                      <p:rCtr x="0" y="1759"/>
                                    </p:animMotion>
                                  </p:childTnLst>
                                </p:cTn>
                              </p:par>
                              <p:par>
                                <p:cTn id="78" presetID="10" presetClass="entr" presetSubtype="0" fill="hold" grpId="0" nodeType="withEffect">
                                  <p:stCondLst>
                                    <p:cond delay="10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1000"/>
                                  </p:stCondLst>
                                  <p:childTnLst>
                                    <p:animMotion origin="layout" path="M -8.33333E-7 1.48148E-6 L -8.33333E-7 0.03542 " pathEditMode="relative" rAng="0" ptsTypes="AA">
                                      <p:cBhvr>
                                        <p:cTn id="82"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6" grpId="0"/>
      <p:bldP spid="6" grpId="1"/>
      <p:bldP spid="14" grpId="0" animBg="1"/>
      <p:bldP spid="14" grpId="1" animBg="1"/>
      <p:bldP spid="17" grpId="0"/>
      <p:bldP spid="17" grpId="1"/>
      <p:bldP spid="15" grpId="0" animBg="1"/>
      <p:bldP spid="15" grpId="1" animBg="1"/>
      <p:bldP spid="24" grpId="0" animBg="1"/>
      <p:bldP spid="24" grpId="1" animBg="1"/>
      <p:bldP spid="28" grpId="0" animBg="1"/>
      <p:bldP spid="2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DDC4B-C54C-6C44-5FF1-390D3FF9FFA2}"/>
            </a:ext>
          </a:extLst>
        </p:cNvPr>
        <p:cNvGrpSpPr/>
        <p:nvPr/>
      </p:nvGrpSpPr>
      <p:grpSpPr>
        <a:xfrm>
          <a:off x="0" y="0"/>
          <a:ext cx="0" cy="0"/>
          <a:chOff x="0" y="0"/>
          <a:chExt cx="0" cy="0"/>
        </a:xfrm>
      </p:grpSpPr>
      <p:sp>
        <p:nvSpPr>
          <p:cNvPr id="17" name="Rectangle: Rounded Corners 87">
            <a:extLst>
              <a:ext uri="{FF2B5EF4-FFF2-40B4-BE49-F238E27FC236}">
                <a16:creationId xmlns:a16="http://schemas.microsoft.com/office/drawing/2014/main" id="{A25EA947-9AD7-3922-25F2-420436F99B48}"/>
              </a:ext>
              <a:ext uri="{C183D7F6-B498-43B3-948B-1728B52AA6E4}">
                <adec:decorative xmlns:adec="http://schemas.microsoft.com/office/drawing/2017/decorative" val="1"/>
              </a:ext>
            </a:extLst>
          </p:cNvPr>
          <p:cNvSpPr/>
          <p:nvPr/>
        </p:nvSpPr>
        <p:spPr bwMode="auto">
          <a:xfrm>
            <a:off x="584200" y="1777717"/>
            <a:ext cx="5367338" cy="4494168"/>
          </a:xfrm>
          <a:prstGeom prst="roundRect">
            <a:avLst>
              <a:gd name="adj" fmla="val 324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252000" rIns="288000" bIns="252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400" b="1" i="0" u="none" strike="noStrike" kern="1200" cap="none" spc="0" normalizeH="0" baseline="0" noProof="0">
                <a:ln>
                  <a:noFill/>
                </a:ln>
                <a:gradFill flip="none" rotWithShape="1">
                  <a:gsLst>
                    <a:gs pos="0">
                      <a:srgbClr val="D59ED7"/>
                    </a:gs>
                    <a:gs pos="70000">
                      <a:srgbClr val="8DC8E8"/>
                    </a:gs>
                  </a:gsLst>
                  <a:path path="circle">
                    <a:fillToRect l="100000" t="100000"/>
                  </a:path>
                  <a:tileRect r="-100000" b="-100000"/>
                </a:gradFill>
                <a:effectLst/>
                <a:uLnTx/>
                <a:uFillTx/>
                <a:latin typeface="Segoe UI Variable Text Semibold" pitchFamily="2" charset="0"/>
                <a:ea typeface="+mn-ea"/>
                <a:cs typeface="+mn-cs"/>
              </a:rPr>
              <a:t>Chunking</a:t>
            </a:r>
          </a:p>
          <a:p>
            <a:pPr marL="228600" marR="0" lvl="0" indent="-228600" algn="l" defTabSz="932742" rtl="0" eaLnBrk="1" fontAlgn="base" latinLnBrk="0" hangingPunct="1">
              <a:lnSpc>
                <a:spcPct val="100000"/>
              </a:lnSpc>
              <a:spcBef>
                <a:spcPct val="20000"/>
              </a:spcBef>
              <a:spcAft>
                <a:spcPts val="10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Built-in Chunking skill for fixed-size </a:t>
            </a:r>
            <a:b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chunking (</a:t>
            </a: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split skill</a:t>
            </a: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 </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Configure Chunking parameters (e.g., pages, </a:t>
            </a:r>
            <a:b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tokens, overlap window, etc.)</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Layout chunking (</a:t>
            </a: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document layout skill</a:t>
            </a: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Markdown chunking (</a:t>
            </a: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markdown parsing</a:t>
            </a: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Automated via Indexer orchestration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18" name="Rectangle: Rounded Corners 87">
            <a:extLst>
              <a:ext uri="{FF2B5EF4-FFF2-40B4-BE49-F238E27FC236}">
                <a16:creationId xmlns:a16="http://schemas.microsoft.com/office/drawing/2014/main" id="{B7C7F462-69AD-78AD-9B08-224D8F950611}"/>
              </a:ext>
              <a:ext uri="{C183D7F6-B498-43B3-948B-1728B52AA6E4}">
                <adec:decorative xmlns:adec="http://schemas.microsoft.com/office/drawing/2017/decorative" val="1"/>
              </a:ext>
            </a:extLst>
          </p:cNvPr>
          <p:cNvSpPr/>
          <p:nvPr/>
        </p:nvSpPr>
        <p:spPr bwMode="auto">
          <a:xfrm>
            <a:off x="6234723" y="1777717"/>
            <a:ext cx="5367338" cy="4494168"/>
          </a:xfrm>
          <a:prstGeom prst="roundRect">
            <a:avLst>
              <a:gd name="adj" fmla="val 324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252000" rIns="288000" bIns="252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400" b="1" i="0" u="none" strike="noStrike" kern="1200" cap="none" spc="0" normalizeH="0" baseline="0" noProof="0">
                <a:ln>
                  <a:noFill/>
                </a:ln>
                <a:gradFill flip="none" rotWithShape="1">
                  <a:gsLst>
                    <a:gs pos="0">
                      <a:srgbClr val="D59ED7"/>
                    </a:gs>
                    <a:gs pos="70000">
                      <a:srgbClr val="8DC8E8"/>
                    </a:gs>
                  </a:gsLst>
                  <a:path path="circle">
                    <a:fillToRect l="100000" t="100000"/>
                  </a:path>
                  <a:tileRect r="-100000" b="-100000"/>
                </a:gradFill>
                <a:effectLst/>
                <a:uLnTx/>
                <a:uFillTx/>
                <a:latin typeface="Segoe UI Variable Text Semibold" pitchFamily="2" charset="0"/>
                <a:ea typeface="+mn-ea"/>
                <a:cs typeface="+mn-cs"/>
              </a:rPr>
              <a:t>Vectorization</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Bring-your-own Azure OpenAI endpoint</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Bring-your-own Azure AI Studio model catalog embedding model</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Use AI Vision multimodal embeddings model deployed in AI multi-service account</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Support for </a:t>
            </a:r>
            <a:r>
              <a:rPr lang="en-US" sz="1800">
                <a:solidFill>
                  <a:srgbClr val="FFFFFF"/>
                </a:solidFill>
                <a:latin typeface="Segoe UI Variable Text" pitchFamily="2" charset="0"/>
                <a:cs typeface="Segoe UI" panose="020B0502040204020203" pitchFamily="34" charset="0"/>
              </a:rPr>
              <a:t>additional </a:t>
            </a: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embedding model </a:t>
            </a:r>
            <a:b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REST endpoints</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Query Vectorization capability</a:t>
            </a:r>
          </a:p>
        </p:txBody>
      </p:sp>
      <p:sp>
        <p:nvSpPr>
          <p:cNvPr id="3" name="Title 2">
            <a:extLst>
              <a:ext uri="{FF2B5EF4-FFF2-40B4-BE49-F238E27FC236}">
                <a16:creationId xmlns:a16="http://schemas.microsoft.com/office/drawing/2014/main" id="{5C3D4F1B-6C63-D0F8-C774-6A860C29ED6C}"/>
              </a:ext>
            </a:extLst>
          </p:cNvPr>
          <p:cNvSpPr>
            <a:spLocks noGrp="1"/>
          </p:cNvSpPr>
          <p:nvPr>
            <p:ph type="title"/>
          </p:nvPr>
        </p:nvSpPr>
        <p:spPr/>
        <p:txBody>
          <a:bodyPr/>
          <a:lstStyle/>
          <a:p>
            <a:r>
              <a:rPr lang="en-CA"/>
              <a:t>Integrated Vectorization</a:t>
            </a:r>
          </a:p>
        </p:txBody>
      </p:sp>
      <p:sp>
        <p:nvSpPr>
          <p:cNvPr id="6" name="Content Placeholder 2">
            <a:extLst>
              <a:ext uri="{FF2B5EF4-FFF2-40B4-BE49-F238E27FC236}">
                <a16:creationId xmlns:a16="http://schemas.microsoft.com/office/drawing/2014/main" id="{AC1B398F-4BCB-7D79-2F25-D669E69944CC}"/>
              </a:ext>
            </a:extLst>
          </p:cNvPr>
          <p:cNvSpPr txBox="1">
            <a:spLocks/>
          </p:cNvSpPr>
          <p:nvPr/>
        </p:nvSpPr>
        <p:spPr>
          <a:xfrm>
            <a:off x="555608" y="1080942"/>
            <a:ext cx="8152965" cy="369332"/>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400" b="0" i="0" u="none" strike="noStrike" kern="1200" cap="none" spc="0" normalizeH="0" baseline="0" noProof="0">
                <a:ln w="3175">
                  <a:noFill/>
                </a:ln>
                <a:gradFill flip="none" rotWithShape="1">
                  <a:gsLst>
                    <a:gs pos="20000">
                      <a:srgbClr val="D59ED7"/>
                    </a:gs>
                    <a:gs pos="80000">
                      <a:srgbClr val="8DC8E8"/>
                    </a:gs>
                  </a:gsLst>
                  <a:path path="circle">
                    <a:fillToRect l="100000" t="100000"/>
                  </a:path>
                  <a:tileRect r="-100000" b="-100000"/>
                </a:gradFill>
                <a:effectLst/>
                <a:uLnTx/>
                <a:uFillTx/>
                <a:latin typeface="Segoe UI Variable Text Semibold" pitchFamily="2" charset="0"/>
                <a:ea typeface="+mn-ea"/>
                <a:cs typeface="Segoe UI"/>
              </a:rPr>
              <a:t>End-to-end data ingestion, chunking and embedding</a:t>
            </a:r>
          </a:p>
        </p:txBody>
      </p:sp>
      <p:grpSp>
        <p:nvGrpSpPr>
          <p:cNvPr id="2" name="Group 1">
            <a:extLst>
              <a:ext uri="{FF2B5EF4-FFF2-40B4-BE49-F238E27FC236}">
                <a16:creationId xmlns:a16="http://schemas.microsoft.com/office/drawing/2014/main" id="{18FB65AE-9C14-B6B5-5991-571B3CAF3A30}"/>
              </a:ext>
            </a:extLst>
          </p:cNvPr>
          <p:cNvGrpSpPr/>
          <p:nvPr/>
        </p:nvGrpSpPr>
        <p:grpSpPr>
          <a:xfrm>
            <a:off x="8361483" y="292100"/>
            <a:ext cx="3266141" cy="216000"/>
            <a:chOff x="8361483" y="292100"/>
            <a:chExt cx="3266141" cy="216000"/>
          </a:xfrm>
        </p:grpSpPr>
        <p:sp>
          <p:nvSpPr>
            <p:cNvPr id="4" name="Text Placeholder 2">
              <a:extLst>
                <a:ext uri="{FF2B5EF4-FFF2-40B4-BE49-F238E27FC236}">
                  <a16:creationId xmlns:a16="http://schemas.microsoft.com/office/drawing/2014/main" id="{5E15CC9D-2B52-BDC6-4450-130C9F4C4167}"/>
                </a:ext>
              </a:extLst>
            </p:cNvPr>
            <p:cNvSpPr txBox="1">
              <a:spLocks noChangeAspect="1"/>
            </p:cNvSpPr>
            <p:nvPr/>
          </p:nvSpPr>
          <p:spPr>
            <a:xfrm>
              <a:off x="8361483"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 name="Text Placeholder 2">
              <a:extLst>
                <a:ext uri="{FF2B5EF4-FFF2-40B4-BE49-F238E27FC236}">
                  <a16:creationId xmlns:a16="http://schemas.microsoft.com/office/drawing/2014/main" id="{30866D95-9D0E-21DB-A8A7-71EA5F36388D}"/>
                </a:ext>
              </a:extLst>
            </p:cNvPr>
            <p:cNvSpPr txBox="1">
              <a:spLocks noChangeAspect="1"/>
            </p:cNvSpPr>
            <p:nvPr/>
          </p:nvSpPr>
          <p:spPr>
            <a:xfrm>
              <a:off x="8630201"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7" name="Text Placeholder 2">
              <a:extLst>
                <a:ext uri="{FF2B5EF4-FFF2-40B4-BE49-F238E27FC236}">
                  <a16:creationId xmlns:a16="http://schemas.microsoft.com/office/drawing/2014/main" id="{D43130DD-E780-D705-6130-6169DD5D83CC}"/>
                </a:ext>
              </a:extLst>
            </p:cNvPr>
            <p:cNvSpPr txBox="1">
              <a:spLocks noChangeAspect="1"/>
            </p:cNvSpPr>
            <p:nvPr/>
          </p:nvSpPr>
          <p:spPr>
            <a:xfrm>
              <a:off x="8898919"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8" name="Text Placeholder 2">
              <a:extLst>
                <a:ext uri="{FF2B5EF4-FFF2-40B4-BE49-F238E27FC236}">
                  <a16:creationId xmlns:a16="http://schemas.microsoft.com/office/drawing/2014/main" id="{D535AF68-509E-348E-FC92-A2B15A94B58C}"/>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9" name="Text Placeholder 2">
              <a:extLst>
                <a:ext uri="{FF2B5EF4-FFF2-40B4-BE49-F238E27FC236}">
                  <a16:creationId xmlns:a16="http://schemas.microsoft.com/office/drawing/2014/main" id="{00E4B0BF-F583-3D93-BA85-9E8B36AD5894}"/>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0" name="Text Placeholder 2">
              <a:extLst>
                <a:ext uri="{FF2B5EF4-FFF2-40B4-BE49-F238E27FC236}">
                  <a16:creationId xmlns:a16="http://schemas.microsoft.com/office/drawing/2014/main" id="{177B00EA-7EA6-6C2F-EEE7-154B2812677C}"/>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1" name="Text Placeholder 2">
              <a:extLst>
                <a:ext uri="{FF2B5EF4-FFF2-40B4-BE49-F238E27FC236}">
                  <a16:creationId xmlns:a16="http://schemas.microsoft.com/office/drawing/2014/main" id="{F4C8315D-C66C-A48F-4B39-16A15BAB474F}"/>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2" name="TextBox 11">
              <a:extLst>
                <a:ext uri="{FF2B5EF4-FFF2-40B4-BE49-F238E27FC236}">
                  <a16:creationId xmlns:a16="http://schemas.microsoft.com/office/drawing/2014/main" id="{6FD6F474-5539-44FC-2AE7-8896B5143FE8}"/>
                </a:ext>
              </a:extLst>
            </p:cNvPr>
            <p:cNvSpPr txBox="1"/>
            <p:nvPr/>
          </p:nvSpPr>
          <p:spPr>
            <a:xfrm>
              <a:off x="9114919" y="316289"/>
              <a:ext cx="1356191"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Data preprocessing</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689934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1.25E-6 4.44444E-6 L 1.25E-6 0.03541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200"/>
                                  </p:stCondLst>
                                  <p:childTnLst>
                                    <p:animMotion origin="layout" path="M -2.08333E-7 4.44444E-6 L -2.08333E-7 0.03541 " pathEditMode="relative" rAng="0" ptsTypes="AA">
                                      <p:cBhvr>
                                        <p:cTn id="14"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89798-D389-61A5-10B7-4C7CBB75FC1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04B0AA84-C8E2-D585-9593-15FA633F8765}"/>
              </a:ext>
            </a:extLst>
          </p:cNvPr>
          <p:cNvSpPr>
            <a:spLocks noGrp="1"/>
          </p:cNvSpPr>
          <p:nvPr>
            <p:ph type="title"/>
          </p:nvPr>
        </p:nvSpPr>
        <p:spPr>
          <a:xfrm>
            <a:off x="588263" y="457200"/>
            <a:ext cx="3659541" cy="553998"/>
          </a:xfrm>
        </p:spPr>
        <p:txBody>
          <a:bodyPr/>
          <a:lstStyle/>
          <a:p>
            <a:r>
              <a:rPr lang="en-US"/>
              <a:t>RAG Framework</a:t>
            </a:r>
            <a:endParaRPr lang="en-CA"/>
          </a:p>
        </p:txBody>
      </p:sp>
      <p:grpSp>
        <p:nvGrpSpPr>
          <p:cNvPr id="14" name="Group 13">
            <a:extLst>
              <a:ext uri="{FF2B5EF4-FFF2-40B4-BE49-F238E27FC236}">
                <a16:creationId xmlns:a16="http://schemas.microsoft.com/office/drawing/2014/main" id="{C08644A6-3C9E-1DD7-17BB-3D1AC9137E8D}"/>
              </a:ext>
            </a:extLst>
          </p:cNvPr>
          <p:cNvGrpSpPr/>
          <p:nvPr/>
        </p:nvGrpSpPr>
        <p:grpSpPr>
          <a:xfrm>
            <a:off x="8311176" y="292100"/>
            <a:ext cx="3316448" cy="216000"/>
            <a:chOff x="8311176" y="292100"/>
            <a:chExt cx="3316448" cy="216000"/>
          </a:xfrm>
        </p:grpSpPr>
        <p:sp>
          <p:nvSpPr>
            <p:cNvPr id="2" name="Text Placeholder 2">
              <a:extLst>
                <a:ext uri="{FF2B5EF4-FFF2-40B4-BE49-F238E27FC236}">
                  <a16:creationId xmlns:a16="http://schemas.microsoft.com/office/drawing/2014/main" id="{8160F157-A16B-E734-AF64-0BC0D9C38F68}"/>
                </a:ext>
              </a:extLst>
            </p:cNvPr>
            <p:cNvSpPr txBox="1">
              <a:spLocks noChangeAspect="1"/>
            </p:cNvSpPr>
            <p:nvPr/>
          </p:nvSpPr>
          <p:spPr>
            <a:xfrm>
              <a:off x="831117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3" name="Text Placeholder 2">
              <a:extLst>
                <a:ext uri="{FF2B5EF4-FFF2-40B4-BE49-F238E27FC236}">
                  <a16:creationId xmlns:a16="http://schemas.microsoft.com/office/drawing/2014/main" id="{A540E4FE-27BD-7250-6FFB-F7B88A3F0C76}"/>
                </a:ext>
              </a:extLst>
            </p:cNvPr>
            <p:cNvSpPr txBox="1">
              <a:spLocks noChangeAspect="1"/>
            </p:cNvSpPr>
            <p:nvPr/>
          </p:nvSpPr>
          <p:spPr>
            <a:xfrm>
              <a:off x="857989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4" name="Text Placeholder 2">
              <a:extLst>
                <a:ext uri="{FF2B5EF4-FFF2-40B4-BE49-F238E27FC236}">
                  <a16:creationId xmlns:a16="http://schemas.microsoft.com/office/drawing/2014/main" id="{D6BCD9FE-DCB6-7740-71E0-48C076ECB8BA}"/>
                </a:ext>
              </a:extLst>
            </p:cNvPr>
            <p:cNvSpPr txBox="1">
              <a:spLocks noChangeAspect="1"/>
            </p:cNvSpPr>
            <p:nvPr/>
          </p:nvSpPr>
          <p:spPr>
            <a:xfrm>
              <a:off x="884861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5" name="Text Placeholder 2">
              <a:extLst>
                <a:ext uri="{FF2B5EF4-FFF2-40B4-BE49-F238E27FC236}">
                  <a16:creationId xmlns:a16="http://schemas.microsoft.com/office/drawing/2014/main" id="{22798200-25C3-CCA6-0C29-E128DE0B9733}"/>
                </a:ext>
              </a:extLst>
            </p:cNvPr>
            <p:cNvSpPr txBox="1">
              <a:spLocks noChangeAspect="1"/>
            </p:cNvSpPr>
            <p:nvPr/>
          </p:nvSpPr>
          <p:spPr>
            <a:xfrm>
              <a:off x="91173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6" name="Text Placeholder 2">
              <a:extLst>
                <a:ext uri="{FF2B5EF4-FFF2-40B4-BE49-F238E27FC236}">
                  <a16:creationId xmlns:a16="http://schemas.microsoft.com/office/drawing/2014/main" id="{CD3D1B6B-DA9D-38F9-52A0-8810AB763379}"/>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7" name="Text Placeholder 2">
              <a:extLst>
                <a:ext uri="{FF2B5EF4-FFF2-40B4-BE49-F238E27FC236}">
                  <a16:creationId xmlns:a16="http://schemas.microsoft.com/office/drawing/2014/main" id="{F124524C-E5F9-22F2-130B-131111C9941F}"/>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8" name="Text Placeholder 2">
              <a:extLst>
                <a:ext uri="{FF2B5EF4-FFF2-40B4-BE49-F238E27FC236}">
                  <a16:creationId xmlns:a16="http://schemas.microsoft.com/office/drawing/2014/main" id="{C5F52958-A4E4-E4AC-0F35-0F7E03165407}"/>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3" name="TextBox 12">
              <a:extLst>
                <a:ext uri="{FF2B5EF4-FFF2-40B4-BE49-F238E27FC236}">
                  <a16:creationId xmlns:a16="http://schemas.microsoft.com/office/drawing/2014/main" id="{51DAE605-49F5-5A41-1898-C63B483B8F9D}"/>
                </a:ext>
              </a:extLst>
            </p:cNvPr>
            <p:cNvSpPr txBox="1"/>
            <p:nvPr/>
          </p:nvSpPr>
          <p:spPr>
            <a:xfrm>
              <a:off x="9333330" y="316289"/>
              <a:ext cx="1397869"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Agent orchestration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10" name="TextBox 9">
            <a:extLst>
              <a:ext uri="{FF2B5EF4-FFF2-40B4-BE49-F238E27FC236}">
                <a16:creationId xmlns:a16="http://schemas.microsoft.com/office/drawing/2014/main" id="{F81C20B7-6321-2AC3-A9C1-13B0D0B12845}"/>
              </a:ext>
            </a:extLst>
          </p:cNvPr>
          <p:cNvSpPr txBox="1">
            <a:spLocks/>
          </p:cNvSpPr>
          <p:nvPr/>
        </p:nvSpPr>
        <p:spPr>
          <a:xfrm>
            <a:off x="1670515" y="2335259"/>
            <a:ext cx="3242308" cy="654025"/>
          </a:xfrm>
          <a:prstGeom prst="rect">
            <a:avLst/>
          </a:prstGeom>
          <a:noFill/>
          <a:ln>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End-to-end RAG pipeline</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Seamless integrations built to support GenAI deployments</a:t>
            </a:r>
          </a:p>
        </p:txBody>
      </p:sp>
      <p:sp>
        <p:nvSpPr>
          <p:cNvPr id="12" name="TextBox 11">
            <a:extLst>
              <a:ext uri="{FF2B5EF4-FFF2-40B4-BE49-F238E27FC236}">
                <a16:creationId xmlns:a16="http://schemas.microsoft.com/office/drawing/2014/main" id="{ECB47625-0402-6FDE-C8D3-A3CADEBA9EC7}"/>
              </a:ext>
            </a:extLst>
          </p:cNvPr>
          <p:cNvSpPr txBox="1">
            <a:spLocks/>
          </p:cNvSpPr>
          <p:nvPr/>
        </p:nvSpPr>
        <p:spPr>
          <a:xfrm>
            <a:off x="1670515" y="3253610"/>
            <a:ext cx="3074773" cy="615553"/>
          </a:xfrm>
          <a:prstGeom prst="rect">
            <a:avLst/>
          </a:prstGeom>
          <a:noFill/>
          <a:ln>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AI models</a:t>
            </a:r>
            <a:b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b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Multimodal, embedding and </a:t>
            </a:r>
            <a:b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b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enrichment models</a:t>
            </a:r>
          </a:p>
        </p:txBody>
      </p:sp>
      <p:sp>
        <p:nvSpPr>
          <p:cNvPr id="15" name="TextBox 14">
            <a:extLst>
              <a:ext uri="{FF2B5EF4-FFF2-40B4-BE49-F238E27FC236}">
                <a16:creationId xmlns:a16="http://schemas.microsoft.com/office/drawing/2014/main" id="{EBD8A1D5-BEC0-04BF-67BF-05306010568D}"/>
              </a:ext>
            </a:extLst>
          </p:cNvPr>
          <p:cNvSpPr txBox="1">
            <a:spLocks/>
          </p:cNvSpPr>
          <p:nvPr/>
        </p:nvSpPr>
        <p:spPr>
          <a:xfrm>
            <a:off x="1670514" y="4152724"/>
            <a:ext cx="3314735" cy="615553"/>
          </a:xfrm>
          <a:prstGeom prst="rect">
            <a:avLst/>
          </a:prstGeom>
          <a:noFill/>
          <a:ln>
            <a:noFill/>
          </a:ln>
        </p:spPr>
        <p:txBody>
          <a:bodyPr wrap="square" lIns="0" tIns="0" rIns="0" bIns="0" rtlCol="0" anchor="t">
            <a:spAutoFit/>
          </a:bodyPr>
          <a:lstStyle/>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Developer frameworks</a:t>
            </a:r>
            <a:r>
              <a:rPr kumimoji="0" lang="en-US" sz="1600" b="0" i="0" u="none" strike="noStrike" kern="1200" cap="none" spc="0" normalizeH="0" baseline="0" noProof="0">
                <a:ln>
                  <a:noFill/>
                </a:ln>
                <a:solidFill>
                  <a:srgbClr val="FFFFFF"/>
                </a:solidFill>
                <a:effectLst/>
                <a:uLnTx/>
                <a:uFillTx/>
                <a:latin typeface="-apple-system"/>
                <a:ea typeface="+mn-ea"/>
                <a:cs typeface="+mn-cs"/>
              </a:rPr>
              <a:t> </a:t>
            </a:r>
            <a:br>
              <a:rPr kumimoji="0" lang="en-US" sz="1600" b="0" i="0" u="none" strike="noStrike" kern="1200" cap="none" spc="0" normalizeH="0" baseline="0" noProof="0">
                <a:ln>
                  <a:noFill/>
                </a:ln>
                <a:solidFill>
                  <a:srgbClr val="FFFFFF"/>
                </a:solidFill>
                <a:effectLst/>
                <a:uLnTx/>
                <a:uFillTx/>
                <a:latin typeface="-apple-system"/>
                <a:ea typeface="+mn-ea"/>
                <a:cs typeface="+mn-cs"/>
              </a:rPr>
            </a:b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Integration with GitHub, Copilot Studio, Azure AI Foundry and Open Source</a:t>
            </a:r>
          </a:p>
        </p:txBody>
      </p:sp>
      <p:grpSp>
        <p:nvGrpSpPr>
          <p:cNvPr id="19" name="Group 18">
            <a:extLst>
              <a:ext uri="{FF2B5EF4-FFF2-40B4-BE49-F238E27FC236}">
                <a16:creationId xmlns:a16="http://schemas.microsoft.com/office/drawing/2014/main" id="{678D6649-5EEB-8387-466E-B2FB590F5416}"/>
              </a:ext>
            </a:extLst>
          </p:cNvPr>
          <p:cNvGrpSpPr/>
          <p:nvPr/>
        </p:nvGrpSpPr>
        <p:grpSpPr>
          <a:xfrm>
            <a:off x="908005" y="4157922"/>
            <a:ext cx="605156" cy="605156"/>
            <a:chOff x="5793422" y="4598515"/>
            <a:chExt cx="605156" cy="605156"/>
          </a:xfrm>
        </p:grpSpPr>
        <p:sp>
          <p:nvSpPr>
            <p:cNvPr id="20" name="Oval 19">
              <a:extLst>
                <a:ext uri="{FF2B5EF4-FFF2-40B4-BE49-F238E27FC236}">
                  <a16:creationId xmlns:a16="http://schemas.microsoft.com/office/drawing/2014/main" id="{A390215B-460F-6792-0C13-491BFC589974}"/>
                </a:ext>
              </a:extLst>
            </p:cNvPr>
            <p:cNvSpPr/>
            <p:nvPr/>
          </p:nvSpPr>
          <p:spPr bwMode="auto">
            <a:xfrm>
              <a:off x="5793422" y="4598515"/>
              <a:ext cx="605156" cy="605156"/>
            </a:xfrm>
            <a:prstGeom prst="ellipse">
              <a:avLst/>
            </a:prstGeom>
            <a:gradFill>
              <a:gsLst>
                <a:gs pos="0">
                  <a:srgbClr val="8661C5"/>
                </a:gs>
                <a:gs pos="75000">
                  <a:srgbClr val="AC35AF"/>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21" name="Graphic 33">
              <a:extLst>
                <a:ext uri="{FF2B5EF4-FFF2-40B4-BE49-F238E27FC236}">
                  <a16:creationId xmlns:a16="http://schemas.microsoft.com/office/drawing/2014/main" id="{4ECE24A7-8E4D-E35A-A046-76F5FB8BFF60}"/>
                </a:ext>
              </a:extLst>
            </p:cNvPr>
            <p:cNvSpPr>
              <a:spLocks noChangeAspect="1"/>
            </p:cNvSpPr>
            <p:nvPr/>
          </p:nvSpPr>
          <p:spPr>
            <a:xfrm>
              <a:off x="5960957" y="4764636"/>
              <a:ext cx="270085" cy="272914"/>
            </a:xfrm>
            <a:custGeom>
              <a:avLst/>
              <a:gdLst>
                <a:gd name="connsiteX0" fmla="*/ 265187 w 359483"/>
                <a:gd name="connsiteY0" fmla="*/ 0 h 363247"/>
                <a:gd name="connsiteX1" fmla="*/ 170902 w 359483"/>
                <a:gd name="connsiteY1" fmla="*/ 94229 h 363247"/>
                <a:gd name="connsiteX2" fmla="*/ 175329 w 359483"/>
                <a:gd name="connsiteY2" fmla="*/ 122803 h 363247"/>
                <a:gd name="connsiteX3" fmla="*/ 12526 w 359483"/>
                <a:gd name="connsiteY3" fmla="*/ 291208 h 363247"/>
                <a:gd name="connsiteX4" fmla="*/ 12127 w 359483"/>
                <a:gd name="connsiteY4" fmla="*/ 350721 h 363247"/>
                <a:gd name="connsiteX5" fmla="*/ 71641 w 359483"/>
                <a:gd name="connsiteY5" fmla="*/ 351121 h 363247"/>
                <a:gd name="connsiteX6" fmla="*/ 73030 w 359483"/>
                <a:gd name="connsiteY6" fmla="*/ 349683 h 363247"/>
                <a:gd name="connsiteX7" fmla="*/ 233948 w 359483"/>
                <a:gd name="connsiteY7" fmla="*/ 183217 h 363247"/>
                <a:gd name="connsiteX8" fmla="*/ 354142 w 359483"/>
                <a:gd name="connsiteY8" fmla="*/ 125581 h 363247"/>
                <a:gd name="connsiteX9" fmla="*/ 355799 w 359483"/>
                <a:gd name="connsiteY9" fmla="*/ 68206 h 363247"/>
                <a:gd name="connsiteX10" fmla="*/ 339126 w 359483"/>
                <a:gd name="connsiteY10" fmla="*/ 59007 h 363247"/>
                <a:gd name="connsiteX11" fmla="*/ 333357 w 359483"/>
                <a:gd name="connsiteY11" fmla="*/ 62407 h 363247"/>
                <a:gd name="connsiteX12" fmla="*/ 276139 w 359483"/>
                <a:gd name="connsiteY12" fmla="*/ 119553 h 363247"/>
                <a:gd name="connsiteX13" fmla="*/ 239155 w 359483"/>
                <a:gd name="connsiteY13" fmla="*/ 82569 h 363247"/>
                <a:gd name="connsiteX14" fmla="*/ 295888 w 359483"/>
                <a:gd name="connsiteY14" fmla="*/ 25799 h 363247"/>
                <a:gd name="connsiteX15" fmla="*/ 295890 w 359483"/>
                <a:gd name="connsiteY15" fmla="*/ 6757 h 363247"/>
                <a:gd name="connsiteX16" fmla="*/ 289910 w 359483"/>
                <a:gd name="connsiteY16" fmla="*/ 3286 h 363247"/>
                <a:gd name="connsiteX17" fmla="*/ 265169 w 359483"/>
                <a:gd name="connsiteY17" fmla="*/ 0 h 36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483" h="363247">
                  <a:moveTo>
                    <a:pt x="265187" y="0"/>
                  </a:moveTo>
                  <a:cubicBezTo>
                    <a:pt x="213131" y="-15"/>
                    <a:pt x="170918" y="42172"/>
                    <a:pt x="170902" y="94229"/>
                  </a:cubicBezTo>
                  <a:cubicBezTo>
                    <a:pt x="170900" y="103924"/>
                    <a:pt x="172392" y="113562"/>
                    <a:pt x="175329" y="122803"/>
                  </a:cubicBezTo>
                  <a:lnTo>
                    <a:pt x="12526" y="291208"/>
                  </a:lnTo>
                  <a:cubicBezTo>
                    <a:pt x="-4018" y="307531"/>
                    <a:pt x="-4197" y="334176"/>
                    <a:pt x="12127" y="350721"/>
                  </a:cubicBezTo>
                  <a:cubicBezTo>
                    <a:pt x="28451" y="367265"/>
                    <a:pt x="55096" y="367444"/>
                    <a:pt x="71641" y="351121"/>
                  </a:cubicBezTo>
                  <a:cubicBezTo>
                    <a:pt x="72115" y="350652"/>
                    <a:pt x="72578" y="350173"/>
                    <a:pt x="73030" y="349683"/>
                  </a:cubicBezTo>
                  <a:lnTo>
                    <a:pt x="233948" y="183217"/>
                  </a:lnTo>
                  <a:cubicBezTo>
                    <a:pt x="283055" y="200492"/>
                    <a:pt x="336867" y="174687"/>
                    <a:pt x="354142" y="125581"/>
                  </a:cubicBezTo>
                  <a:cubicBezTo>
                    <a:pt x="360647" y="107093"/>
                    <a:pt x="361225" y="87038"/>
                    <a:pt x="355799" y="68206"/>
                  </a:cubicBezTo>
                  <a:cubicBezTo>
                    <a:pt x="353735" y="61061"/>
                    <a:pt x="346270" y="56943"/>
                    <a:pt x="339126" y="59007"/>
                  </a:cubicBezTo>
                  <a:cubicBezTo>
                    <a:pt x="336948" y="59637"/>
                    <a:pt x="334962" y="60806"/>
                    <a:pt x="333357" y="62407"/>
                  </a:cubicBezTo>
                  <a:lnTo>
                    <a:pt x="276139" y="119553"/>
                  </a:lnTo>
                  <a:lnTo>
                    <a:pt x="239155" y="82569"/>
                  </a:lnTo>
                  <a:lnTo>
                    <a:pt x="295888" y="25799"/>
                  </a:lnTo>
                  <a:cubicBezTo>
                    <a:pt x="301147" y="20542"/>
                    <a:pt x="301148" y="12016"/>
                    <a:pt x="295890" y="6757"/>
                  </a:cubicBezTo>
                  <a:cubicBezTo>
                    <a:pt x="294233" y="5099"/>
                    <a:pt x="292172" y="3902"/>
                    <a:pt x="289910" y="3286"/>
                  </a:cubicBezTo>
                  <a:cubicBezTo>
                    <a:pt x="281845" y="1100"/>
                    <a:pt x="273525" y="-5"/>
                    <a:pt x="265169" y="0"/>
                  </a:cubicBezTo>
                  <a:close/>
                </a:path>
              </a:pathLst>
            </a:custGeom>
            <a:solidFill>
              <a:schemeClr val="tx1"/>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grpSp>
      <p:grpSp>
        <p:nvGrpSpPr>
          <p:cNvPr id="22" name="Group 21">
            <a:extLst>
              <a:ext uri="{FF2B5EF4-FFF2-40B4-BE49-F238E27FC236}">
                <a16:creationId xmlns:a16="http://schemas.microsoft.com/office/drawing/2014/main" id="{62164CFE-E782-F6E2-3D14-32DDA5795761}"/>
              </a:ext>
            </a:extLst>
          </p:cNvPr>
          <p:cNvGrpSpPr/>
          <p:nvPr/>
        </p:nvGrpSpPr>
        <p:grpSpPr>
          <a:xfrm>
            <a:off x="908005" y="3258808"/>
            <a:ext cx="605156" cy="605156"/>
            <a:chOff x="5793422" y="3670234"/>
            <a:chExt cx="605156" cy="605156"/>
          </a:xfrm>
        </p:grpSpPr>
        <p:sp>
          <p:nvSpPr>
            <p:cNvPr id="23" name="Oval 22">
              <a:extLst>
                <a:ext uri="{FF2B5EF4-FFF2-40B4-BE49-F238E27FC236}">
                  <a16:creationId xmlns:a16="http://schemas.microsoft.com/office/drawing/2014/main" id="{25EF7FC8-E8D6-FBB1-45F9-4E2E645BF166}"/>
                </a:ext>
              </a:extLst>
            </p:cNvPr>
            <p:cNvSpPr/>
            <p:nvPr/>
          </p:nvSpPr>
          <p:spPr bwMode="auto">
            <a:xfrm>
              <a:off x="5793422" y="3670234"/>
              <a:ext cx="605156" cy="605156"/>
            </a:xfrm>
            <a:prstGeom prst="ellipse">
              <a:avLst/>
            </a:prstGeom>
            <a:gradFill>
              <a:gsLst>
                <a:gs pos="0">
                  <a:srgbClr val="8661C5"/>
                </a:gs>
                <a:gs pos="75000">
                  <a:srgbClr val="AC35AF"/>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25" name="Graphic 37">
              <a:extLst>
                <a:ext uri="{FF2B5EF4-FFF2-40B4-BE49-F238E27FC236}">
                  <a16:creationId xmlns:a16="http://schemas.microsoft.com/office/drawing/2014/main" id="{4051D336-2A60-3490-7280-3A3C92B1D072}"/>
                </a:ext>
              </a:extLst>
            </p:cNvPr>
            <p:cNvSpPr>
              <a:spLocks noChangeAspect="1"/>
            </p:cNvSpPr>
            <p:nvPr/>
          </p:nvSpPr>
          <p:spPr>
            <a:xfrm>
              <a:off x="5961112" y="3837992"/>
              <a:ext cx="269776" cy="269641"/>
            </a:xfrm>
            <a:custGeom>
              <a:avLst/>
              <a:gdLst>
                <a:gd name="connsiteX0" fmla="*/ 146143 w 359072"/>
                <a:gd name="connsiteY0" fmla="*/ 0 h 358892"/>
                <a:gd name="connsiteX1" fmla="*/ 166071 w 359072"/>
                <a:gd name="connsiteY1" fmla="*/ 25333 h 358892"/>
                <a:gd name="connsiteX2" fmla="*/ 166071 w 359072"/>
                <a:gd name="connsiteY2" fmla="*/ 103126 h 358892"/>
                <a:gd name="connsiteX3" fmla="*/ 150003 w 359072"/>
                <a:gd name="connsiteY3" fmla="*/ 103126 h 358892"/>
                <a:gd name="connsiteX4" fmla="*/ 103250 w 359072"/>
                <a:gd name="connsiteY4" fmla="*/ 83304 h 358892"/>
                <a:gd name="connsiteX5" fmla="*/ 83429 w 359072"/>
                <a:gd name="connsiteY5" fmla="*/ 130056 h 358892"/>
                <a:gd name="connsiteX6" fmla="*/ 130181 w 359072"/>
                <a:gd name="connsiteY6" fmla="*/ 149877 h 358892"/>
                <a:gd name="connsiteX7" fmla="*/ 150003 w 359072"/>
                <a:gd name="connsiteY7" fmla="*/ 130056 h 358892"/>
                <a:gd name="connsiteX8" fmla="*/ 166071 w 359072"/>
                <a:gd name="connsiteY8" fmla="*/ 130056 h 358892"/>
                <a:gd name="connsiteX9" fmla="*/ 166071 w 359072"/>
                <a:gd name="connsiteY9" fmla="*/ 325715 h 358892"/>
                <a:gd name="connsiteX10" fmla="*/ 152013 w 359072"/>
                <a:gd name="connsiteY10" fmla="*/ 351927 h 358892"/>
                <a:gd name="connsiteX11" fmla="*/ 124006 w 359072"/>
                <a:gd name="connsiteY11" fmla="*/ 358893 h 358892"/>
                <a:gd name="connsiteX12" fmla="*/ 63753 w 359072"/>
                <a:gd name="connsiteY12" fmla="*/ 328946 h 358892"/>
                <a:gd name="connsiteX13" fmla="*/ 45441 w 359072"/>
                <a:gd name="connsiteY13" fmla="*/ 290579 h 358892"/>
                <a:gd name="connsiteX14" fmla="*/ 22657 w 359072"/>
                <a:gd name="connsiteY14" fmla="*/ 278191 h 358892"/>
                <a:gd name="connsiteX15" fmla="*/ 0 w 359072"/>
                <a:gd name="connsiteY15" fmla="*/ 223702 h 358892"/>
                <a:gd name="connsiteX16" fmla="*/ 3411 w 359072"/>
                <a:gd name="connsiteY16" fmla="*/ 188405 h 358892"/>
                <a:gd name="connsiteX17" fmla="*/ 78996 w 359072"/>
                <a:gd name="connsiteY17" fmla="*/ 188405 h 358892"/>
                <a:gd name="connsiteX18" fmla="*/ 102964 w 359072"/>
                <a:gd name="connsiteY18" fmla="*/ 209070 h 358892"/>
                <a:gd name="connsiteX19" fmla="*/ 83511 w 359072"/>
                <a:gd name="connsiteY19" fmla="*/ 255977 h 358892"/>
                <a:gd name="connsiteX20" fmla="*/ 130417 w 359072"/>
                <a:gd name="connsiteY20" fmla="*/ 275430 h 358892"/>
                <a:gd name="connsiteX21" fmla="*/ 149871 w 359072"/>
                <a:gd name="connsiteY21" fmla="*/ 228523 h 358892"/>
                <a:gd name="connsiteX22" fmla="*/ 130020 w 359072"/>
                <a:gd name="connsiteY22" fmla="*/ 208908 h 358892"/>
                <a:gd name="connsiteX23" fmla="*/ 78996 w 359072"/>
                <a:gd name="connsiteY23" fmla="*/ 161475 h 358892"/>
                <a:gd name="connsiteX24" fmla="*/ 18672 w 359072"/>
                <a:gd name="connsiteY24" fmla="*/ 161475 h 358892"/>
                <a:gd name="connsiteX25" fmla="*/ 27559 w 359072"/>
                <a:gd name="connsiteY25" fmla="*/ 156053 h 358892"/>
                <a:gd name="connsiteX26" fmla="*/ 24363 w 359072"/>
                <a:gd name="connsiteY26" fmla="*/ 135819 h 358892"/>
                <a:gd name="connsiteX27" fmla="*/ 29659 w 359072"/>
                <a:gd name="connsiteY27" fmla="*/ 96662 h 358892"/>
                <a:gd name="connsiteX28" fmla="*/ 48295 w 359072"/>
                <a:gd name="connsiteY28" fmla="*/ 64813 h 358892"/>
                <a:gd name="connsiteX29" fmla="*/ 67972 w 359072"/>
                <a:gd name="connsiteY29" fmla="*/ 54633 h 358892"/>
                <a:gd name="connsiteX30" fmla="*/ 92264 w 359072"/>
                <a:gd name="connsiteY30" fmla="*/ 18061 h 358892"/>
                <a:gd name="connsiteX31" fmla="*/ 146125 w 359072"/>
                <a:gd name="connsiteY31" fmla="*/ 0 h 358892"/>
                <a:gd name="connsiteX32" fmla="*/ 193001 w 359072"/>
                <a:gd name="connsiteY32" fmla="*/ 269197 h 358892"/>
                <a:gd name="connsiteX33" fmla="*/ 222625 w 359072"/>
                <a:gd name="connsiteY33" fmla="*/ 269197 h 358892"/>
                <a:gd name="connsiteX34" fmla="*/ 273793 w 359072"/>
                <a:gd name="connsiteY34" fmla="*/ 218029 h 358892"/>
                <a:gd name="connsiteX35" fmla="*/ 273793 w 359072"/>
                <a:gd name="connsiteY35" fmla="*/ 185802 h 358892"/>
                <a:gd name="connsiteX36" fmla="*/ 293614 w 359072"/>
                <a:gd name="connsiteY36" fmla="*/ 139050 h 358892"/>
                <a:gd name="connsiteX37" fmla="*/ 246862 w 359072"/>
                <a:gd name="connsiteY37" fmla="*/ 119228 h 358892"/>
                <a:gd name="connsiteX38" fmla="*/ 227042 w 359072"/>
                <a:gd name="connsiteY38" fmla="*/ 165979 h 358892"/>
                <a:gd name="connsiteX39" fmla="*/ 246862 w 359072"/>
                <a:gd name="connsiteY39" fmla="*/ 185802 h 358892"/>
                <a:gd name="connsiteX40" fmla="*/ 246862 w 359072"/>
                <a:gd name="connsiteY40" fmla="*/ 218029 h 358892"/>
                <a:gd name="connsiteX41" fmla="*/ 222625 w 359072"/>
                <a:gd name="connsiteY41" fmla="*/ 242266 h 358892"/>
                <a:gd name="connsiteX42" fmla="*/ 193001 w 359072"/>
                <a:gd name="connsiteY42" fmla="*/ 242266 h 358892"/>
                <a:gd name="connsiteX43" fmla="*/ 193001 w 359072"/>
                <a:gd name="connsiteY43" fmla="*/ 25333 h 358892"/>
                <a:gd name="connsiteX44" fmla="*/ 212930 w 359072"/>
                <a:gd name="connsiteY44" fmla="*/ 0 h 358892"/>
                <a:gd name="connsiteX45" fmla="*/ 266809 w 359072"/>
                <a:gd name="connsiteY45" fmla="*/ 18061 h 358892"/>
                <a:gd name="connsiteX46" fmla="*/ 291100 w 359072"/>
                <a:gd name="connsiteY46" fmla="*/ 54633 h 358892"/>
                <a:gd name="connsiteX47" fmla="*/ 310777 w 359072"/>
                <a:gd name="connsiteY47" fmla="*/ 64813 h 358892"/>
                <a:gd name="connsiteX48" fmla="*/ 329413 w 359072"/>
                <a:gd name="connsiteY48" fmla="*/ 96662 h 358892"/>
                <a:gd name="connsiteX49" fmla="*/ 334709 w 359072"/>
                <a:gd name="connsiteY49" fmla="*/ 135819 h 358892"/>
                <a:gd name="connsiteX50" fmla="*/ 331514 w 359072"/>
                <a:gd name="connsiteY50" fmla="*/ 156053 h 358892"/>
                <a:gd name="connsiteX51" fmla="*/ 332699 w 359072"/>
                <a:gd name="connsiteY51" fmla="*/ 156592 h 358892"/>
                <a:gd name="connsiteX52" fmla="*/ 348749 w 359072"/>
                <a:gd name="connsiteY52" fmla="*/ 171134 h 358892"/>
                <a:gd name="connsiteX53" fmla="*/ 359073 w 359072"/>
                <a:gd name="connsiteY53" fmla="*/ 223702 h 358892"/>
                <a:gd name="connsiteX54" fmla="*/ 336415 w 359072"/>
                <a:gd name="connsiteY54" fmla="*/ 278191 h 358892"/>
                <a:gd name="connsiteX55" fmla="*/ 313614 w 359072"/>
                <a:gd name="connsiteY55" fmla="*/ 290579 h 358892"/>
                <a:gd name="connsiteX56" fmla="*/ 295319 w 359072"/>
                <a:gd name="connsiteY56" fmla="*/ 328946 h 358892"/>
                <a:gd name="connsiteX57" fmla="*/ 235049 w 359072"/>
                <a:gd name="connsiteY57" fmla="*/ 358893 h 358892"/>
                <a:gd name="connsiteX58" fmla="*/ 207041 w 359072"/>
                <a:gd name="connsiteY58" fmla="*/ 351945 h 358892"/>
                <a:gd name="connsiteX59" fmla="*/ 193001 w 359072"/>
                <a:gd name="connsiteY59" fmla="*/ 325715 h 358892"/>
                <a:gd name="connsiteX60" fmla="*/ 193001 w 359072"/>
                <a:gd name="connsiteY60" fmla="*/ 269197 h 358892"/>
                <a:gd name="connsiteX61" fmla="*/ 107722 w 359072"/>
                <a:gd name="connsiteY61" fmla="*/ 116591 h 358892"/>
                <a:gd name="connsiteX62" fmla="*/ 116699 w 359072"/>
                <a:gd name="connsiteY62" fmla="*/ 107614 h 358892"/>
                <a:gd name="connsiteX63" fmla="*/ 125675 w 359072"/>
                <a:gd name="connsiteY63" fmla="*/ 116591 h 358892"/>
                <a:gd name="connsiteX64" fmla="*/ 116699 w 359072"/>
                <a:gd name="connsiteY64" fmla="*/ 125568 h 358892"/>
                <a:gd name="connsiteX65" fmla="*/ 107722 w 359072"/>
                <a:gd name="connsiteY65" fmla="*/ 116591 h 358892"/>
                <a:gd name="connsiteX66" fmla="*/ 116699 w 359072"/>
                <a:gd name="connsiteY66" fmla="*/ 233289 h 358892"/>
                <a:gd name="connsiteX67" fmla="*/ 107722 w 359072"/>
                <a:gd name="connsiteY67" fmla="*/ 242266 h 358892"/>
                <a:gd name="connsiteX68" fmla="*/ 116699 w 359072"/>
                <a:gd name="connsiteY68" fmla="*/ 251243 h 358892"/>
                <a:gd name="connsiteX69" fmla="*/ 125675 w 359072"/>
                <a:gd name="connsiteY69" fmla="*/ 242266 h 358892"/>
                <a:gd name="connsiteX70" fmla="*/ 116699 w 359072"/>
                <a:gd name="connsiteY70" fmla="*/ 233289 h 358892"/>
                <a:gd name="connsiteX71" fmla="*/ 251351 w 359072"/>
                <a:gd name="connsiteY71" fmla="*/ 152498 h 358892"/>
                <a:gd name="connsiteX72" fmla="*/ 260328 w 359072"/>
                <a:gd name="connsiteY72" fmla="*/ 161475 h 358892"/>
                <a:gd name="connsiteX73" fmla="*/ 269304 w 359072"/>
                <a:gd name="connsiteY73" fmla="*/ 152498 h 358892"/>
                <a:gd name="connsiteX74" fmla="*/ 260328 w 359072"/>
                <a:gd name="connsiteY74" fmla="*/ 143521 h 358892"/>
                <a:gd name="connsiteX75" fmla="*/ 251351 w 359072"/>
                <a:gd name="connsiteY75" fmla="*/ 152498 h 35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59072" h="358892">
                  <a:moveTo>
                    <a:pt x="146143" y="0"/>
                  </a:moveTo>
                  <a:cubicBezTo>
                    <a:pt x="158836" y="0"/>
                    <a:pt x="166071" y="12639"/>
                    <a:pt x="166071" y="25333"/>
                  </a:cubicBezTo>
                  <a:lnTo>
                    <a:pt x="166071" y="103126"/>
                  </a:lnTo>
                  <a:lnTo>
                    <a:pt x="150003" y="103126"/>
                  </a:lnTo>
                  <a:cubicBezTo>
                    <a:pt x="142566" y="84742"/>
                    <a:pt x="121634" y="75867"/>
                    <a:pt x="103250" y="83304"/>
                  </a:cubicBezTo>
                  <a:cubicBezTo>
                    <a:pt x="84867" y="90740"/>
                    <a:pt x="75992" y="111672"/>
                    <a:pt x="83429" y="130056"/>
                  </a:cubicBezTo>
                  <a:cubicBezTo>
                    <a:pt x="90865" y="148441"/>
                    <a:pt x="111797" y="157315"/>
                    <a:pt x="130181" y="149877"/>
                  </a:cubicBezTo>
                  <a:cubicBezTo>
                    <a:pt x="139201" y="146229"/>
                    <a:pt x="146354" y="139076"/>
                    <a:pt x="150003" y="130056"/>
                  </a:cubicBezTo>
                  <a:lnTo>
                    <a:pt x="166071" y="130056"/>
                  </a:lnTo>
                  <a:lnTo>
                    <a:pt x="166071" y="325715"/>
                  </a:lnTo>
                  <a:cubicBezTo>
                    <a:pt x="166071" y="336415"/>
                    <a:pt x="161547" y="347062"/>
                    <a:pt x="152013" y="351927"/>
                  </a:cubicBezTo>
                  <a:cubicBezTo>
                    <a:pt x="143369" y="356455"/>
                    <a:pt x="133764" y="358844"/>
                    <a:pt x="124006" y="358893"/>
                  </a:cubicBezTo>
                  <a:cubicBezTo>
                    <a:pt x="96896" y="358893"/>
                    <a:pt x="76734" y="345176"/>
                    <a:pt x="63753" y="328946"/>
                  </a:cubicBezTo>
                  <a:cubicBezTo>
                    <a:pt x="54764" y="317747"/>
                    <a:pt x="48495" y="304612"/>
                    <a:pt x="45441" y="290579"/>
                  </a:cubicBezTo>
                  <a:cubicBezTo>
                    <a:pt x="37057" y="288105"/>
                    <a:pt x="29292" y="283883"/>
                    <a:pt x="22657" y="278191"/>
                  </a:cubicBezTo>
                  <a:cubicBezTo>
                    <a:pt x="9910" y="267222"/>
                    <a:pt x="0" y="249627"/>
                    <a:pt x="0" y="223702"/>
                  </a:cubicBezTo>
                  <a:cubicBezTo>
                    <a:pt x="0" y="210147"/>
                    <a:pt x="969" y="198334"/>
                    <a:pt x="3411" y="188405"/>
                  </a:cubicBezTo>
                  <a:lnTo>
                    <a:pt x="78996" y="188405"/>
                  </a:lnTo>
                  <a:cubicBezTo>
                    <a:pt x="91169" y="188405"/>
                    <a:pt x="101258" y="197382"/>
                    <a:pt x="102964" y="209070"/>
                  </a:cubicBezTo>
                  <a:cubicBezTo>
                    <a:pt x="84639" y="216652"/>
                    <a:pt x="75930" y="237652"/>
                    <a:pt x="83511" y="255977"/>
                  </a:cubicBezTo>
                  <a:cubicBezTo>
                    <a:pt x="91092" y="274301"/>
                    <a:pt x="112093" y="283010"/>
                    <a:pt x="130417" y="275430"/>
                  </a:cubicBezTo>
                  <a:cubicBezTo>
                    <a:pt x="148742" y="267848"/>
                    <a:pt x="157452" y="246848"/>
                    <a:pt x="149871" y="228523"/>
                  </a:cubicBezTo>
                  <a:cubicBezTo>
                    <a:pt x="146169" y="219576"/>
                    <a:pt x="139011" y="212503"/>
                    <a:pt x="130020" y="208908"/>
                  </a:cubicBezTo>
                  <a:cubicBezTo>
                    <a:pt x="128064" y="182172"/>
                    <a:pt x="105804" y="161479"/>
                    <a:pt x="78996" y="161475"/>
                  </a:cubicBezTo>
                  <a:lnTo>
                    <a:pt x="18672" y="161475"/>
                  </a:lnTo>
                  <a:cubicBezTo>
                    <a:pt x="21360" y="159252"/>
                    <a:pt x="24353" y="157426"/>
                    <a:pt x="27559" y="156053"/>
                  </a:cubicBezTo>
                  <a:cubicBezTo>
                    <a:pt x="25708" y="149457"/>
                    <a:pt x="24636" y="142665"/>
                    <a:pt x="24363" y="135819"/>
                  </a:cubicBezTo>
                  <a:cubicBezTo>
                    <a:pt x="23771" y="122623"/>
                    <a:pt x="25745" y="108889"/>
                    <a:pt x="29659" y="96662"/>
                  </a:cubicBezTo>
                  <a:cubicBezTo>
                    <a:pt x="33537" y="84633"/>
                    <a:pt x="39678" y="72910"/>
                    <a:pt x="48295" y="64813"/>
                  </a:cubicBezTo>
                  <a:cubicBezTo>
                    <a:pt x="53701" y="59545"/>
                    <a:pt x="60550" y="56002"/>
                    <a:pt x="67972" y="54633"/>
                  </a:cubicBezTo>
                  <a:cubicBezTo>
                    <a:pt x="71545" y="39552"/>
                    <a:pt x="80648" y="27092"/>
                    <a:pt x="92264" y="18061"/>
                  </a:cubicBezTo>
                  <a:cubicBezTo>
                    <a:pt x="107183" y="6427"/>
                    <a:pt x="126735" y="0"/>
                    <a:pt x="146125" y="0"/>
                  </a:cubicBezTo>
                  <a:close/>
                  <a:moveTo>
                    <a:pt x="193001" y="269197"/>
                  </a:moveTo>
                  <a:lnTo>
                    <a:pt x="222625" y="269197"/>
                  </a:lnTo>
                  <a:cubicBezTo>
                    <a:pt x="250884" y="269197"/>
                    <a:pt x="273793" y="246288"/>
                    <a:pt x="273793" y="218029"/>
                  </a:cubicBezTo>
                  <a:lnTo>
                    <a:pt x="273793" y="185802"/>
                  </a:lnTo>
                  <a:cubicBezTo>
                    <a:pt x="292177" y="178366"/>
                    <a:pt x="301052" y="157434"/>
                    <a:pt x="293614" y="139050"/>
                  </a:cubicBezTo>
                  <a:cubicBezTo>
                    <a:pt x="286177" y="120666"/>
                    <a:pt x="265247" y="111792"/>
                    <a:pt x="246862" y="119228"/>
                  </a:cubicBezTo>
                  <a:cubicBezTo>
                    <a:pt x="228478" y="126665"/>
                    <a:pt x="219603" y="147597"/>
                    <a:pt x="227042" y="165979"/>
                  </a:cubicBezTo>
                  <a:cubicBezTo>
                    <a:pt x="230690" y="175001"/>
                    <a:pt x="237842" y="182154"/>
                    <a:pt x="246862" y="185802"/>
                  </a:cubicBezTo>
                  <a:lnTo>
                    <a:pt x="246862" y="218029"/>
                  </a:lnTo>
                  <a:cubicBezTo>
                    <a:pt x="246862" y="231415"/>
                    <a:pt x="236011" y="242266"/>
                    <a:pt x="222625" y="242266"/>
                  </a:cubicBezTo>
                  <a:lnTo>
                    <a:pt x="193001" y="242266"/>
                  </a:lnTo>
                  <a:lnTo>
                    <a:pt x="193001" y="25333"/>
                  </a:lnTo>
                  <a:cubicBezTo>
                    <a:pt x="193001" y="12639"/>
                    <a:pt x="200237" y="0"/>
                    <a:pt x="212930" y="0"/>
                  </a:cubicBezTo>
                  <a:cubicBezTo>
                    <a:pt x="232356" y="0"/>
                    <a:pt x="251889" y="6427"/>
                    <a:pt x="266809" y="18061"/>
                  </a:cubicBezTo>
                  <a:cubicBezTo>
                    <a:pt x="278425" y="27092"/>
                    <a:pt x="287527" y="39570"/>
                    <a:pt x="291100" y="54633"/>
                  </a:cubicBezTo>
                  <a:cubicBezTo>
                    <a:pt x="298641" y="55890"/>
                    <a:pt x="305355" y="59732"/>
                    <a:pt x="310777" y="64813"/>
                  </a:cubicBezTo>
                  <a:cubicBezTo>
                    <a:pt x="319395" y="72910"/>
                    <a:pt x="325535" y="84615"/>
                    <a:pt x="329413" y="96662"/>
                  </a:cubicBezTo>
                  <a:cubicBezTo>
                    <a:pt x="333327" y="108889"/>
                    <a:pt x="335302" y="122623"/>
                    <a:pt x="334709" y="135819"/>
                  </a:cubicBezTo>
                  <a:cubicBezTo>
                    <a:pt x="334404" y="142570"/>
                    <a:pt x="333417" y="149464"/>
                    <a:pt x="331514" y="156053"/>
                  </a:cubicBezTo>
                  <a:lnTo>
                    <a:pt x="332699" y="156592"/>
                  </a:lnTo>
                  <a:cubicBezTo>
                    <a:pt x="339341" y="159715"/>
                    <a:pt x="344728" y="164617"/>
                    <a:pt x="348749" y="171134"/>
                  </a:cubicBezTo>
                  <a:cubicBezTo>
                    <a:pt x="356379" y="183432"/>
                    <a:pt x="359073" y="201134"/>
                    <a:pt x="359073" y="223702"/>
                  </a:cubicBezTo>
                  <a:cubicBezTo>
                    <a:pt x="359073" y="249645"/>
                    <a:pt x="349162" y="267258"/>
                    <a:pt x="336415" y="278191"/>
                  </a:cubicBezTo>
                  <a:cubicBezTo>
                    <a:pt x="329776" y="283886"/>
                    <a:pt x="322004" y="288107"/>
                    <a:pt x="313614" y="290579"/>
                  </a:cubicBezTo>
                  <a:cubicBezTo>
                    <a:pt x="310564" y="304610"/>
                    <a:pt x="304301" y="317743"/>
                    <a:pt x="295319" y="328946"/>
                  </a:cubicBezTo>
                  <a:cubicBezTo>
                    <a:pt x="282339" y="345176"/>
                    <a:pt x="262177" y="358893"/>
                    <a:pt x="235049" y="358893"/>
                  </a:cubicBezTo>
                  <a:cubicBezTo>
                    <a:pt x="225291" y="358850"/>
                    <a:pt x="215688" y="356467"/>
                    <a:pt x="207041" y="351945"/>
                  </a:cubicBezTo>
                  <a:cubicBezTo>
                    <a:pt x="197526" y="347062"/>
                    <a:pt x="193001" y="336415"/>
                    <a:pt x="193001" y="325715"/>
                  </a:cubicBezTo>
                  <a:lnTo>
                    <a:pt x="193001" y="269197"/>
                  </a:lnTo>
                  <a:close/>
                  <a:moveTo>
                    <a:pt x="107722" y="116591"/>
                  </a:moveTo>
                  <a:cubicBezTo>
                    <a:pt x="107722" y="111633"/>
                    <a:pt x="111741" y="107614"/>
                    <a:pt x="116699" y="107614"/>
                  </a:cubicBezTo>
                  <a:cubicBezTo>
                    <a:pt x="121656" y="107614"/>
                    <a:pt x="125675" y="111633"/>
                    <a:pt x="125675" y="116591"/>
                  </a:cubicBezTo>
                  <a:cubicBezTo>
                    <a:pt x="125675" y="121549"/>
                    <a:pt x="121656" y="125568"/>
                    <a:pt x="116699" y="125568"/>
                  </a:cubicBezTo>
                  <a:cubicBezTo>
                    <a:pt x="111741" y="125568"/>
                    <a:pt x="107722" y="121549"/>
                    <a:pt x="107722" y="116591"/>
                  </a:cubicBezTo>
                  <a:close/>
                  <a:moveTo>
                    <a:pt x="116699" y="233289"/>
                  </a:moveTo>
                  <a:cubicBezTo>
                    <a:pt x="111741" y="233289"/>
                    <a:pt x="107722" y="237309"/>
                    <a:pt x="107722" y="242266"/>
                  </a:cubicBezTo>
                  <a:cubicBezTo>
                    <a:pt x="107722" y="247223"/>
                    <a:pt x="111741" y="251243"/>
                    <a:pt x="116699" y="251243"/>
                  </a:cubicBezTo>
                  <a:cubicBezTo>
                    <a:pt x="121656" y="251243"/>
                    <a:pt x="125675" y="247223"/>
                    <a:pt x="125675" y="242266"/>
                  </a:cubicBezTo>
                  <a:cubicBezTo>
                    <a:pt x="125675" y="237309"/>
                    <a:pt x="121656" y="233289"/>
                    <a:pt x="116699" y="233289"/>
                  </a:cubicBezTo>
                  <a:close/>
                  <a:moveTo>
                    <a:pt x="251351" y="152498"/>
                  </a:moveTo>
                  <a:cubicBezTo>
                    <a:pt x="251351" y="157455"/>
                    <a:pt x="255371" y="161475"/>
                    <a:pt x="260328" y="161475"/>
                  </a:cubicBezTo>
                  <a:cubicBezTo>
                    <a:pt x="265285" y="161475"/>
                    <a:pt x="269304" y="157455"/>
                    <a:pt x="269304" y="152498"/>
                  </a:cubicBezTo>
                  <a:cubicBezTo>
                    <a:pt x="269304" y="147541"/>
                    <a:pt x="265285" y="143521"/>
                    <a:pt x="260328" y="143521"/>
                  </a:cubicBezTo>
                  <a:cubicBezTo>
                    <a:pt x="255371" y="143521"/>
                    <a:pt x="251351" y="147541"/>
                    <a:pt x="251351" y="152498"/>
                  </a:cubicBezTo>
                  <a:close/>
                </a:path>
              </a:pathLst>
            </a:custGeom>
            <a:solidFill>
              <a:schemeClr val="tx1"/>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grpSp>
      <p:grpSp>
        <p:nvGrpSpPr>
          <p:cNvPr id="26" name="Group 25">
            <a:extLst>
              <a:ext uri="{FF2B5EF4-FFF2-40B4-BE49-F238E27FC236}">
                <a16:creationId xmlns:a16="http://schemas.microsoft.com/office/drawing/2014/main" id="{A1C6346A-CA77-19FC-BDF2-FB14087F21D0}"/>
              </a:ext>
            </a:extLst>
          </p:cNvPr>
          <p:cNvGrpSpPr/>
          <p:nvPr/>
        </p:nvGrpSpPr>
        <p:grpSpPr>
          <a:xfrm>
            <a:off x="908005" y="2359694"/>
            <a:ext cx="605156" cy="605156"/>
            <a:chOff x="5793422" y="2741953"/>
            <a:chExt cx="605156" cy="605156"/>
          </a:xfrm>
        </p:grpSpPr>
        <p:sp>
          <p:nvSpPr>
            <p:cNvPr id="27" name="Oval 26">
              <a:extLst>
                <a:ext uri="{FF2B5EF4-FFF2-40B4-BE49-F238E27FC236}">
                  <a16:creationId xmlns:a16="http://schemas.microsoft.com/office/drawing/2014/main" id="{93C9CF9B-8244-3397-770C-30A3E2C792BA}"/>
                </a:ext>
              </a:extLst>
            </p:cNvPr>
            <p:cNvSpPr/>
            <p:nvPr/>
          </p:nvSpPr>
          <p:spPr bwMode="auto">
            <a:xfrm>
              <a:off x="5793422" y="2741953"/>
              <a:ext cx="605156" cy="605156"/>
            </a:xfrm>
            <a:prstGeom prst="ellipse">
              <a:avLst/>
            </a:prstGeom>
            <a:gradFill>
              <a:gsLst>
                <a:gs pos="0">
                  <a:srgbClr val="8661C5"/>
                </a:gs>
                <a:gs pos="75000">
                  <a:srgbClr val="AC35AF"/>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28" name="Graphic 35">
              <a:extLst>
                <a:ext uri="{FF2B5EF4-FFF2-40B4-BE49-F238E27FC236}">
                  <a16:creationId xmlns:a16="http://schemas.microsoft.com/office/drawing/2014/main" id="{9BDC5758-98EC-8619-D901-96EA4DDC86D5}"/>
                </a:ext>
              </a:extLst>
            </p:cNvPr>
            <p:cNvSpPr>
              <a:spLocks noChangeAspect="1"/>
            </p:cNvSpPr>
            <p:nvPr/>
          </p:nvSpPr>
          <p:spPr>
            <a:xfrm>
              <a:off x="5961112" y="2909643"/>
              <a:ext cx="269776" cy="269776"/>
            </a:xfrm>
            <a:custGeom>
              <a:avLst/>
              <a:gdLst>
                <a:gd name="connsiteX0" fmla="*/ 179536 w 359072"/>
                <a:gd name="connsiteY0" fmla="*/ 359073 h 359072"/>
                <a:gd name="connsiteX1" fmla="*/ 0 w 359072"/>
                <a:gd name="connsiteY1" fmla="*/ 179536 h 359072"/>
                <a:gd name="connsiteX2" fmla="*/ 179536 w 359072"/>
                <a:gd name="connsiteY2" fmla="*/ 0 h 359072"/>
                <a:gd name="connsiteX3" fmla="*/ 359073 w 359072"/>
                <a:gd name="connsiteY3" fmla="*/ 179536 h 359072"/>
                <a:gd name="connsiteX4" fmla="*/ 179536 w 359072"/>
                <a:gd name="connsiteY4" fmla="*/ 359073 h 359072"/>
                <a:gd name="connsiteX5" fmla="*/ 238245 w 359072"/>
                <a:gd name="connsiteY5" fmla="*/ 157094 h 359072"/>
                <a:gd name="connsiteX6" fmla="*/ 215444 w 359072"/>
                <a:gd name="connsiteY6" fmla="*/ 157094 h 359072"/>
                <a:gd name="connsiteX7" fmla="*/ 201978 w 359072"/>
                <a:gd name="connsiteY7" fmla="*/ 170559 h 359072"/>
                <a:gd name="connsiteX8" fmla="*/ 215444 w 359072"/>
                <a:gd name="connsiteY8" fmla="*/ 184025 h 359072"/>
                <a:gd name="connsiteX9" fmla="*/ 264816 w 359072"/>
                <a:gd name="connsiteY9" fmla="*/ 184025 h 359072"/>
                <a:gd name="connsiteX10" fmla="*/ 278281 w 359072"/>
                <a:gd name="connsiteY10" fmla="*/ 170559 h 359072"/>
                <a:gd name="connsiteX11" fmla="*/ 278281 w 359072"/>
                <a:gd name="connsiteY11" fmla="*/ 112210 h 359072"/>
                <a:gd name="connsiteX12" fmla="*/ 264816 w 359072"/>
                <a:gd name="connsiteY12" fmla="*/ 98745 h 359072"/>
                <a:gd name="connsiteX13" fmla="*/ 251351 w 359072"/>
                <a:gd name="connsiteY13" fmla="*/ 112210 h 359072"/>
                <a:gd name="connsiteX14" fmla="*/ 251351 w 359072"/>
                <a:gd name="connsiteY14" fmla="*/ 125675 h 359072"/>
                <a:gd name="connsiteX15" fmla="*/ 179536 w 359072"/>
                <a:gd name="connsiteY15" fmla="*/ 89768 h 359072"/>
                <a:gd name="connsiteX16" fmla="*/ 110828 w 359072"/>
                <a:gd name="connsiteY16" fmla="*/ 121546 h 359072"/>
                <a:gd name="connsiteX17" fmla="*/ 112569 w 359072"/>
                <a:gd name="connsiteY17" fmla="*/ 140523 h 359072"/>
                <a:gd name="connsiteX18" fmla="*/ 131546 w 359072"/>
                <a:gd name="connsiteY18" fmla="*/ 138782 h 359072"/>
                <a:gd name="connsiteX19" fmla="*/ 179536 w 359072"/>
                <a:gd name="connsiteY19" fmla="*/ 116699 h 359072"/>
                <a:gd name="connsiteX20" fmla="*/ 238245 w 359072"/>
                <a:gd name="connsiteY20" fmla="*/ 157094 h 359072"/>
                <a:gd name="connsiteX21" fmla="*/ 107722 w 359072"/>
                <a:gd name="connsiteY21" fmla="*/ 246862 h 359072"/>
                <a:gd name="connsiteX22" fmla="*/ 107722 w 359072"/>
                <a:gd name="connsiteY22" fmla="*/ 233397 h 359072"/>
                <a:gd name="connsiteX23" fmla="*/ 233753 w 359072"/>
                <a:gd name="connsiteY23" fmla="*/ 251189 h 359072"/>
                <a:gd name="connsiteX24" fmla="*/ 248137 w 359072"/>
                <a:gd name="connsiteY24" fmla="*/ 237652 h 359072"/>
                <a:gd name="connsiteX25" fmla="*/ 247022 w 359072"/>
                <a:gd name="connsiteY25" fmla="*/ 218643 h 359072"/>
                <a:gd name="connsiteX26" fmla="*/ 228011 w 359072"/>
                <a:gd name="connsiteY26" fmla="*/ 219758 h 359072"/>
                <a:gd name="connsiteX27" fmla="*/ 227634 w 359072"/>
                <a:gd name="connsiteY27" fmla="*/ 220201 h 359072"/>
                <a:gd name="connsiteX28" fmla="*/ 138717 w 359072"/>
                <a:gd name="connsiteY28" fmla="*/ 227246 h 359072"/>
                <a:gd name="connsiteX29" fmla="*/ 122749 w 359072"/>
                <a:gd name="connsiteY29" fmla="*/ 206467 h 359072"/>
                <a:gd name="connsiteX30" fmla="*/ 143629 w 359072"/>
                <a:gd name="connsiteY30" fmla="*/ 206467 h 359072"/>
                <a:gd name="connsiteX31" fmla="*/ 157094 w 359072"/>
                <a:gd name="connsiteY31" fmla="*/ 193001 h 359072"/>
                <a:gd name="connsiteX32" fmla="*/ 143629 w 359072"/>
                <a:gd name="connsiteY32" fmla="*/ 179536 h 359072"/>
                <a:gd name="connsiteX33" fmla="*/ 94257 w 359072"/>
                <a:gd name="connsiteY33" fmla="*/ 179536 h 359072"/>
                <a:gd name="connsiteX34" fmla="*/ 80791 w 359072"/>
                <a:gd name="connsiteY34" fmla="*/ 193001 h 359072"/>
                <a:gd name="connsiteX35" fmla="*/ 80791 w 359072"/>
                <a:gd name="connsiteY35" fmla="*/ 246862 h 359072"/>
                <a:gd name="connsiteX36" fmla="*/ 94257 w 359072"/>
                <a:gd name="connsiteY36" fmla="*/ 260328 h 359072"/>
                <a:gd name="connsiteX37" fmla="*/ 107722 w 359072"/>
                <a:gd name="connsiteY37" fmla="*/ 246862 h 35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9072" h="359072">
                  <a:moveTo>
                    <a:pt x="179536" y="359073"/>
                  </a:moveTo>
                  <a:cubicBezTo>
                    <a:pt x="80378" y="359073"/>
                    <a:pt x="0" y="278694"/>
                    <a:pt x="0" y="179536"/>
                  </a:cubicBezTo>
                  <a:cubicBezTo>
                    <a:pt x="0" y="80378"/>
                    <a:pt x="80378" y="0"/>
                    <a:pt x="179536" y="0"/>
                  </a:cubicBezTo>
                  <a:cubicBezTo>
                    <a:pt x="278694" y="0"/>
                    <a:pt x="359073" y="80378"/>
                    <a:pt x="359073" y="179536"/>
                  </a:cubicBezTo>
                  <a:cubicBezTo>
                    <a:pt x="359073" y="278694"/>
                    <a:pt x="278694" y="359073"/>
                    <a:pt x="179536" y="359073"/>
                  </a:cubicBezTo>
                  <a:close/>
                  <a:moveTo>
                    <a:pt x="238245" y="157094"/>
                  </a:moveTo>
                  <a:lnTo>
                    <a:pt x="215444" y="157094"/>
                  </a:lnTo>
                  <a:cubicBezTo>
                    <a:pt x="208007" y="157094"/>
                    <a:pt x="201978" y="163123"/>
                    <a:pt x="201978" y="170559"/>
                  </a:cubicBezTo>
                  <a:cubicBezTo>
                    <a:pt x="201978" y="177996"/>
                    <a:pt x="208007" y="184025"/>
                    <a:pt x="215444" y="184025"/>
                  </a:cubicBezTo>
                  <a:lnTo>
                    <a:pt x="264816" y="184025"/>
                  </a:lnTo>
                  <a:cubicBezTo>
                    <a:pt x="272252" y="184025"/>
                    <a:pt x="278281" y="177996"/>
                    <a:pt x="278281" y="170559"/>
                  </a:cubicBezTo>
                  <a:lnTo>
                    <a:pt x="278281" y="112210"/>
                  </a:lnTo>
                  <a:cubicBezTo>
                    <a:pt x="278281" y="104774"/>
                    <a:pt x="272252" y="98745"/>
                    <a:pt x="264816" y="98745"/>
                  </a:cubicBezTo>
                  <a:cubicBezTo>
                    <a:pt x="257380" y="98745"/>
                    <a:pt x="251351" y="104774"/>
                    <a:pt x="251351" y="112210"/>
                  </a:cubicBezTo>
                  <a:lnTo>
                    <a:pt x="251351" y="125675"/>
                  </a:lnTo>
                  <a:cubicBezTo>
                    <a:pt x="234415" y="103051"/>
                    <a:pt x="207797" y="89743"/>
                    <a:pt x="179536" y="89768"/>
                  </a:cubicBezTo>
                  <a:cubicBezTo>
                    <a:pt x="151942" y="89768"/>
                    <a:pt x="127399" y="101618"/>
                    <a:pt x="110828" y="121546"/>
                  </a:cubicBezTo>
                  <a:cubicBezTo>
                    <a:pt x="106068" y="127267"/>
                    <a:pt x="106848" y="135764"/>
                    <a:pt x="112569" y="140523"/>
                  </a:cubicBezTo>
                  <a:cubicBezTo>
                    <a:pt x="118291" y="145283"/>
                    <a:pt x="126787" y="144503"/>
                    <a:pt x="131546" y="138782"/>
                  </a:cubicBezTo>
                  <a:cubicBezTo>
                    <a:pt x="142965" y="125011"/>
                    <a:pt x="159913" y="116699"/>
                    <a:pt x="179536" y="116699"/>
                  </a:cubicBezTo>
                  <a:cubicBezTo>
                    <a:pt x="206323" y="116699"/>
                    <a:pt x="229214" y="133467"/>
                    <a:pt x="238245" y="157094"/>
                  </a:cubicBezTo>
                  <a:close/>
                  <a:moveTo>
                    <a:pt x="107722" y="246862"/>
                  </a:moveTo>
                  <a:lnTo>
                    <a:pt x="107722" y="233397"/>
                  </a:lnTo>
                  <a:cubicBezTo>
                    <a:pt x="137611" y="273112"/>
                    <a:pt x="194037" y="281078"/>
                    <a:pt x="233753" y="251189"/>
                  </a:cubicBezTo>
                  <a:cubicBezTo>
                    <a:pt x="239031" y="247218"/>
                    <a:pt x="243853" y="242679"/>
                    <a:pt x="248137" y="237652"/>
                  </a:cubicBezTo>
                  <a:cubicBezTo>
                    <a:pt x="253078" y="232095"/>
                    <a:pt x="252579" y="223584"/>
                    <a:pt x="247022" y="218643"/>
                  </a:cubicBezTo>
                  <a:cubicBezTo>
                    <a:pt x="241464" y="213700"/>
                    <a:pt x="232954" y="214201"/>
                    <a:pt x="228011" y="219758"/>
                  </a:cubicBezTo>
                  <a:cubicBezTo>
                    <a:pt x="227882" y="219903"/>
                    <a:pt x="227756" y="220050"/>
                    <a:pt x="227634" y="220201"/>
                  </a:cubicBezTo>
                  <a:cubicBezTo>
                    <a:pt x="205025" y="246701"/>
                    <a:pt x="165216" y="249855"/>
                    <a:pt x="138717" y="227246"/>
                  </a:cubicBezTo>
                  <a:cubicBezTo>
                    <a:pt x="131998" y="221514"/>
                    <a:pt x="126558" y="214435"/>
                    <a:pt x="122749" y="206467"/>
                  </a:cubicBezTo>
                  <a:lnTo>
                    <a:pt x="143629" y="206467"/>
                  </a:lnTo>
                  <a:cubicBezTo>
                    <a:pt x="151065" y="206467"/>
                    <a:pt x="157094" y="200438"/>
                    <a:pt x="157094" y="193001"/>
                  </a:cubicBezTo>
                  <a:cubicBezTo>
                    <a:pt x="157094" y="185565"/>
                    <a:pt x="151065" y="179536"/>
                    <a:pt x="143629" y="179536"/>
                  </a:cubicBezTo>
                  <a:lnTo>
                    <a:pt x="94257" y="179536"/>
                  </a:lnTo>
                  <a:cubicBezTo>
                    <a:pt x="86820" y="179536"/>
                    <a:pt x="80791" y="185565"/>
                    <a:pt x="80791" y="193001"/>
                  </a:cubicBezTo>
                  <a:lnTo>
                    <a:pt x="80791" y="246862"/>
                  </a:lnTo>
                  <a:cubicBezTo>
                    <a:pt x="80791" y="254299"/>
                    <a:pt x="86820" y="260328"/>
                    <a:pt x="94257" y="260328"/>
                  </a:cubicBezTo>
                  <a:cubicBezTo>
                    <a:pt x="101693" y="260328"/>
                    <a:pt x="107722" y="254299"/>
                    <a:pt x="107722" y="246862"/>
                  </a:cubicBezTo>
                  <a:close/>
                </a:path>
              </a:pathLst>
            </a:custGeom>
            <a:solidFill>
              <a:schemeClr val="tx1"/>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grpSp>
      <p:sp>
        <p:nvSpPr>
          <p:cNvPr id="29" name="TextBox 28">
            <a:extLst>
              <a:ext uri="{FF2B5EF4-FFF2-40B4-BE49-F238E27FC236}">
                <a16:creationId xmlns:a16="http://schemas.microsoft.com/office/drawing/2014/main" id="{F2C49957-AC71-6392-0530-C22D07BF4616}"/>
              </a:ext>
            </a:extLst>
          </p:cNvPr>
          <p:cNvSpPr txBox="1"/>
          <p:nvPr/>
        </p:nvSpPr>
        <p:spPr>
          <a:xfrm>
            <a:off x="847486" y="1730582"/>
            <a:ext cx="2933553" cy="338554"/>
          </a:xfrm>
          <a:prstGeom prst="rect">
            <a:avLst/>
          </a:prstGeom>
          <a:noFill/>
        </p:spPr>
        <p:txBody>
          <a:bodyPr wrap="square" tIns="0" bIns="0" anchor="ctr">
            <a:spAutoFit/>
          </a:body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C5B4E3"/>
                    </a:gs>
                    <a:gs pos="50000">
                      <a:srgbClr val="D59ED7"/>
                    </a:gs>
                  </a:gsLst>
                  <a:path path="circle">
                    <a:fillToRect l="100000" t="100000"/>
                  </a:path>
                </a:gradFill>
                <a:effectLst/>
                <a:uLnTx/>
                <a:uFillTx/>
                <a:latin typeface="Segoe UI Variable Text Semibold" pitchFamily="2" charset="0"/>
                <a:ea typeface="+mn-ea"/>
                <a:cs typeface="Segoe UI" pitchFamily="34" charset="0"/>
              </a:rPr>
              <a:t>Agent orchestration</a:t>
            </a:r>
          </a:p>
        </p:txBody>
      </p:sp>
      <p:sp>
        <p:nvSpPr>
          <p:cNvPr id="30" name="!!QueryRec">
            <a:extLst>
              <a:ext uri="{FF2B5EF4-FFF2-40B4-BE49-F238E27FC236}">
                <a16:creationId xmlns:a16="http://schemas.microsoft.com/office/drawing/2014/main" id="{218740B2-6DC1-8895-627F-4A918FE9C17A}"/>
              </a:ext>
              <a:ext uri="{C183D7F6-B498-43B3-948B-1728B52AA6E4}">
                <adec:decorative xmlns:adec="http://schemas.microsoft.com/office/drawing/2017/decorative" val="1"/>
              </a:ext>
            </a:extLst>
          </p:cNvPr>
          <p:cNvSpPr/>
          <p:nvPr/>
        </p:nvSpPr>
        <p:spPr bwMode="auto">
          <a:xfrm>
            <a:off x="580502" y="1448336"/>
            <a:ext cx="4996201" cy="3780370"/>
          </a:xfrm>
          <a:prstGeom prst="roundRect">
            <a:avLst>
              <a:gd name="adj" fmla="val 383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aphicFrame>
        <p:nvGraphicFramePr>
          <p:cNvPr id="31" name="Chart 30">
            <a:extLst>
              <a:ext uri="{FF2B5EF4-FFF2-40B4-BE49-F238E27FC236}">
                <a16:creationId xmlns:a16="http://schemas.microsoft.com/office/drawing/2014/main" id="{B5099DDE-ACC4-B5F9-9508-A700059E6008}"/>
              </a:ext>
            </a:extLst>
          </p:cNvPr>
          <p:cNvGraphicFramePr/>
          <p:nvPr/>
        </p:nvGraphicFramePr>
        <p:xfrm>
          <a:off x="7334716" y="1840356"/>
          <a:ext cx="3177063" cy="31770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31">
            <a:extLst>
              <a:ext uri="{FF2B5EF4-FFF2-40B4-BE49-F238E27FC236}">
                <a16:creationId xmlns:a16="http://schemas.microsoft.com/office/drawing/2014/main" id="{5EC720D4-18D1-D2D0-DDF2-BAD9ADA643A6}"/>
              </a:ext>
            </a:extLst>
          </p:cNvPr>
          <p:cNvGraphicFramePr/>
          <p:nvPr/>
        </p:nvGraphicFramePr>
        <p:xfrm>
          <a:off x="7703291" y="2208931"/>
          <a:ext cx="2439913" cy="2439913"/>
        </p:xfrm>
        <a:graphic>
          <a:graphicData uri="http://schemas.openxmlformats.org/drawingml/2006/chart">
            <c:chart xmlns:c="http://schemas.openxmlformats.org/drawingml/2006/chart" xmlns:r="http://schemas.openxmlformats.org/officeDocument/2006/relationships" r:id="rId4"/>
          </a:graphicData>
        </a:graphic>
      </p:graphicFrame>
      <p:pic>
        <p:nvPicPr>
          <p:cNvPr id="33" name="Graphic 32">
            <a:extLst>
              <a:ext uri="{FF2B5EF4-FFF2-40B4-BE49-F238E27FC236}">
                <a16:creationId xmlns:a16="http://schemas.microsoft.com/office/drawing/2014/main" id="{730602CD-D2C2-C3AB-861A-4D29E244FD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8707" y="2904856"/>
            <a:ext cx="367749" cy="367749"/>
          </a:xfrm>
          <a:prstGeom prst="rect">
            <a:avLst/>
          </a:prstGeom>
        </p:spPr>
      </p:pic>
      <p:pic>
        <p:nvPicPr>
          <p:cNvPr id="34" name="Graphic 33">
            <a:extLst>
              <a:ext uri="{FF2B5EF4-FFF2-40B4-BE49-F238E27FC236}">
                <a16:creationId xmlns:a16="http://schemas.microsoft.com/office/drawing/2014/main" id="{6E061DEE-180B-6E87-0A1C-476E03F45B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39374" y="3861427"/>
            <a:ext cx="367748" cy="367748"/>
          </a:xfrm>
          <a:prstGeom prst="rect">
            <a:avLst/>
          </a:prstGeom>
        </p:spPr>
      </p:pic>
      <p:sp>
        <p:nvSpPr>
          <p:cNvPr id="36" name="Rectangle: Rounded Corners 87">
            <a:extLst>
              <a:ext uri="{FF2B5EF4-FFF2-40B4-BE49-F238E27FC236}">
                <a16:creationId xmlns:a16="http://schemas.microsoft.com/office/drawing/2014/main" id="{7DA4A054-3A45-346E-CB8E-8C9D70AC2555}"/>
              </a:ext>
              <a:ext uri="{C183D7F6-B498-43B3-948B-1728B52AA6E4}">
                <adec:decorative xmlns:adec="http://schemas.microsoft.com/office/drawing/2017/decorative" val="1"/>
              </a:ext>
            </a:extLst>
          </p:cNvPr>
          <p:cNvSpPr/>
          <p:nvPr/>
        </p:nvSpPr>
        <p:spPr bwMode="auto">
          <a:xfrm>
            <a:off x="7161348" y="1622677"/>
            <a:ext cx="3522571" cy="3523799"/>
          </a:xfrm>
          <a:prstGeom prst="ellips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37" name="!!ArcQueryPipeline">
            <a:extLst>
              <a:ext uri="{FF2B5EF4-FFF2-40B4-BE49-F238E27FC236}">
                <a16:creationId xmlns:a16="http://schemas.microsoft.com/office/drawing/2014/main" id="{53BDE1A5-BCDD-4379-EFC0-B052C1C19928}"/>
              </a:ext>
            </a:extLst>
          </p:cNvPr>
          <p:cNvSpPr/>
          <p:nvPr/>
        </p:nvSpPr>
        <p:spPr>
          <a:xfrm>
            <a:off x="7161348" y="1623906"/>
            <a:ext cx="3522571" cy="3522570"/>
          </a:xfrm>
          <a:prstGeom prst="arc">
            <a:avLst>
              <a:gd name="adj1" fmla="val 20301075"/>
              <a:gd name="adj2" fmla="val 0"/>
            </a:avLst>
          </a:prstGeom>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38" name="!!ArcDataPreprocessing">
            <a:extLst>
              <a:ext uri="{FF2B5EF4-FFF2-40B4-BE49-F238E27FC236}">
                <a16:creationId xmlns:a16="http://schemas.microsoft.com/office/drawing/2014/main" id="{6719776A-EFCA-8B1D-43CA-81B8BE77A12F}"/>
              </a:ext>
            </a:extLst>
          </p:cNvPr>
          <p:cNvSpPr/>
          <p:nvPr/>
        </p:nvSpPr>
        <p:spPr>
          <a:xfrm>
            <a:off x="7161348" y="1622677"/>
            <a:ext cx="3522571" cy="3522570"/>
          </a:xfrm>
          <a:prstGeom prst="arc">
            <a:avLst>
              <a:gd name="adj1" fmla="val 4728941"/>
              <a:gd name="adj2" fmla="val 6042658"/>
            </a:avLst>
          </a:prstGeom>
          <a:noFill/>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40" name="!!ArcAgent">
            <a:extLst>
              <a:ext uri="{FF2B5EF4-FFF2-40B4-BE49-F238E27FC236}">
                <a16:creationId xmlns:a16="http://schemas.microsoft.com/office/drawing/2014/main" id="{7B4F3F88-FF59-64B3-50D3-E6807357597F}"/>
              </a:ext>
            </a:extLst>
          </p:cNvPr>
          <p:cNvSpPr/>
          <p:nvPr/>
        </p:nvSpPr>
        <p:spPr>
          <a:xfrm>
            <a:off x="7161348" y="1621449"/>
            <a:ext cx="3522571" cy="3522570"/>
          </a:xfrm>
          <a:prstGeom prst="arc">
            <a:avLst>
              <a:gd name="adj1" fmla="val 10895557"/>
              <a:gd name="adj2" fmla="val 12161727"/>
            </a:avLst>
          </a:prstGeom>
          <a:ln w="38100" cap="rnd">
            <a:solidFill>
              <a:srgbClr val="AC35A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42" name="TextBox 41">
            <a:extLst>
              <a:ext uri="{FF2B5EF4-FFF2-40B4-BE49-F238E27FC236}">
                <a16:creationId xmlns:a16="http://schemas.microsoft.com/office/drawing/2014/main" id="{13897CE7-6EE1-AD0E-1FB7-638445EDC989}"/>
              </a:ext>
            </a:extLst>
          </p:cNvPr>
          <p:cNvSpPr txBox="1"/>
          <p:nvPr/>
        </p:nvSpPr>
        <p:spPr>
          <a:xfrm>
            <a:off x="7786825" y="5256982"/>
            <a:ext cx="2272845" cy="399102"/>
          </a:xfrm>
          <a:prstGeom prst="rect">
            <a:avLst/>
          </a:prstGeom>
          <a:solidFill>
            <a:srgbClr val="091F2C"/>
          </a:solidFill>
        </p:spPr>
        <p:txBody>
          <a:bodyPr wrap="square" tIns="72000" bIns="72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Data preprocessing</a:t>
            </a:r>
          </a:p>
        </p:txBody>
      </p:sp>
      <p:sp>
        <p:nvSpPr>
          <p:cNvPr id="43" name="TextBox 42">
            <a:extLst>
              <a:ext uri="{FF2B5EF4-FFF2-40B4-BE49-F238E27FC236}">
                <a16:creationId xmlns:a16="http://schemas.microsoft.com/office/drawing/2014/main" id="{2408CDE3-64C4-EE95-B015-0741218F22CD}"/>
              </a:ext>
            </a:extLst>
          </p:cNvPr>
          <p:cNvSpPr txBox="1"/>
          <p:nvPr/>
        </p:nvSpPr>
        <p:spPr>
          <a:xfrm>
            <a:off x="5605483" y="2681144"/>
            <a:ext cx="1382419" cy="685464"/>
          </a:xfrm>
          <a:prstGeom prst="rect">
            <a:avLst/>
          </a:prstGeom>
          <a:solidFill>
            <a:srgbClr val="091F2C"/>
          </a:solidFill>
        </p:spPr>
        <p:txBody>
          <a:bodyPr wrap="square" tIns="72000" bIns="108000" anchor="ctr" anchorCtr="0">
            <a:noAutofit/>
          </a:bodyPr>
          <a:lstStyle/>
          <a:p>
            <a:pPr marL="0" marR="0" lvl="0" indent="0" algn="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Agent orchestration</a:t>
            </a:r>
          </a:p>
        </p:txBody>
      </p:sp>
      <p:sp>
        <p:nvSpPr>
          <p:cNvPr id="44" name="TextBox 43">
            <a:extLst>
              <a:ext uri="{FF2B5EF4-FFF2-40B4-BE49-F238E27FC236}">
                <a16:creationId xmlns:a16="http://schemas.microsoft.com/office/drawing/2014/main" id="{1E053204-75D7-1BEB-25BE-37C33C8954A7}"/>
              </a:ext>
            </a:extLst>
          </p:cNvPr>
          <p:cNvSpPr txBox="1"/>
          <p:nvPr/>
        </p:nvSpPr>
        <p:spPr>
          <a:xfrm>
            <a:off x="10855990" y="2717553"/>
            <a:ext cx="920664" cy="612645"/>
          </a:xfrm>
          <a:prstGeom prst="rect">
            <a:avLst/>
          </a:prstGeom>
          <a:solidFill>
            <a:srgbClr val="091F2C"/>
          </a:solidFill>
        </p:spPr>
        <p:txBody>
          <a:bodyPr wrap="square" tIns="72000" bIns="108000" anchor="ctr" anchorCtr="0">
            <a:spAutoFit/>
          </a:bodyPr>
          <a:lstStyle>
            <a:defPPr>
              <a:defRPr lang="en-US"/>
            </a:defPPr>
            <a:lvl1pPr algn="r" defTabSz="564085" fontAlgn="base">
              <a:spcBef>
                <a:spcPct val="0"/>
              </a:spcBef>
              <a:spcAft>
                <a:spcPct val="0"/>
              </a:spcAft>
              <a:defRPr sz="1400">
                <a:solidFill>
                  <a:schemeClr val="tx1">
                    <a:alpha val="30000"/>
                  </a:schemeClr>
                </a:solidFill>
                <a:latin typeface="Segoe UI Variable Display Semibold" pitchFamily="2" charset="0"/>
                <a:cs typeface="Segoe UI" pitchFamily="34" charset="0"/>
              </a:defRPr>
            </a:lvl1p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Query</a:t>
            </a:r>
            <a:b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b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pipeline</a:t>
            </a:r>
          </a:p>
        </p:txBody>
      </p:sp>
      <p:sp>
        <p:nvSpPr>
          <p:cNvPr id="45" name="!!agent">
            <a:extLst>
              <a:ext uri="{FF2B5EF4-FFF2-40B4-BE49-F238E27FC236}">
                <a16:creationId xmlns:a16="http://schemas.microsoft.com/office/drawing/2014/main" id="{9ACBD850-6C5A-BE39-2B4A-7477467F5E78}"/>
              </a:ext>
              <a:ext uri="{C183D7F6-B498-43B3-948B-1728B52AA6E4}">
                <adec:decorative xmlns:adec="http://schemas.microsoft.com/office/drawing/2017/decorative" val="1"/>
              </a:ext>
            </a:extLst>
          </p:cNvPr>
          <p:cNvSpPr>
            <a:spLocks noChangeAspect="1"/>
          </p:cNvSpPr>
          <p:nvPr/>
        </p:nvSpPr>
        <p:spPr>
          <a:xfrm>
            <a:off x="8293811" y="2951219"/>
            <a:ext cx="259152" cy="280137"/>
          </a:xfrm>
          <a:custGeom>
            <a:avLst/>
            <a:gdLst>
              <a:gd name="connsiteX0" fmla="*/ 318461 w 1071287"/>
              <a:gd name="connsiteY0" fmla="*/ 217133 h 1158042"/>
              <a:gd name="connsiteX1" fmla="*/ 536173 w 1071287"/>
              <a:gd name="connsiteY1" fmla="*/ 0 h 1158042"/>
              <a:gd name="connsiteX2" fmla="*/ 753305 w 1071287"/>
              <a:gd name="connsiteY2" fmla="*/ 217133 h 1158042"/>
              <a:gd name="connsiteX3" fmla="*/ 579599 w 1071287"/>
              <a:gd name="connsiteY3" fmla="*/ 430212 h 1158042"/>
              <a:gd name="connsiteX4" fmla="*/ 579599 w 1071287"/>
              <a:gd name="connsiteY4" fmla="*/ 550069 h 1158042"/>
              <a:gd name="connsiteX5" fmla="*/ 767781 w 1071287"/>
              <a:gd name="connsiteY5" fmla="*/ 550069 h 1158042"/>
              <a:gd name="connsiteX6" fmla="*/ 898060 w 1071287"/>
              <a:gd name="connsiteY6" fmla="*/ 680349 h 1158042"/>
              <a:gd name="connsiteX7" fmla="*/ 898060 w 1071287"/>
              <a:gd name="connsiteY7" fmla="*/ 680349 h 1158042"/>
              <a:gd name="connsiteX8" fmla="*/ 898060 w 1071287"/>
              <a:gd name="connsiteY8" fmla="*/ 727828 h 1158042"/>
              <a:gd name="connsiteX9" fmla="*/ 1066555 w 1071287"/>
              <a:gd name="connsiteY9" fmla="*/ 984913 h 1158042"/>
              <a:gd name="connsiteX10" fmla="*/ 854634 w 1071287"/>
              <a:gd name="connsiteY10" fmla="*/ 1158040 h 1158042"/>
              <a:gd name="connsiteX11" fmla="*/ 636922 w 1071287"/>
              <a:gd name="connsiteY11" fmla="*/ 940908 h 1158042"/>
              <a:gd name="connsiteX12" fmla="*/ 811207 w 1071287"/>
              <a:gd name="connsiteY12" fmla="*/ 727828 h 1158042"/>
              <a:gd name="connsiteX13" fmla="*/ 811207 w 1071287"/>
              <a:gd name="connsiteY13" fmla="*/ 680349 h 1158042"/>
              <a:gd name="connsiteX14" fmla="*/ 767781 w 1071287"/>
              <a:gd name="connsiteY14" fmla="*/ 636922 h 1158042"/>
              <a:gd name="connsiteX15" fmla="*/ 304565 w 1071287"/>
              <a:gd name="connsiteY15" fmla="*/ 636922 h 1158042"/>
              <a:gd name="connsiteX16" fmla="*/ 261138 w 1071287"/>
              <a:gd name="connsiteY16" fmla="*/ 680349 h 1158042"/>
              <a:gd name="connsiteX17" fmla="*/ 261138 w 1071287"/>
              <a:gd name="connsiteY17" fmla="*/ 727828 h 1158042"/>
              <a:gd name="connsiteX18" fmla="*/ 429633 w 1071287"/>
              <a:gd name="connsiteY18" fmla="*/ 984913 h 1158042"/>
              <a:gd name="connsiteX19" fmla="*/ 217712 w 1071287"/>
              <a:gd name="connsiteY19" fmla="*/ 1158040 h 1158042"/>
              <a:gd name="connsiteX20" fmla="*/ 0 w 1071287"/>
              <a:gd name="connsiteY20" fmla="*/ 941487 h 1158042"/>
              <a:gd name="connsiteX21" fmla="*/ 174285 w 1071287"/>
              <a:gd name="connsiteY21" fmla="*/ 728407 h 1158042"/>
              <a:gd name="connsiteX22" fmla="*/ 174285 w 1071287"/>
              <a:gd name="connsiteY22" fmla="*/ 680928 h 1158042"/>
              <a:gd name="connsiteX23" fmla="*/ 304565 w 1071287"/>
              <a:gd name="connsiteY23" fmla="*/ 550648 h 1158042"/>
              <a:gd name="connsiteX24" fmla="*/ 492746 w 1071287"/>
              <a:gd name="connsiteY24" fmla="*/ 550648 h 1158042"/>
              <a:gd name="connsiteX25" fmla="*/ 492746 w 1071287"/>
              <a:gd name="connsiteY25" fmla="*/ 430791 h 1158042"/>
              <a:gd name="connsiteX26" fmla="*/ 319040 w 1071287"/>
              <a:gd name="connsiteY26" fmla="*/ 217712 h 115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1287" h="1158042">
                <a:moveTo>
                  <a:pt x="318461" y="217133"/>
                </a:moveTo>
                <a:cubicBezTo>
                  <a:pt x="318461" y="97275"/>
                  <a:pt x="415736" y="0"/>
                  <a:pt x="536173" y="0"/>
                </a:cubicBezTo>
                <a:cubicBezTo>
                  <a:pt x="656030" y="0"/>
                  <a:pt x="753305" y="97275"/>
                  <a:pt x="753305" y="217133"/>
                </a:cubicBezTo>
                <a:cubicBezTo>
                  <a:pt x="753305" y="320198"/>
                  <a:pt x="680349" y="409367"/>
                  <a:pt x="579599" y="430212"/>
                </a:cubicBezTo>
                <a:lnTo>
                  <a:pt x="579599" y="550069"/>
                </a:lnTo>
                <a:lnTo>
                  <a:pt x="767781" y="550069"/>
                </a:lnTo>
                <a:cubicBezTo>
                  <a:pt x="839579" y="550069"/>
                  <a:pt x="898060" y="608550"/>
                  <a:pt x="898060" y="680349"/>
                </a:cubicBezTo>
                <a:lnTo>
                  <a:pt x="898060" y="680349"/>
                </a:lnTo>
                <a:lnTo>
                  <a:pt x="898060" y="727828"/>
                </a:lnTo>
                <a:cubicBezTo>
                  <a:pt x="1015601" y="752147"/>
                  <a:pt x="1091453" y="867372"/>
                  <a:pt x="1066555" y="984913"/>
                </a:cubicBezTo>
                <a:cubicBezTo>
                  <a:pt x="1045710" y="1085663"/>
                  <a:pt x="957120" y="1158040"/>
                  <a:pt x="854634" y="1158040"/>
                </a:cubicBezTo>
                <a:cubicBezTo>
                  <a:pt x="734776" y="1158040"/>
                  <a:pt x="637501" y="1061344"/>
                  <a:pt x="636922" y="940908"/>
                </a:cubicBezTo>
                <a:cubicBezTo>
                  <a:pt x="636922" y="837263"/>
                  <a:pt x="709300" y="748094"/>
                  <a:pt x="811207" y="727828"/>
                </a:cubicBezTo>
                <a:lnTo>
                  <a:pt x="811207" y="680349"/>
                </a:lnTo>
                <a:cubicBezTo>
                  <a:pt x="811207" y="656609"/>
                  <a:pt x="791520" y="636922"/>
                  <a:pt x="767781" y="636922"/>
                </a:cubicBezTo>
                <a:lnTo>
                  <a:pt x="304565" y="636922"/>
                </a:lnTo>
                <a:cubicBezTo>
                  <a:pt x="280825" y="636922"/>
                  <a:pt x="261138" y="656609"/>
                  <a:pt x="261138" y="680349"/>
                </a:cubicBezTo>
                <a:lnTo>
                  <a:pt x="261138" y="727828"/>
                </a:lnTo>
                <a:cubicBezTo>
                  <a:pt x="378679" y="752147"/>
                  <a:pt x="454531" y="867372"/>
                  <a:pt x="429633" y="984913"/>
                </a:cubicBezTo>
                <a:cubicBezTo>
                  <a:pt x="408788" y="1085663"/>
                  <a:pt x="320198" y="1158040"/>
                  <a:pt x="217712" y="1158040"/>
                </a:cubicBezTo>
                <a:cubicBezTo>
                  <a:pt x="97854" y="1158619"/>
                  <a:pt x="0" y="1061344"/>
                  <a:pt x="0" y="941487"/>
                </a:cubicBezTo>
                <a:cubicBezTo>
                  <a:pt x="0" y="837842"/>
                  <a:pt x="72378" y="748673"/>
                  <a:pt x="174285" y="728407"/>
                </a:cubicBezTo>
                <a:lnTo>
                  <a:pt x="174285" y="680928"/>
                </a:lnTo>
                <a:cubicBezTo>
                  <a:pt x="174285" y="609129"/>
                  <a:pt x="232766" y="550648"/>
                  <a:pt x="304565" y="550648"/>
                </a:cubicBezTo>
                <a:lnTo>
                  <a:pt x="492746" y="550648"/>
                </a:lnTo>
                <a:lnTo>
                  <a:pt x="492746" y="430791"/>
                </a:lnTo>
                <a:cubicBezTo>
                  <a:pt x="391418" y="409946"/>
                  <a:pt x="319040" y="321356"/>
                  <a:pt x="319040" y="217712"/>
                </a:cubicBezTo>
                <a:close/>
              </a:path>
            </a:pathLst>
          </a:custGeom>
          <a:solidFill>
            <a:schemeClr val="tx1"/>
          </a:solidFill>
          <a:ln w="15081" cap="flat">
            <a:noFill/>
            <a:prstDash val="solid"/>
            <a:miter/>
          </a:ln>
        </p:spPr>
        <p:txBody>
          <a:bodyPr rot="0" spcFirstLastPara="0" vertOverflow="overflow" horzOverflow="overflow" vert="horz" wrap="square" lIns="130595" tIns="65302" rIns="130595" bIns="65302" numCol="1" spcCol="0" rtlCol="0" fromWordArt="0" anchor="ctr" anchorCtr="0" forceAA="0" compatLnSpc="1">
            <a:prstTxWarp prst="textNoShape">
              <a:avLst/>
            </a:prstTxWarp>
            <a:noAutofit/>
          </a:bodyPr>
          <a:lstStyle/>
          <a:p>
            <a:pPr marL="0" marR="0" lvl="0" indent="0" algn="l" defTabSz="1024543"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Text Semibold" pitchFamily="2" charset="0"/>
              <a:ea typeface="+mn-ea"/>
              <a:cs typeface="Segoe Sans Display Semibold" pitchFamily="2" charset="0"/>
            </a:endParaRPr>
          </a:p>
        </p:txBody>
      </p:sp>
      <p:sp>
        <p:nvSpPr>
          <p:cNvPr id="46" name="Freeform: Shape 45">
            <a:extLst>
              <a:ext uri="{FF2B5EF4-FFF2-40B4-BE49-F238E27FC236}">
                <a16:creationId xmlns:a16="http://schemas.microsoft.com/office/drawing/2014/main" id="{3CEC97C2-72B6-62A2-D358-EBC8823CD13B}"/>
              </a:ext>
            </a:extLst>
          </p:cNvPr>
          <p:cNvSpPr/>
          <p:nvPr/>
        </p:nvSpPr>
        <p:spPr bwMode="auto">
          <a:xfrm>
            <a:off x="6220500" y="5951925"/>
            <a:ext cx="5400000" cy="0"/>
          </a:xfrm>
          <a:custGeom>
            <a:avLst/>
            <a:gdLst>
              <a:gd name="connsiteX0" fmla="*/ 0 w 9664262"/>
              <a:gd name="connsiteY0" fmla="*/ 0 h 0"/>
              <a:gd name="connsiteX1" fmla="*/ 9664262 w 9664262"/>
              <a:gd name="connsiteY1" fmla="*/ 0 h 0"/>
            </a:gdLst>
            <a:ahLst/>
            <a:cxnLst>
              <a:cxn ang="0">
                <a:pos x="connsiteX0" y="connsiteY0"/>
              </a:cxn>
              <a:cxn ang="0">
                <a:pos x="connsiteX1" y="connsiteY1"/>
              </a:cxn>
            </a:cxnLst>
            <a:rect l="l" t="t" r="r" b="b"/>
            <a:pathLst>
              <a:path w="9664262">
                <a:moveTo>
                  <a:pt x="0" y="0"/>
                </a:moveTo>
                <a:lnTo>
                  <a:pt x="9664262" y="0"/>
                </a:lnTo>
              </a:path>
            </a:pathLst>
          </a:custGeom>
          <a:ln w="12700">
            <a:gradFill flip="none" rotWithShape="1">
              <a:gsLst>
                <a:gs pos="0">
                  <a:srgbClr val="3A4953"/>
                </a:gs>
                <a:gs pos="100000">
                  <a:srgbClr val="3A4953"/>
                </a:gs>
              </a:gsLst>
              <a:lin ang="0" scaled="1"/>
              <a:tileRect/>
            </a:gra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7" name="TextBox 46">
            <a:extLst>
              <a:ext uri="{FF2B5EF4-FFF2-40B4-BE49-F238E27FC236}">
                <a16:creationId xmlns:a16="http://schemas.microsoft.com/office/drawing/2014/main" id="{F90C7BCF-0468-B6A1-FEEF-8A2A09D93146}"/>
              </a:ext>
            </a:extLst>
          </p:cNvPr>
          <p:cNvSpPr txBox="1"/>
          <p:nvPr/>
        </p:nvSpPr>
        <p:spPr>
          <a:xfrm>
            <a:off x="7856389" y="5807925"/>
            <a:ext cx="2125960" cy="288000"/>
          </a:xfrm>
          <a:prstGeom prst="roundRect">
            <a:avLst>
              <a:gd name="adj" fmla="val 50000"/>
            </a:avLst>
          </a:prstGeom>
          <a:gradFill flip="none" rotWithShape="1">
            <a:gsLst>
              <a:gs pos="100000">
                <a:srgbClr val="3A4953"/>
              </a:gs>
              <a:gs pos="0">
                <a:srgbClr val="3A4953"/>
              </a:gs>
            </a:gsLst>
            <a:path path="circle">
              <a:fillToRect l="100000" t="100000"/>
            </a:path>
            <a:tileRect r="-100000" b="-100000"/>
          </a:gradFill>
        </p:spPr>
        <p:txBody>
          <a:bodyPr wrap="square" lIns="108000" tIns="36000" rIns="108000" bIns="54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Variable Text Semibold" pitchFamily="2" charset="0"/>
                <a:ea typeface="+mn-ea"/>
                <a:cs typeface="Segoe UI" pitchFamily="34" charset="0"/>
              </a:rPr>
              <a:t>Enterprise-ready foundation</a:t>
            </a:r>
          </a:p>
        </p:txBody>
      </p:sp>
    </p:spTree>
    <p:extLst>
      <p:ext uri="{BB962C8B-B14F-4D97-AF65-F5344CB8AC3E}">
        <p14:creationId xmlns:p14="http://schemas.microsoft.com/office/powerpoint/2010/main" val="19610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B94FB-DF05-5B52-3E5F-00DCA12C2329}"/>
            </a:ext>
          </a:extLst>
        </p:cNvPr>
        <p:cNvGrpSpPr/>
        <p:nvPr/>
      </p:nvGrpSpPr>
      <p:grpSpPr>
        <a:xfrm>
          <a:off x="0" y="0"/>
          <a:ext cx="0" cy="0"/>
          <a:chOff x="0" y="0"/>
          <a:chExt cx="0" cy="0"/>
        </a:xfrm>
      </p:grpSpPr>
      <p:sp>
        <p:nvSpPr>
          <p:cNvPr id="9" name="Oval 8">
            <a:extLst>
              <a:ext uri="{FF2B5EF4-FFF2-40B4-BE49-F238E27FC236}">
                <a16:creationId xmlns:a16="http://schemas.microsoft.com/office/drawing/2014/main" id="{9AB84BCA-73C5-6B55-D487-6CFA56AEA1E0}"/>
              </a:ext>
              <a:ext uri="{C183D7F6-B498-43B3-948B-1728B52AA6E4}">
                <adec:decorative xmlns:adec="http://schemas.microsoft.com/office/drawing/2017/decorative" val="1"/>
              </a:ext>
            </a:extLst>
          </p:cNvPr>
          <p:cNvSpPr>
            <a:spLocks noChangeAspect="1"/>
          </p:cNvSpPr>
          <p:nvPr/>
        </p:nvSpPr>
        <p:spPr bwMode="auto">
          <a:xfrm>
            <a:off x="1980945" y="2907954"/>
            <a:ext cx="1339200" cy="1339200"/>
          </a:xfrm>
          <a:prstGeom prst="ellipse">
            <a:avLst/>
          </a:prstGeom>
          <a:gradFill flip="none" rotWithShape="1">
            <a:gsLst>
              <a:gs pos="0">
                <a:srgbClr val="8661C5"/>
              </a:gs>
              <a:gs pos="50000">
                <a:srgbClr val="AC35AF"/>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16" name="Oval 15">
            <a:extLst>
              <a:ext uri="{FF2B5EF4-FFF2-40B4-BE49-F238E27FC236}">
                <a16:creationId xmlns:a16="http://schemas.microsoft.com/office/drawing/2014/main" id="{57B18201-40AA-8549-D810-079D63CC4F73}"/>
              </a:ext>
              <a:ext uri="{C183D7F6-B498-43B3-948B-1728B52AA6E4}">
                <adec:decorative xmlns:adec="http://schemas.microsoft.com/office/drawing/2017/decorative" val="1"/>
              </a:ext>
            </a:extLst>
          </p:cNvPr>
          <p:cNvSpPr>
            <a:spLocks noChangeAspect="1"/>
          </p:cNvSpPr>
          <p:nvPr/>
        </p:nvSpPr>
        <p:spPr bwMode="auto">
          <a:xfrm>
            <a:off x="8875456" y="2907954"/>
            <a:ext cx="1339200" cy="1339200"/>
          </a:xfrm>
          <a:prstGeom prst="ellipse">
            <a:avLst/>
          </a:prstGeom>
          <a:gradFill flip="none" rotWithShape="1">
            <a:gsLst>
              <a:gs pos="0">
                <a:srgbClr val="8661C5"/>
              </a:gs>
              <a:gs pos="50000">
                <a:srgbClr val="AC35AF"/>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18" name="Oval 17">
            <a:extLst>
              <a:ext uri="{FF2B5EF4-FFF2-40B4-BE49-F238E27FC236}">
                <a16:creationId xmlns:a16="http://schemas.microsoft.com/office/drawing/2014/main" id="{D4932B3E-B7F1-C398-1620-12C039CB76C1}"/>
              </a:ext>
              <a:ext uri="{C183D7F6-B498-43B3-948B-1728B52AA6E4}">
                <adec:decorative xmlns:adec="http://schemas.microsoft.com/office/drawing/2017/decorative" val="1"/>
              </a:ext>
            </a:extLst>
          </p:cNvPr>
          <p:cNvSpPr>
            <a:spLocks noChangeAspect="1"/>
          </p:cNvSpPr>
          <p:nvPr/>
        </p:nvSpPr>
        <p:spPr bwMode="auto">
          <a:xfrm>
            <a:off x="5426614" y="2907954"/>
            <a:ext cx="1339200" cy="1339200"/>
          </a:xfrm>
          <a:prstGeom prst="ellipse">
            <a:avLst/>
          </a:prstGeom>
          <a:gradFill flip="none" rotWithShape="1">
            <a:gsLst>
              <a:gs pos="0">
                <a:srgbClr val="8661C5"/>
              </a:gs>
              <a:gs pos="50000">
                <a:srgbClr val="AC35AF"/>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15" name="Graphic 27" descr="Icon of cloud and connector">
            <a:extLst>
              <a:ext uri="{FF2B5EF4-FFF2-40B4-BE49-F238E27FC236}">
                <a16:creationId xmlns:a16="http://schemas.microsoft.com/office/drawing/2014/main" id="{5499D1BB-0ECA-B64A-A618-8859209C5F3B}"/>
              </a:ext>
              <a:ext uri="{C183D7F6-B498-43B3-948B-1728B52AA6E4}">
                <adec:decorative xmlns:adec="http://schemas.microsoft.com/office/drawing/2017/decorative" val="0"/>
              </a:ext>
            </a:extLst>
          </p:cNvPr>
          <p:cNvSpPr>
            <a:spLocks noChangeAspect="1"/>
          </p:cNvSpPr>
          <p:nvPr/>
        </p:nvSpPr>
        <p:spPr>
          <a:xfrm>
            <a:off x="9284256" y="3303714"/>
            <a:ext cx="521601" cy="547680"/>
          </a:xfrm>
          <a:custGeom>
            <a:avLst/>
            <a:gdLst>
              <a:gd name="connsiteX0" fmla="*/ 95250 w 190500"/>
              <a:gd name="connsiteY0" fmla="*/ 0 h 200025"/>
              <a:gd name="connsiteX1" fmla="*/ 38862 w 190500"/>
              <a:gd name="connsiteY1" fmla="*/ 47816 h 200025"/>
              <a:gd name="connsiteX2" fmla="*/ 0 w 190500"/>
              <a:gd name="connsiteY2" fmla="*/ 90488 h 200025"/>
              <a:gd name="connsiteX3" fmla="*/ 42863 w 190500"/>
              <a:gd name="connsiteY3" fmla="*/ 133350 h 200025"/>
              <a:gd name="connsiteX4" fmla="*/ 106490 w 190500"/>
              <a:gd name="connsiteY4" fmla="*/ 133350 h 200025"/>
              <a:gd name="connsiteX5" fmla="*/ 107728 w 190500"/>
              <a:gd name="connsiteY5" fmla="*/ 128492 h 200025"/>
              <a:gd name="connsiteX6" fmla="*/ 131445 w 190500"/>
              <a:gd name="connsiteY6" fmla="*/ 107442 h 200025"/>
              <a:gd name="connsiteX7" fmla="*/ 164306 w 190500"/>
              <a:gd name="connsiteY7" fmla="*/ 85725 h 200025"/>
              <a:gd name="connsiteX8" fmla="*/ 190024 w 190500"/>
              <a:gd name="connsiteY8" fmla="*/ 96679 h 200025"/>
              <a:gd name="connsiteX9" fmla="*/ 190500 w 190500"/>
              <a:gd name="connsiteY9" fmla="*/ 90488 h 200025"/>
              <a:gd name="connsiteX10" fmla="*/ 151638 w 190500"/>
              <a:gd name="connsiteY10" fmla="*/ 47816 h 200025"/>
              <a:gd name="connsiteX11" fmla="*/ 95250 w 190500"/>
              <a:gd name="connsiteY11" fmla="*/ 0 h 200025"/>
              <a:gd name="connsiteX12" fmla="*/ 164306 w 190500"/>
              <a:gd name="connsiteY12" fmla="*/ 109538 h 200025"/>
              <a:gd name="connsiteX13" fmla="*/ 176213 w 190500"/>
              <a:gd name="connsiteY13" fmla="*/ 121444 h 200025"/>
              <a:gd name="connsiteX14" fmla="*/ 164306 w 190500"/>
              <a:gd name="connsiteY14" fmla="*/ 133350 h 200025"/>
              <a:gd name="connsiteX15" fmla="*/ 152400 w 190500"/>
              <a:gd name="connsiteY15" fmla="*/ 121444 h 200025"/>
              <a:gd name="connsiteX16" fmla="*/ 164306 w 190500"/>
              <a:gd name="connsiteY16" fmla="*/ 109538 h 200025"/>
              <a:gd name="connsiteX17" fmla="*/ 135446 w 190500"/>
              <a:gd name="connsiteY17" fmla="*/ 130969 h 200025"/>
              <a:gd name="connsiteX18" fmla="*/ 139922 w 190500"/>
              <a:gd name="connsiteY18" fmla="*/ 130969 h 200025"/>
              <a:gd name="connsiteX19" fmla="*/ 164306 w 190500"/>
              <a:gd name="connsiteY19" fmla="*/ 147638 h 200025"/>
              <a:gd name="connsiteX20" fmla="*/ 190500 w 190500"/>
              <a:gd name="connsiteY20" fmla="*/ 121444 h 200025"/>
              <a:gd name="connsiteX21" fmla="*/ 164306 w 190500"/>
              <a:gd name="connsiteY21" fmla="*/ 95250 h 200025"/>
              <a:gd name="connsiteX22" fmla="*/ 138589 w 190500"/>
              <a:gd name="connsiteY22" fmla="*/ 116681 h 200025"/>
              <a:gd name="connsiteX23" fmla="*/ 135446 w 190500"/>
              <a:gd name="connsiteY23" fmla="*/ 116681 h 200025"/>
              <a:gd name="connsiteX24" fmla="*/ 116967 w 190500"/>
              <a:gd name="connsiteY24" fmla="*/ 130969 h 200025"/>
              <a:gd name="connsiteX25" fmla="*/ 107347 w 190500"/>
              <a:gd name="connsiteY25" fmla="*/ 167926 h 200025"/>
              <a:gd name="connsiteX26" fmla="*/ 102775 w 190500"/>
              <a:gd name="connsiteY26" fmla="*/ 171450 h 200025"/>
              <a:gd name="connsiteX27" fmla="*/ 95155 w 190500"/>
              <a:gd name="connsiteY27" fmla="*/ 171450 h 200025"/>
              <a:gd name="connsiteX28" fmla="*/ 69056 w 190500"/>
              <a:gd name="connsiteY28" fmla="*/ 147638 h 200025"/>
              <a:gd name="connsiteX29" fmla="*/ 42863 w 190500"/>
              <a:gd name="connsiteY29" fmla="*/ 173831 h 200025"/>
              <a:gd name="connsiteX30" fmla="*/ 69056 w 190500"/>
              <a:gd name="connsiteY30" fmla="*/ 200025 h 200025"/>
              <a:gd name="connsiteX31" fmla="*/ 92393 w 190500"/>
              <a:gd name="connsiteY31" fmla="*/ 185738 h 200025"/>
              <a:gd name="connsiteX32" fmla="*/ 102680 w 190500"/>
              <a:gd name="connsiteY32" fmla="*/ 185738 h 200025"/>
              <a:gd name="connsiteX33" fmla="*/ 121158 w 190500"/>
              <a:gd name="connsiteY33" fmla="*/ 171450 h 200025"/>
              <a:gd name="connsiteX34" fmla="*/ 130778 w 190500"/>
              <a:gd name="connsiteY34" fmla="*/ 134493 h 200025"/>
              <a:gd name="connsiteX35" fmla="*/ 135350 w 190500"/>
              <a:gd name="connsiteY35" fmla="*/ 130969 h 200025"/>
              <a:gd name="connsiteX36" fmla="*/ 57150 w 190500"/>
              <a:gd name="connsiteY36" fmla="*/ 173831 h 200025"/>
              <a:gd name="connsiteX37" fmla="*/ 69056 w 190500"/>
              <a:gd name="connsiteY37" fmla="*/ 161925 h 200025"/>
              <a:gd name="connsiteX38" fmla="*/ 80963 w 190500"/>
              <a:gd name="connsiteY38" fmla="*/ 173831 h 200025"/>
              <a:gd name="connsiteX39" fmla="*/ 69056 w 190500"/>
              <a:gd name="connsiteY39" fmla="*/ 185738 h 200025"/>
              <a:gd name="connsiteX40" fmla="*/ 57150 w 190500"/>
              <a:gd name="connsiteY40" fmla="*/ 17383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500" h="200025">
                <a:moveTo>
                  <a:pt x="95250" y="0"/>
                </a:moveTo>
                <a:cubicBezTo>
                  <a:pt x="66866" y="0"/>
                  <a:pt x="43339" y="20669"/>
                  <a:pt x="38862" y="47816"/>
                </a:cubicBezTo>
                <a:cubicBezTo>
                  <a:pt x="17050" y="49816"/>
                  <a:pt x="0" y="68199"/>
                  <a:pt x="0" y="90488"/>
                </a:cubicBezTo>
                <a:cubicBezTo>
                  <a:pt x="0" y="114205"/>
                  <a:pt x="19145" y="133350"/>
                  <a:pt x="42863" y="133350"/>
                </a:cubicBezTo>
                <a:lnTo>
                  <a:pt x="106490" y="133350"/>
                </a:lnTo>
                <a:lnTo>
                  <a:pt x="107728" y="128492"/>
                </a:lnTo>
                <a:cubicBezTo>
                  <a:pt x="110681" y="117253"/>
                  <a:pt x="120110" y="108966"/>
                  <a:pt x="131445" y="107442"/>
                </a:cubicBezTo>
                <a:cubicBezTo>
                  <a:pt x="136874" y="94678"/>
                  <a:pt x="149543" y="85725"/>
                  <a:pt x="164306" y="85725"/>
                </a:cubicBezTo>
                <a:cubicBezTo>
                  <a:pt x="174403" y="85725"/>
                  <a:pt x="183547" y="89916"/>
                  <a:pt x="190024" y="96679"/>
                </a:cubicBezTo>
                <a:cubicBezTo>
                  <a:pt x="190310" y="94678"/>
                  <a:pt x="190500" y="92583"/>
                  <a:pt x="190500" y="90488"/>
                </a:cubicBezTo>
                <a:cubicBezTo>
                  <a:pt x="190500" y="68199"/>
                  <a:pt x="173450" y="49816"/>
                  <a:pt x="151638" y="47816"/>
                </a:cubicBezTo>
                <a:cubicBezTo>
                  <a:pt x="147161" y="20669"/>
                  <a:pt x="123634" y="0"/>
                  <a:pt x="95250" y="0"/>
                </a:cubicBezTo>
                <a:close/>
                <a:moveTo>
                  <a:pt x="164306" y="109538"/>
                </a:moveTo>
                <a:cubicBezTo>
                  <a:pt x="170879" y="109538"/>
                  <a:pt x="176213" y="114872"/>
                  <a:pt x="176213" y="121444"/>
                </a:cubicBezTo>
                <a:cubicBezTo>
                  <a:pt x="176213" y="128016"/>
                  <a:pt x="170879" y="133350"/>
                  <a:pt x="164306" y="133350"/>
                </a:cubicBezTo>
                <a:cubicBezTo>
                  <a:pt x="157734" y="133350"/>
                  <a:pt x="152400" y="128016"/>
                  <a:pt x="152400" y="121444"/>
                </a:cubicBezTo>
                <a:cubicBezTo>
                  <a:pt x="152400" y="114872"/>
                  <a:pt x="157734" y="109538"/>
                  <a:pt x="164306" y="109538"/>
                </a:cubicBezTo>
                <a:close/>
                <a:moveTo>
                  <a:pt x="135446" y="130969"/>
                </a:moveTo>
                <a:lnTo>
                  <a:pt x="139922" y="130969"/>
                </a:lnTo>
                <a:cubicBezTo>
                  <a:pt x="143732" y="140684"/>
                  <a:pt x="153257" y="147638"/>
                  <a:pt x="164306" y="147638"/>
                </a:cubicBezTo>
                <a:cubicBezTo>
                  <a:pt x="178784" y="147638"/>
                  <a:pt x="190500" y="135922"/>
                  <a:pt x="190500" y="121444"/>
                </a:cubicBezTo>
                <a:cubicBezTo>
                  <a:pt x="190500" y="106966"/>
                  <a:pt x="178784" y="95250"/>
                  <a:pt x="164306" y="95250"/>
                </a:cubicBezTo>
                <a:cubicBezTo>
                  <a:pt x="151448" y="95250"/>
                  <a:pt x="140780" y="104489"/>
                  <a:pt x="138589" y="116681"/>
                </a:cubicBezTo>
                <a:lnTo>
                  <a:pt x="135446" y="116681"/>
                </a:lnTo>
                <a:cubicBezTo>
                  <a:pt x="126778" y="116681"/>
                  <a:pt x="119158" y="122492"/>
                  <a:pt x="116967" y="130969"/>
                </a:cubicBezTo>
                <a:lnTo>
                  <a:pt x="107347" y="167926"/>
                </a:lnTo>
                <a:cubicBezTo>
                  <a:pt x="106775" y="170021"/>
                  <a:pt x="104870" y="171450"/>
                  <a:pt x="102775" y="171450"/>
                </a:cubicBezTo>
                <a:lnTo>
                  <a:pt x="95155" y="171450"/>
                </a:lnTo>
                <a:cubicBezTo>
                  <a:pt x="93917" y="158115"/>
                  <a:pt x="82772" y="147638"/>
                  <a:pt x="69056" y="147638"/>
                </a:cubicBezTo>
                <a:cubicBezTo>
                  <a:pt x="54578" y="147638"/>
                  <a:pt x="42863" y="159353"/>
                  <a:pt x="42863" y="173831"/>
                </a:cubicBezTo>
                <a:cubicBezTo>
                  <a:pt x="42863" y="188309"/>
                  <a:pt x="54578" y="200025"/>
                  <a:pt x="69056" y="200025"/>
                </a:cubicBezTo>
                <a:cubicBezTo>
                  <a:pt x="79248" y="200025"/>
                  <a:pt x="88011" y="194215"/>
                  <a:pt x="92393" y="185738"/>
                </a:cubicBezTo>
                <a:lnTo>
                  <a:pt x="102680" y="185738"/>
                </a:lnTo>
                <a:cubicBezTo>
                  <a:pt x="111347" y="185738"/>
                  <a:pt x="118967" y="179927"/>
                  <a:pt x="121158" y="171450"/>
                </a:cubicBezTo>
                <a:lnTo>
                  <a:pt x="130778" y="134493"/>
                </a:lnTo>
                <a:cubicBezTo>
                  <a:pt x="131350" y="132398"/>
                  <a:pt x="133255" y="130969"/>
                  <a:pt x="135350" y="130969"/>
                </a:cubicBezTo>
                <a:close/>
                <a:moveTo>
                  <a:pt x="57150" y="173831"/>
                </a:moveTo>
                <a:cubicBezTo>
                  <a:pt x="57150" y="167259"/>
                  <a:pt x="62484" y="161925"/>
                  <a:pt x="69056" y="161925"/>
                </a:cubicBezTo>
                <a:cubicBezTo>
                  <a:pt x="75629" y="161925"/>
                  <a:pt x="80963" y="167259"/>
                  <a:pt x="80963" y="173831"/>
                </a:cubicBezTo>
                <a:cubicBezTo>
                  <a:pt x="80963" y="180404"/>
                  <a:pt x="75629" y="185738"/>
                  <a:pt x="69056" y="185738"/>
                </a:cubicBezTo>
                <a:cubicBezTo>
                  <a:pt x="62484" y="185738"/>
                  <a:pt x="57150" y="180404"/>
                  <a:pt x="57150" y="17383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pic>
        <p:nvPicPr>
          <p:cNvPr id="32" name="Graphic 31" descr="Database with solid fill">
            <a:extLst>
              <a:ext uri="{FF2B5EF4-FFF2-40B4-BE49-F238E27FC236}">
                <a16:creationId xmlns:a16="http://schemas.microsoft.com/office/drawing/2014/main" id="{A7ACE23F-3993-4C8C-B2A3-A7E89854C2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7801" y="3254809"/>
            <a:ext cx="645489" cy="645489"/>
          </a:xfrm>
          <a:prstGeom prst="rect">
            <a:avLst/>
          </a:prstGeom>
        </p:spPr>
      </p:pic>
      <p:sp>
        <p:nvSpPr>
          <p:cNvPr id="33" name="Graphic 12" descr="Icon of sparkles">
            <a:extLst>
              <a:ext uri="{FF2B5EF4-FFF2-40B4-BE49-F238E27FC236}">
                <a16:creationId xmlns:a16="http://schemas.microsoft.com/office/drawing/2014/main" id="{F309DA87-40FA-1FFA-F996-BB7AFA6D7574}"/>
              </a:ext>
            </a:extLst>
          </p:cNvPr>
          <p:cNvSpPr>
            <a:spLocks noChangeAspect="1"/>
          </p:cNvSpPr>
          <p:nvPr/>
        </p:nvSpPr>
        <p:spPr>
          <a:xfrm>
            <a:off x="5826412" y="3307954"/>
            <a:ext cx="539604" cy="539201"/>
          </a:xfrm>
          <a:custGeom>
            <a:avLst/>
            <a:gdLst>
              <a:gd name="connsiteX0" fmla="*/ 109221 w 333531"/>
              <a:gd name="connsiteY0" fmla="*/ 242888 h 333279"/>
              <a:gd name="connsiteX1" fmla="*/ 123889 w 333531"/>
              <a:gd name="connsiteY1" fmla="*/ 247555 h 333279"/>
              <a:gd name="connsiteX2" fmla="*/ 138558 w 333531"/>
              <a:gd name="connsiteY2" fmla="*/ 242983 h 333279"/>
              <a:gd name="connsiteX3" fmla="*/ 147321 w 333531"/>
              <a:gd name="connsiteY3" fmla="*/ 232124 h 333279"/>
              <a:gd name="connsiteX4" fmla="*/ 159132 w 333531"/>
              <a:gd name="connsiteY4" fmla="*/ 196215 h 333279"/>
              <a:gd name="connsiteX5" fmla="*/ 173324 w 333531"/>
              <a:gd name="connsiteY5" fmla="*/ 173260 h 333279"/>
              <a:gd name="connsiteX6" fmla="*/ 196279 w 333531"/>
              <a:gd name="connsiteY6" fmla="*/ 159068 h 333279"/>
              <a:gd name="connsiteX7" fmla="*/ 230855 w 333531"/>
              <a:gd name="connsiteY7" fmla="*/ 147828 h 333279"/>
              <a:gd name="connsiteX8" fmla="*/ 243142 w 333531"/>
              <a:gd name="connsiteY8" fmla="*/ 138494 h 333279"/>
              <a:gd name="connsiteX9" fmla="*/ 247810 w 333531"/>
              <a:gd name="connsiteY9" fmla="*/ 123825 h 333279"/>
              <a:gd name="connsiteX10" fmla="*/ 243142 w 333531"/>
              <a:gd name="connsiteY10" fmla="*/ 109157 h 333279"/>
              <a:gd name="connsiteX11" fmla="*/ 230855 w 333531"/>
              <a:gd name="connsiteY11" fmla="*/ 99822 h 333279"/>
              <a:gd name="connsiteX12" fmla="*/ 195613 w 333531"/>
              <a:gd name="connsiteY12" fmla="*/ 88487 h 333279"/>
              <a:gd name="connsiteX13" fmla="*/ 172657 w 333531"/>
              <a:gd name="connsiteY13" fmla="*/ 74295 h 333279"/>
              <a:gd name="connsiteX14" fmla="*/ 158465 w 333531"/>
              <a:gd name="connsiteY14" fmla="*/ 51435 h 333279"/>
              <a:gd name="connsiteX15" fmla="*/ 147226 w 333531"/>
              <a:gd name="connsiteY15" fmla="*/ 16859 h 333279"/>
              <a:gd name="connsiteX16" fmla="*/ 137891 w 333531"/>
              <a:gd name="connsiteY16" fmla="*/ 4572 h 333279"/>
              <a:gd name="connsiteX17" fmla="*/ 123223 w 333531"/>
              <a:gd name="connsiteY17" fmla="*/ 0 h 333279"/>
              <a:gd name="connsiteX18" fmla="*/ 108554 w 333531"/>
              <a:gd name="connsiteY18" fmla="*/ 4572 h 333279"/>
              <a:gd name="connsiteX19" fmla="*/ 99124 w 333531"/>
              <a:gd name="connsiteY19" fmla="*/ 17145 h 333279"/>
              <a:gd name="connsiteX20" fmla="*/ 87790 w 333531"/>
              <a:gd name="connsiteY20" fmla="*/ 52102 h 333279"/>
              <a:gd name="connsiteX21" fmla="*/ 74074 w 333531"/>
              <a:gd name="connsiteY21" fmla="*/ 74295 h 333279"/>
              <a:gd name="connsiteX22" fmla="*/ 51595 w 333531"/>
              <a:gd name="connsiteY22" fmla="*/ 88487 h 333279"/>
              <a:gd name="connsiteX23" fmla="*/ 17019 w 333531"/>
              <a:gd name="connsiteY23" fmla="*/ 99727 h 333279"/>
              <a:gd name="connsiteX24" fmla="*/ 7208 w 333531"/>
              <a:gd name="connsiteY24" fmla="*/ 106013 h 333279"/>
              <a:gd name="connsiteX25" fmla="*/ 1207 w 333531"/>
              <a:gd name="connsiteY25" fmla="*/ 116015 h 333279"/>
              <a:gd name="connsiteX26" fmla="*/ 350 w 333531"/>
              <a:gd name="connsiteY26" fmla="*/ 127635 h 333279"/>
              <a:gd name="connsiteX27" fmla="*/ 4732 w 333531"/>
              <a:gd name="connsiteY27" fmla="*/ 138398 h 333279"/>
              <a:gd name="connsiteX28" fmla="*/ 17305 w 333531"/>
              <a:gd name="connsiteY28" fmla="*/ 147828 h 333279"/>
              <a:gd name="connsiteX29" fmla="*/ 51499 w 333531"/>
              <a:gd name="connsiteY29" fmla="*/ 158877 h 333279"/>
              <a:gd name="connsiteX30" fmla="*/ 74455 w 333531"/>
              <a:gd name="connsiteY30" fmla="*/ 173069 h 333279"/>
              <a:gd name="connsiteX31" fmla="*/ 79312 w 333531"/>
              <a:gd name="connsiteY31" fmla="*/ 178594 h 333279"/>
              <a:gd name="connsiteX32" fmla="*/ 88647 w 333531"/>
              <a:gd name="connsiteY32" fmla="*/ 196120 h 333279"/>
              <a:gd name="connsiteX33" fmla="*/ 99886 w 333531"/>
              <a:gd name="connsiteY33" fmla="*/ 230600 h 333279"/>
              <a:gd name="connsiteX34" fmla="*/ 109221 w 333531"/>
              <a:gd name="connsiteY34" fmla="*/ 242888 h 333279"/>
              <a:gd name="connsiteX35" fmla="*/ 256096 w 333531"/>
              <a:gd name="connsiteY35" fmla="*/ 329851 h 333279"/>
              <a:gd name="connsiteX36" fmla="*/ 266764 w 333531"/>
              <a:gd name="connsiteY36" fmla="*/ 333280 h 333279"/>
              <a:gd name="connsiteX37" fmla="*/ 266764 w 333531"/>
              <a:gd name="connsiteY37" fmla="*/ 333280 h 333279"/>
              <a:gd name="connsiteX38" fmla="*/ 277623 w 333531"/>
              <a:gd name="connsiteY38" fmla="*/ 329851 h 333279"/>
              <a:gd name="connsiteX39" fmla="*/ 284386 w 333531"/>
              <a:gd name="connsiteY39" fmla="*/ 320707 h 333279"/>
              <a:gd name="connsiteX40" fmla="*/ 289815 w 333531"/>
              <a:gd name="connsiteY40" fmla="*/ 304038 h 333279"/>
              <a:gd name="connsiteX41" fmla="*/ 295244 w 333531"/>
              <a:gd name="connsiteY41" fmla="*/ 295180 h 333279"/>
              <a:gd name="connsiteX42" fmla="*/ 304102 w 333531"/>
              <a:gd name="connsiteY42" fmla="*/ 289751 h 333279"/>
              <a:gd name="connsiteX43" fmla="*/ 321152 w 333531"/>
              <a:gd name="connsiteY43" fmla="*/ 284226 h 333279"/>
              <a:gd name="connsiteX44" fmla="*/ 328296 w 333531"/>
              <a:gd name="connsiteY44" fmla="*/ 279654 h 333279"/>
              <a:gd name="connsiteX45" fmla="*/ 332677 w 333531"/>
              <a:gd name="connsiteY45" fmla="*/ 272415 h 333279"/>
              <a:gd name="connsiteX46" fmla="*/ 333344 w 333531"/>
              <a:gd name="connsiteY46" fmla="*/ 263938 h 333279"/>
              <a:gd name="connsiteX47" fmla="*/ 330201 w 333531"/>
              <a:gd name="connsiteY47" fmla="*/ 256032 h 333279"/>
              <a:gd name="connsiteX48" fmla="*/ 320581 w 333531"/>
              <a:gd name="connsiteY48" fmla="*/ 249079 h 333279"/>
              <a:gd name="connsiteX49" fmla="*/ 303817 w 333531"/>
              <a:gd name="connsiteY49" fmla="*/ 243650 h 333279"/>
              <a:gd name="connsiteX50" fmla="*/ 294958 w 333531"/>
              <a:gd name="connsiteY50" fmla="*/ 238220 h 333279"/>
              <a:gd name="connsiteX51" fmla="*/ 289529 w 333531"/>
              <a:gd name="connsiteY51" fmla="*/ 229362 h 333279"/>
              <a:gd name="connsiteX52" fmla="*/ 284005 w 333531"/>
              <a:gd name="connsiteY52" fmla="*/ 212312 h 333279"/>
              <a:gd name="connsiteX53" fmla="*/ 277242 w 333531"/>
              <a:gd name="connsiteY53" fmla="*/ 203359 h 333279"/>
              <a:gd name="connsiteX54" fmla="*/ 269336 w 333531"/>
              <a:gd name="connsiteY54" fmla="*/ 200120 h 333279"/>
              <a:gd name="connsiteX55" fmla="*/ 260764 w 333531"/>
              <a:gd name="connsiteY55" fmla="*/ 200787 h 333279"/>
              <a:gd name="connsiteX56" fmla="*/ 253429 w 333531"/>
              <a:gd name="connsiteY56" fmla="*/ 205264 h 333279"/>
              <a:gd name="connsiteX57" fmla="*/ 248953 w 333531"/>
              <a:gd name="connsiteY57" fmla="*/ 212503 h 333279"/>
              <a:gd name="connsiteX58" fmla="*/ 243523 w 333531"/>
              <a:gd name="connsiteY58" fmla="*/ 229267 h 333279"/>
              <a:gd name="connsiteX59" fmla="*/ 238189 w 333531"/>
              <a:gd name="connsiteY59" fmla="*/ 238030 h 333279"/>
              <a:gd name="connsiteX60" fmla="*/ 229617 w 333531"/>
              <a:gd name="connsiteY60" fmla="*/ 243554 h 333279"/>
              <a:gd name="connsiteX61" fmla="*/ 212567 w 333531"/>
              <a:gd name="connsiteY61" fmla="*/ 249079 h 333279"/>
              <a:gd name="connsiteX62" fmla="*/ 203614 w 333531"/>
              <a:gd name="connsiteY62" fmla="*/ 255937 h 333279"/>
              <a:gd name="connsiteX63" fmla="*/ 200280 w 333531"/>
              <a:gd name="connsiteY63" fmla="*/ 266700 h 333279"/>
              <a:gd name="connsiteX64" fmla="*/ 203804 w 333531"/>
              <a:gd name="connsiteY64" fmla="*/ 277463 h 333279"/>
              <a:gd name="connsiteX65" fmla="*/ 212948 w 333531"/>
              <a:gd name="connsiteY65" fmla="*/ 284131 h 333279"/>
              <a:gd name="connsiteX66" fmla="*/ 229617 w 333531"/>
              <a:gd name="connsiteY66" fmla="*/ 289560 h 333279"/>
              <a:gd name="connsiteX67" fmla="*/ 238475 w 333531"/>
              <a:gd name="connsiteY67" fmla="*/ 295085 h 333279"/>
              <a:gd name="connsiteX68" fmla="*/ 243904 w 333531"/>
              <a:gd name="connsiteY68" fmla="*/ 303943 h 333279"/>
              <a:gd name="connsiteX69" fmla="*/ 249429 w 333531"/>
              <a:gd name="connsiteY69" fmla="*/ 320993 h 333279"/>
              <a:gd name="connsiteX70" fmla="*/ 256192 w 333531"/>
              <a:gd name="connsiteY70" fmla="*/ 329946 h 33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3531" h="333279">
                <a:moveTo>
                  <a:pt x="109221" y="242888"/>
                </a:moveTo>
                <a:cubicBezTo>
                  <a:pt x="113507" y="245936"/>
                  <a:pt x="118651" y="247555"/>
                  <a:pt x="123889" y="247555"/>
                </a:cubicBezTo>
                <a:cubicBezTo>
                  <a:pt x="129128" y="247555"/>
                  <a:pt x="134272" y="245936"/>
                  <a:pt x="138558" y="242983"/>
                </a:cubicBezTo>
                <a:cubicBezTo>
                  <a:pt x="142368" y="240221"/>
                  <a:pt x="145416" y="236506"/>
                  <a:pt x="147321" y="232124"/>
                </a:cubicBezTo>
                <a:lnTo>
                  <a:pt x="159132" y="196215"/>
                </a:lnTo>
                <a:cubicBezTo>
                  <a:pt x="161989" y="187547"/>
                  <a:pt x="166847" y="179737"/>
                  <a:pt x="173324" y="173260"/>
                </a:cubicBezTo>
                <a:cubicBezTo>
                  <a:pt x="179801" y="166783"/>
                  <a:pt x="187612" y="161925"/>
                  <a:pt x="196279" y="159068"/>
                </a:cubicBezTo>
                <a:lnTo>
                  <a:pt x="230855" y="147828"/>
                </a:lnTo>
                <a:cubicBezTo>
                  <a:pt x="235808" y="146114"/>
                  <a:pt x="240094" y="142875"/>
                  <a:pt x="243142" y="138494"/>
                </a:cubicBezTo>
                <a:cubicBezTo>
                  <a:pt x="246190" y="134207"/>
                  <a:pt x="247810" y="129064"/>
                  <a:pt x="247810" y="123825"/>
                </a:cubicBezTo>
                <a:cubicBezTo>
                  <a:pt x="247810" y="118586"/>
                  <a:pt x="246190" y="113443"/>
                  <a:pt x="243142" y="109157"/>
                </a:cubicBezTo>
                <a:cubicBezTo>
                  <a:pt x="240094" y="104870"/>
                  <a:pt x="235808" y="101632"/>
                  <a:pt x="230855" y="99822"/>
                </a:cubicBezTo>
                <a:lnTo>
                  <a:pt x="195613" y="88487"/>
                </a:lnTo>
                <a:cubicBezTo>
                  <a:pt x="186945" y="85630"/>
                  <a:pt x="179134" y="80772"/>
                  <a:pt x="172657" y="74295"/>
                </a:cubicBezTo>
                <a:cubicBezTo>
                  <a:pt x="166276" y="67913"/>
                  <a:pt x="161418" y="60008"/>
                  <a:pt x="158465" y="51435"/>
                </a:cubicBezTo>
                <a:lnTo>
                  <a:pt x="147226" y="16859"/>
                </a:lnTo>
                <a:cubicBezTo>
                  <a:pt x="145511" y="11906"/>
                  <a:pt x="142273" y="7620"/>
                  <a:pt x="137891" y="4572"/>
                </a:cubicBezTo>
                <a:cubicBezTo>
                  <a:pt x="133605" y="1619"/>
                  <a:pt x="128461" y="0"/>
                  <a:pt x="123223" y="0"/>
                </a:cubicBezTo>
                <a:cubicBezTo>
                  <a:pt x="117984" y="0"/>
                  <a:pt x="112840" y="1619"/>
                  <a:pt x="108554" y="4572"/>
                </a:cubicBezTo>
                <a:cubicBezTo>
                  <a:pt x="104173" y="7715"/>
                  <a:pt x="100934" y="12097"/>
                  <a:pt x="99124" y="17145"/>
                </a:cubicBezTo>
                <a:lnTo>
                  <a:pt x="87790" y="52102"/>
                </a:lnTo>
                <a:cubicBezTo>
                  <a:pt x="84932" y="60389"/>
                  <a:pt x="80265" y="68009"/>
                  <a:pt x="74074" y="74295"/>
                </a:cubicBezTo>
                <a:cubicBezTo>
                  <a:pt x="67787" y="80677"/>
                  <a:pt x="60072" y="85534"/>
                  <a:pt x="51595" y="88487"/>
                </a:cubicBezTo>
                <a:lnTo>
                  <a:pt x="17019" y="99727"/>
                </a:lnTo>
                <a:cubicBezTo>
                  <a:pt x="13304" y="101060"/>
                  <a:pt x="9970" y="103156"/>
                  <a:pt x="7208" y="106013"/>
                </a:cubicBezTo>
                <a:cubicBezTo>
                  <a:pt x="4446" y="108871"/>
                  <a:pt x="2446" y="112300"/>
                  <a:pt x="1207" y="116015"/>
                </a:cubicBezTo>
                <a:cubicBezTo>
                  <a:pt x="-31" y="119729"/>
                  <a:pt x="-317" y="123730"/>
                  <a:pt x="350" y="127635"/>
                </a:cubicBezTo>
                <a:cubicBezTo>
                  <a:pt x="922" y="131540"/>
                  <a:pt x="2446" y="135255"/>
                  <a:pt x="4732" y="138398"/>
                </a:cubicBezTo>
                <a:cubicBezTo>
                  <a:pt x="7875" y="142780"/>
                  <a:pt x="12256" y="146114"/>
                  <a:pt x="17305" y="147828"/>
                </a:cubicBezTo>
                <a:lnTo>
                  <a:pt x="51499" y="158877"/>
                </a:lnTo>
                <a:cubicBezTo>
                  <a:pt x="60167" y="161735"/>
                  <a:pt x="67978" y="166688"/>
                  <a:pt x="74455" y="173069"/>
                </a:cubicBezTo>
                <a:cubicBezTo>
                  <a:pt x="76169" y="174784"/>
                  <a:pt x="77788" y="176689"/>
                  <a:pt x="79312" y="178594"/>
                </a:cubicBezTo>
                <a:cubicBezTo>
                  <a:pt x="83408" y="183833"/>
                  <a:pt x="86551" y="189738"/>
                  <a:pt x="88647" y="196120"/>
                </a:cubicBezTo>
                <a:lnTo>
                  <a:pt x="99886" y="230600"/>
                </a:lnTo>
                <a:cubicBezTo>
                  <a:pt x="101601" y="235553"/>
                  <a:pt x="104839" y="239840"/>
                  <a:pt x="109221" y="242888"/>
                </a:cubicBezTo>
                <a:close/>
                <a:moveTo>
                  <a:pt x="256096" y="329851"/>
                </a:moveTo>
                <a:cubicBezTo>
                  <a:pt x="259240" y="332042"/>
                  <a:pt x="262954" y="333280"/>
                  <a:pt x="266764" y="333280"/>
                </a:cubicBezTo>
                <a:lnTo>
                  <a:pt x="266764" y="333280"/>
                </a:lnTo>
                <a:cubicBezTo>
                  <a:pt x="270670" y="333280"/>
                  <a:pt x="274480" y="332042"/>
                  <a:pt x="277623" y="329851"/>
                </a:cubicBezTo>
                <a:cubicBezTo>
                  <a:pt x="280766" y="327565"/>
                  <a:pt x="283147" y="324422"/>
                  <a:pt x="284386" y="320707"/>
                </a:cubicBezTo>
                <a:lnTo>
                  <a:pt x="289815" y="304038"/>
                </a:lnTo>
                <a:cubicBezTo>
                  <a:pt x="290958" y="300704"/>
                  <a:pt x="292768" y="297656"/>
                  <a:pt x="295244" y="295180"/>
                </a:cubicBezTo>
                <a:cubicBezTo>
                  <a:pt x="297721" y="292703"/>
                  <a:pt x="300769" y="290798"/>
                  <a:pt x="304102" y="289751"/>
                </a:cubicBezTo>
                <a:lnTo>
                  <a:pt x="321152" y="284226"/>
                </a:lnTo>
                <a:cubicBezTo>
                  <a:pt x="323819" y="283274"/>
                  <a:pt x="326296" y="281750"/>
                  <a:pt x="328296" y="279654"/>
                </a:cubicBezTo>
                <a:cubicBezTo>
                  <a:pt x="330296" y="277559"/>
                  <a:pt x="331820" y="275082"/>
                  <a:pt x="332677" y="272415"/>
                </a:cubicBezTo>
                <a:cubicBezTo>
                  <a:pt x="333535" y="269653"/>
                  <a:pt x="333725" y="266795"/>
                  <a:pt x="333344" y="263938"/>
                </a:cubicBezTo>
                <a:cubicBezTo>
                  <a:pt x="332868" y="261080"/>
                  <a:pt x="331820" y="258413"/>
                  <a:pt x="330201" y="256032"/>
                </a:cubicBezTo>
                <a:cubicBezTo>
                  <a:pt x="327820" y="252698"/>
                  <a:pt x="324486" y="250317"/>
                  <a:pt x="320581" y="249079"/>
                </a:cubicBezTo>
                <a:lnTo>
                  <a:pt x="303817" y="243650"/>
                </a:lnTo>
                <a:cubicBezTo>
                  <a:pt x="300483" y="242506"/>
                  <a:pt x="297435" y="240697"/>
                  <a:pt x="294958" y="238220"/>
                </a:cubicBezTo>
                <a:cubicBezTo>
                  <a:pt x="292482" y="235744"/>
                  <a:pt x="290577" y="232696"/>
                  <a:pt x="289529" y="229362"/>
                </a:cubicBezTo>
                <a:lnTo>
                  <a:pt x="284005" y="212312"/>
                </a:lnTo>
                <a:cubicBezTo>
                  <a:pt x="282766" y="208693"/>
                  <a:pt x="280385" y="205550"/>
                  <a:pt x="277242" y="203359"/>
                </a:cubicBezTo>
                <a:cubicBezTo>
                  <a:pt x="274861" y="201644"/>
                  <a:pt x="272194" y="200597"/>
                  <a:pt x="269336" y="200120"/>
                </a:cubicBezTo>
                <a:cubicBezTo>
                  <a:pt x="266479" y="199644"/>
                  <a:pt x="263526" y="199930"/>
                  <a:pt x="260764" y="200787"/>
                </a:cubicBezTo>
                <a:cubicBezTo>
                  <a:pt x="258001" y="201644"/>
                  <a:pt x="255525" y="203168"/>
                  <a:pt x="253429" y="205264"/>
                </a:cubicBezTo>
                <a:cubicBezTo>
                  <a:pt x="251334" y="207264"/>
                  <a:pt x="249810" y="209836"/>
                  <a:pt x="248953" y="212503"/>
                </a:cubicBezTo>
                <a:lnTo>
                  <a:pt x="243523" y="229267"/>
                </a:lnTo>
                <a:cubicBezTo>
                  <a:pt x="242476" y="232505"/>
                  <a:pt x="240666" y="235553"/>
                  <a:pt x="238189" y="238030"/>
                </a:cubicBezTo>
                <a:cubicBezTo>
                  <a:pt x="235808" y="240506"/>
                  <a:pt x="232855" y="242411"/>
                  <a:pt x="229617" y="243554"/>
                </a:cubicBezTo>
                <a:lnTo>
                  <a:pt x="212567" y="249079"/>
                </a:lnTo>
                <a:cubicBezTo>
                  <a:pt x="208948" y="250317"/>
                  <a:pt x="205804" y="252794"/>
                  <a:pt x="203614" y="255937"/>
                </a:cubicBezTo>
                <a:cubicBezTo>
                  <a:pt x="201423" y="259080"/>
                  <a:pt x="200185" y="262890"/>
                  <a:pt x="200280" y="266700"/>
                </a:cubicBezTo>
                <a:cubicBezTo>
                  <a:pt x="200375" y="270510"/>
                  <a:pt x="201518" y="274320"/>
                  <a:pt x="203804" y="277463"/>
                </a:cubicBezTo>
                <a:cubicBezTo>
                  <a:pt x="206090" y="280607"/>
                  <a:pt x="209233" y="282893"/>
                  <a:pt x="212948" y="284131"/>
                </a:cubicBezTo>
                <a:lnTo>
                  <a:pt x="229617" y="289560"/>
                </a:lnTo>
                <a:cubicBezTo>
                  <a:pt x="232951" y="290703"/>
                  <a:pt x="235999" y="292513"/>
                  <a:pt x="238475" y="295085"/>
                </a:cubicBezTo>
                <a:cubicBezTo>
                  <a:pt x="240952" y="297561"/>
                  <a:pt x="242857" y="300609"/>
                  <a:pt x="243904" y="303943"/>
                </a:cubicBezTo>
                <a:lnTo>
                  <a:pt x="249429" y="320993"/>
                </a:lnTo>
                <a:cubicBezTo>
                  <a:pt x="250667" y="324612"/>
                  <a:pt x="253048" y="327755"/>
                  <a:pt x="256192" y="329946"/>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45" name="TextBox 44">
            <a:extLst>
              <a:ext uri="{FF2B5EF4-FFF2-40B4-BE49-F238E27FC236}">
                <a16:creationId xmlns:a16="http://schemas.microsoft.com/office/drawing/2014/main" id="{819D9BC1-EAD2-F38B-FD69-AEEE79FB2FD6}"/>
              </a:ext>
            </a:extLst>
          </p:cNvPr>
          <p:cNvSpPr txBox="1"/>
          <p:nvPr/>
        </p:nvSpPr>
        <p:spPr>
          <a:xfrm>
            <a:off x="1361859" y="4602712"/>
            <a:ext cx="2576945"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Data</a:t>
            </a:r>
          </a:p>
        </p:txBody>
      </p:sp>
      <p:sp>
        <p:nvSpPr>
          <p:cNvPr id="47" name="TextBox 46">
            <a:extLst>
              <a:ext uri="{FF2B5EF4-FFF2-40B4-BE49-F238E27FC236}">
                <a16:creationId xmlns:a16="http://schemas.microsoft.com/office/drawing/2014/main" id="{DE8A9387-2145-C77E-D867-67FDB0D01391}"/>
              </a:ext>
            </a:extLst>
          </p:cNvPr>
          <p:cNvSpPr txBox="1"/>
          <p:nvPr/>
        </p:nvSpPr>
        <p:spPr>
          <a:xfrm>
            <a:off x="4807528" y="4602712"/>
            <a:ext cx="2576945"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Models</a:t>
            </a:r>
          </a:p>
        </p:txBody>
      </p:sp>
      <p:sp>
        <p:nvSpPr>
          <p:cNvPr id="48" name="TextBox 47">
            <a:extLst>
              <a:ext uri="{FF2B5EF4-FFF2-40B4-BE49-F238E27FC236}">
                <a16:creationId xmlns:a16="http://schemas.microsoft.com/office/drawing/2014/main" id="{5AF39E67-A93A-CE28-1DCE-0F223FE7448D}"/>
              </a:ext>
            </a:extLst>
          </p:cNvPr>
          <p:cNvSpPr txBox="1"/>
          <p:nvPr/>
        </p:nvSpPr>
        <p:spPr>
          <a:xfrm>
            <a:off x="8376883" y="4602712"/>
            <a:ext cx="2342677"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Agents &amp; frameworks</a:t>
            </a:r>
          </a:p>
        </p:txBody>
      </p:sp>
      <p:grpSp>
        <p:nvGrpSpPr>
          <p:cNvPr id="3" name="Group 2">
            <a:extLst>
              <a:ext uri="{FF2B5EF4-FFF2-40B4-BE49-F238E27FC236}">
                <a16:creationId xmlns:a16="http://schemas.microsoft.com/office/drawing/2014/main" id="{58B001B9-6118-D833-AB5E-4AF71129F49B}"/>
              </a:ext>
            </a:extLst>
          </p:cNvPr>
          <p:cNvGrpSpPr/>
          <p:nvPr/>
        </p:nvGrpSpPr>
        <p:grpSpPr>
          <a:xfrm>
            <a:off x="8311176" y="292100"/>
            <a:ext cx="3316448" cy="216000"/>
            <a:chOff x="8311176" y="292100"/>
            <a:chExt cx="3316448" cy="216000"/>
          </a:xfrm>
        </p:grpSpPr>
        <p:sp>
          <p:nvSpPr>
            <p:cNvPr id="4" name="Text Placeholder 2">
              <a:extLst>
                <a:ext uri="{FF2B5EF4-FFF2-40B4-BE49-F238E27FC236}">
                  <a16:creationId xmlns:a16="http://schemas.microsoft.com/office/drawing/2014/main" id="{CE49DA72-934B-634A-2EFD-0F03D57A26F9}"/>
                </a:ext>
              </a:extLst>
            </p:cNvPr>
            <p:cNvSpPr txBox="1">
              <a:spLocks noChangeAspect="1"/>
            </p:cNvSpPr>
            <p:nvPr/>
          </p:nvSpPr>
          <p:spPr>
            <a:xfrm>
              <a:off x="831117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 name="Text Placeholder 2">
              <a:extLst>
                <a:ext uri="{FF2B5EF4-FFF2-40B4-BE49-F238E27FC236}">
                  <a16:creationId xmlns:a16="http://schemas.microsoft.com/office/drawing/2014/main" id="{FAFD54C3-A06E-7F3B-6A7F-401714125896}"/>
                </a:ext>
              </a:extLst>
            </p:cNvPr>
            <p:cNvSpPr txBox="1">
              <a:spLocks noChangeAspect="1"/>
            </p:cNvSpPr>
            <p:nvPr/>
          </p:nvSpPr>
          <p:spPr>
            <a:xfrm>
              <a:off x="857989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6" name="Text Placeholder 2">
              <a:extLst>
                <a:ext uri="{FF2B5EF4-FFF2-40B4-BE49-F238E27FC236}">
                  <a16:creationId xmlns:a16="http://schemas.microsoft.com/office/drawing/2014/main" id="{EC0F1C94-E882-6EB2-770E-F1AA817D1DA2}"/>
                </a:ext>
              </a:extLst>
            </p:cNvPr>
            <p:cNvSpPr txBox="1">
              <a:spLocks noChangeAspect="1"/>
            </p:cNvSpPr>
            <p:nvPr/>
          </p:nvSpPr>
          <p:spPr>
            <a:xfrm>
              <a:off x="884861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7" name="Text Placeholder 2">
              <a:extLst>
                <a:ext uri="{FF2B5EF4-FFF2-40B4-BE49-F238E27FC236}">
                  <a16:creationId xmlns:a16="http://schemas.microsoft.com/office/drawing/2014/main" id="{3368922B-C559-BA11-2298-42BF8E43B76B}"/>
                </a:ext>
              </a:extLst>
            </p:cNvPr>
            <p:cNvSpPr txBox="1">
              <a:spLocks noChangeAspect="1"/>
            </p:cNvSpPr>
            <p:nvPr/>
          </p:nvSpPr>
          <p:spPr>
            <a:xfrm>
              <a:off x="91173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8" name="Text Placeholder 2">
              <a:extLst>
                <a:ext uri="{FF2B5EF4-FFF2-40B4-BE49-F238E27FC236}">
                  <a16:creationId xmlns:a16="http://schemas.microsoft.com/office/drawing/2014/main" id="{BD76D9BC-F5B0-8EA4-AF68-E58606AC27F4}"/>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0" name="Text Placeholder 2">
              <a:extLst>
                <a:ext uri="{FF2B5EF4-FFF2-40B4-BE49-F238E27FC236}">
                  <a16:creationId xmlns:a16="http://schemas.microsoft.com/office/drawing/2014/main" id="{46569179-5741-B289-9DFE-5A3F0E328207}"/>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1" name="Text Placeholder 2">
              <a:extLst>
                <a:ext uri="{FF2B5EF4-FFF2-40B4-BE49-F238E27FC236}">
                  <a16:creationId xmlns:a16="http://schemas.microsoft.com/office/drawing/2014/main" id="{CDD3F56A-E15A-D925-73F7-516C8BADDD7E}"/>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2" name="TextBox 11">
              <a:extLst>
                <a:ext uri="{FF2B5EF4-FFF2-40B4-BE49-F238E27FC236}">
                  <a16:creationId xmlns:a16="http://schemas.microsoft.com/office/drawing/2014/main" id="{7E40350E-BCB4-1281-EA45-4E9639049D37}"/>
                </a:ext>
              </a:extLst>
            </p:cNvPr>
            <p:cNvSpPr txBox="1"/>
            <p:nvPr/>
          </p:nvSpPr>
          <p:spPr>
            <a:xfrm>
              <a:off x="9333330" y="316289"/>
              <a:ext cx="1397869"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Agent orchestration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13" name="Title 1">
            <a:extLst>
              <a:ext uri="{FF2B5EF4-FFF2-40B4-BE49-F238E27FC236}">
                <a16:creationId xmlns:a16="http://schemas.microsoft.com/office/drawing/2014/main" id="{3AD23901-2F64-4B26-977D-FA7ADE33C883}"/>
              </a:ext>
            </a:extLst>
          </p:cNvPr>
          <p:cNvSpPr txBox="1">
            <a:spLocks/>
          </p:cNvSpPr>
          <p:nvPr/>
        </p:nvSpPr>
        <p:spPr>
          <a:xfrm>
            <a:off x="1811338" y="1579780"/>
            <a:ext cx="8569325" cy="6778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Segoe UI Variable Text Semibold" pitchFamily="2" charset="0"/>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50" normalizeH="0" baseline="0" noProof="0">
                <a:ln w="3175">
                  <a:noFill/>
                </a:ln>
                <a:solidFill>
                  <a:srgbClr val="FFFFFF"/>
                </a:solidFill>
                <a:effectLst/>
                <a:uLnTx/>
                <a:uFillTx/>
                <a:latin typeface="Segoe UI Variable Text Semibold" pitchFamily="2" charset="0"/>
                <a:ea typeface="+mn-ea"/>
                <a:cs typeface="Segoe UI" pitchFamily="34" charset="0"/>
              </a:rPr>
              <a:t>Build on an integrated platform</a:t>
            </a:r>
          </a:p>
        </p:txBody>
      </p:sp>
    </p:spTree>
    <p:extLst>
      <p:ext uri="{BB962C8B-B14F-4D97-AF65-F5344CB8AC3E}">
        <p14:creationId xmlns:p14="http://schemas.microsoft.com/office/powerpoint/2010/main" val="32125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2.29167E-6 2.22222E-6 L 2.29167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200"/>
                                  </p:stCondLst>
                                  <p:childTnLst>
                                    <p:animMotion origin="layout" path="M 0 2.22222E-6 L 0 0.03541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grpId="1" nodeType="withEffect">
                                  <p:stCondLst>
                                    <p:cond delay="300"/>
                                  </p:stCondLst>
                                  <p:childTnLst>
                                    <p:animMotion origin="layout" path="M -2.5E-6 2.22222E-6 L -2.5E-6 0.03541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42" presetClass="path" presetSubtype="0" decel="100000" fill="hold" nodeType="withEffect">
                                  <p:stCondLst>
                                    <p:cond delay="100"/>
                                  </p:stCondLst>
                                  <p:childTnLst>
                                    <p:animMotion origin="layout" path="M 2.29167E-6 2.22222E-6 L 2.29167E-6 0.03541 " pathEditMode="relative" rAng="0" ptsTypes="AA">
                                      <p:cBhvr>
                                        <p:cTn id="24" dur="700" spd="-100000" fill="hold"/>
                                        <p:tgtEl>
                                          <p:spTgt spid="32"/>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42" presetClass="path" presetSubtype="0" decel="100000" fill="hold" grpId="1" nodeType="withEffect">
                                  <p:stCondLst>
                                    <p:cond delay="200"/>
                                  </p:stCondLst>
                                  <p:childTnLst>
                                    <p:animMotion origin="layout" path="M 0 2.22222E-6 L 0 0.03541 " pathEditMode="relative" rAng="0" ptsTypes="AA">
                                      <p:cBhvr>
                                        <p:cTn id="29" dur="700" spd="-100000" fill="hold"/>
                                        <p:tgtEl>
                                          <p:spTgt spid="33"/>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300"/>
                                  </p:stCondLst>
                                  <p:childTnLst>
                                    <p:animMotion origin="layout" path="M -2.5E-6 2.22222E-6 L -2.5E-6 0.03541 " pathEditMode="relative" rAng="0" ptsTypes="AA">
                                      <p:cBhvr>
                                        <p:cTn id="34" dur="700" spd="-100000" fill="hold"/>
                                        <p:tgtEl>
                                          <p:spTgt spid="15"/>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42" presetClass="path" presetSubtype="0" decel="100000" fill="hold" grpId="1" nodeType="withEffect">
                                  <p:stCondLst>
                                    <p:cond delay="100"/>
                                  </p:stCondLst>
                                  <p:childTnLst>
                                    <p:animMotion origin="layout" path="M 2.29167E-6 3.33333E-6 L 2.29167E-6 0.03541 " pathEditMode="relative" rAng="0" ptsTypes="AA">
                                      <p:cBhvr>
                                        <p:cTn id="39" dur="700" spd="-100000" fill="hold"/>
                                        <p:tgtEl>
                                          <p:spTgt spid="45"/>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42" presetClass="path" presetSubtype="0" decel="100000" fill="hold" grpId="1" nodeType="withEffect">
                                  <p:stCondLst>
                                    <p:cond delay="300"/>
                                  </p:stCondLst>
                                  <p:childTnLst>
                                    <p:animMotion origin="layout" path="M -2.91667E-6 1.11022E-16 L -2.91667E-6 0.03542 " pathEditMode="relative" rAng="0" ptsTypes="AA">
                                      <p:cBhvr>
                                        <p:cTn id="44" dur="700" spd="-100000" fill="hold"/>
                                        <p:tgtEl>
                                          <p:spTgt spid="48"/>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42" presetClass="path" presetSubtype="0" decel="100000" fill="hold" grpId="1" nodeType="withEffect">
                                  <p:stCondLst>
                                    <p:cond delay="200"/>
                                  </p:stCondLst>
                                  <p:childTnLst>
                                    <p:animMotion origin="layout" path="M 0 3.33333E-6 L 0 0.03541 " pathEditMode="relative" rAng="0" ptsTypes="AA">
                                      <p:cBhvr>
                                        <p:cTn id="49" dur="700" spd="-100000" fill="hold"/>
                                        <p:tgtEl>
                                          <p:spTgt spid="47"/>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0"/>
                                  </p:stCondLst>
                                  <p:childTnLst>
                                    <p:animMotion origin="layout" path="M 0 3.7037E-7 L 0 0.03542 " pathEditMode="relative" rAng="0" ptsTypes="AA">
                                      <p:cBhvr>
                                        <p:cTn id="54"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6" grpId="0" animBg="1"/>
      <p:bldP spid="16" grpId="1" animBg="1"/>
      <p:bldP spid="18" grpId="0" animBg="1"/>
      <p:bldP spid="18" grpId="1" animBg="1"/>
      <p:bldP spid="15" grpId="0" animBg="1"/>
      <p:bldP spid="15" grpId="1" animBg="1"/>
      <p:bldP spid="33" grpId="0" animBg="1"/>
      <p:bldP spid="33" grpId="1" animBg="1"/>
      <p:bldP spid="45" grpId="0"/>
      <p:bldP spid="45" grpId="1"/>
      <p:bldP spid="47" grpId="0"/>
      <p:bldP spid="47" grpId="1"/>
      <p:bldP spid="48" grpId="0"/>
      <p:bldP spid="48" grpId="1"/>
      <p:bldP spid="13" grpId="0"/>
      <p:bldP spid="13"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BBA01-F723-D57A-0060-E6C690038C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5C633-01F3-2BA4-12E3-A54C3E6079D6}"/>
              </a:ext>
            </a:extLst>
          </p:cNvPr>
          <p:cNvSpPr>
            <a:spLocks noGrp="1"/>
          </p:cNvSpPr>
          <p:nvPr>
            <p:ph type="title"/>
          </p:nvPr>
        </p:nvSpPr>
        <p:spPr>
          <a:xfrm>
            <a:off x="588963" y="457200"/>
            <a:ext cx="7248525" cy="1107996"/>
          </a:xfrm>
        </p:spPr>
        <p:txBody>
          <a:bodyPr/>
          <a:lstStyle/>
          <a:p>
            <a:r>
              <a:rPr lang="en-US"/>
              <a:t>Platform integrations across the RAG pipeline</a:t>
            </a:r>
          </a:p>
        </p:txBody>
      </p:sp>
      <p:grpSp>
        <p:nvGrpSpPr>
          <p:cNvPr id="38" name="Group 37">
            <a:extLst>
              <a:ext uri="{FF2B5EF4-FFF2-40B4-BE49-F238E27FC236}">
                <a16:creationId xmlns:a16="http://schemas.microsoft.com/office/drawing/2014/main" id="{31C765F0-E47B-140E-0453-026931029E7A}"/>
              </a:ext>
            </a:extLst>
          </p:cNvPr>
          <p:cNvGrpSpPr/>
          <p:nvPr/>
        </p:nvGrpSpPr>
        <p:grpSpPr>
          <a:xfrm>
            <a:off x="714131" y="3061868"/>
            <a:ext cx="3341428" cy="2095998"/>
            <a:chOff x="714131" y="2709887"/>
            <a:chExt cx="3341428" cy="2095998"/>
          </a:xfrm>
        </p:grpSpPr>
        <p:grpSp>
          <p:nvGrpSpPr>
            <p:cNvPr id="43" name="Group 42">
              <a:extLst>
                <a:ext uri="{FF2B5EF4-FFF2-40B4-BE49-F238E27FC236}">
                  <a16:creationId xmlns:a16="http://schemas.microsoft.com/office/drawing/2014/main" id="{7B25AFE9-7E60-5E8B-F29C-C2CE051DAB3D}"/>
                </a:ext>
              </a:extLst>
            </p:cNvPr>
            <p:cNvGrpSpPr/>
            <p:nvPr/>
          </p:nvGrpSpPr>
          <p:grpSpPr>
            <a:xfrm>
              <a:off x="714131" y="2709887"/>
              <a:ext cx="3341428" cy="2095998"/>
              <a:chOff x="583499" y="2709887"/>
              <a:chExt cx="3341428" cy="2095998"/>
            </a:xfrm>
          </p:grpSpPr>
          <p:grpSp>
            <p:nvGrpSpPr>
              <p:cNvPr id="44" name="Group 43" descr="data sources">
                <a:extLst>
                  <a:ext uri="{FF2B5EF4-FFF2-40B4-BE49-F238E27FC236}">
                    <a16:creationId xmlns:a16="http://schemas.microsoft.com/office/drawing/2014/main" id="{07411182-A7C5-8058-8103-28F10B4F75ED}"/>
                  </a:ext>
                </a:extLst>
              </p:cNvPr>
              <p:cNvGrpSpPr/>
              <p:nvPr/>
            </p:nvGrpSpPr>
            <p:grpSpPr>
              <a:xfrm>
                <a:off x="583499" y="2709887"/>
                <a:ext cx="3341428" cy="2095998"/>
                <a:chOff x="583499" y="2709887"/>
                <a:chExt cx="3341428" cy="2095998"/>
              </a:xfrm>
            </p:grpSpPr>
            <p:sp>
              <p:nvSpPr>
                <p:cNvPr id="46" name="Rectangle: Top Corners Rounded 125">
                  <a:extLst>
                    <a:ext uri="{FF2B5EF4-FFF2-40B4-BE49-F238E27FC236}">
                      <a16:creationId xmlns:a16="http://schemas.microsoft.com/office/drawing/2014/main" id="{3613377B-5208-5FD8-3A3B-665419D3684A}"/>
                    </a:ext>
                    <a:ext uri="{C183D7F6-B498-43B3-948B-1728B52AA6E4}">
                      <adec:decorative xmlns:adec="http://schemas.microsoft.com/office/drawing/2017/decorative" val="1"/>
                    </a:ext>
                  </a:extLst>
                </p:cNvPr>
                <p:cNvSpPr/>
                <p:nvPr/>
              </p:nvSpPr>
              <p:spPr bwMode="auto">
                <a:xfrm>
                  <a:off x="583499" y="2709887"/>
                  <a:ext cx="3341428" cy="1947701"/>
                </a:xfrm>
                <a:prstGeom prst="roundRect">
                  <a:avLst>
                    <a:gd name="adj" fmla="val 6833"/>
                  </a:avLst>
                </a:prstGeom>
                <a:noFill/>
                <a:ln w="12700">
                  <a:solidFill>
                    <a:srgbClr val="3A4953"/>
                  </a:solidFill>
                </a:ln>
              </p:spPr>
              <p:txBody>
                <a:bodyPr vert="horz" wrap="square" lIns="0" tIns="72000" rIns="0" bIns="0" rtlCol="0">
                  <a:no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47" name="Rounded Rectangle 46">
                  <a:extLst>
                    <a:ext uri="{FF2B5EF4-FFF2-40B4-BE49-F238E27FC236}">
                      <a16:creationId xmlns:a16="http://schemas.microsoft.com/office/drawing/2014/main" id="{29040C07-9817-0AA5-AA51-8A71FAE907C0}"/>
                    </a:ext>
                  </a:extLst>
                </p:cNvPr>
                <p:cNvSpPr/>
                <p:nvPr/>
              </p:nvSpPr>
              <p:spPr>
                <a:xfrm>
                  <a:off x="1947692" y="4517885"/>
                  <a:ext cx="613043" cy="288000"/>
                </a:xfrm>
                <a:prstGeom prst="roundRect">
                  <a:avLst>
                    <a:gd name="adj" fmla="val 50000"/>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a:outerShdw blurRad="635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Data</a:t>
                  </a:r>
                </a:p>
              </p:txBody>
            </p:sp>
            <p:sp>
              <p:nvSpPr>
                <p:cNvPr id="48" name="Rectangle 1243">
                  <a:extLst>
                    <a:ext uri="{FF2B5EF4-FFF2-40B4-BE49-F238E27FC236}">
                      <a16:creationId xmlns:a16="http://schemas.microsoft.com/office/drawing/2014/main" id="{93D13E13-7973-A76F-6F2E-BF40E563A410}"/>
                    </a:ext>
                  </a:extLst>
                </p:cNvPr>
                <p:cNvSpPr/>
                <p:nvPr/>
              </p:nvSpPr>
              <p:spPr bwMode="auto">
                <a:xfrm>
                  <a:off x="2272276" y="4224287"/>
                  <a:ext cx="908903"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Azure Cosmos DB</a:t>
                  </a:r>
                </a:p>
              </p:txBody>
            </p:sp>
            <p:pic>
              <p:nvPicPr>
                <p:cNvPr id="49" name="Picture 86">
                  <a:extLst>
                    <a:ext uri="{FF2B5EF4-FFF2-40B4-BE49-F238E27FC236}">
                      <a16:creationId xmlns:a16="http://schemas.microsoft.com/office/drawing/2014/main" id="{FF4C4E7D-EDC2-C2EF-5687-F3B5C884E3A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564541" y="3820098"/>
                  <a:ext cx="324372" cy="324372"/>
                </a:xfrm>
                <a:prstGeom prst="rect">
                  <a:avLst/>
                </a:prstGeom>
              </p:spPr>
            </p:pic>
            <p:sp>
              <p:nvSpPr>
                <p:cNvPr id="50" name="Rectangle 1243">
                  <a:extLst>
                    <a:ext uri="{FF2B5EF4-FFF2-40B4-BE49-F238E27FC236}">
                      <a16:creationId xmlns:a16="http://schemas.microsoft.com/office/drawing/2014/main" id="{51D6AD07-E5BA-D6DF-1465-4F6912F79BCD}"/>
                    </a:ext>
                  </a:extLst>
                </p:cNvPr>
                <p:cNvSpPr/>
                <p:nvPr/>
              </p:nvSpPr>
              <p:spPr bwMode="auto">
                <a:xfrm>
                  <a:off x="1584947" y="3336807"/>
                  <a:ext cx="379912" cy="138499"/>
                </a:xfrm>
                <a:prstGeom prst="rect">
                  <a:avLst/>
                </a:prstGeom>
              </p:spPr>
              <p:txBody>
                <a:bodyPr wrap="none" lIns="0" tIns="0" rIns="0" bIns="0" anchor="t">
                  <a:spAutoFit/>
                </a:bodyPr>
                <a:lstStyle/>
                <a:p>
                  <a:pPr marL="0" marR="0" lvl="0" indent="0" algn="l"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SQL DB</a:t>
                  </a:r>
                </a:p>
              </p:txBody>
            </p:sp>
            <p:pic>
              <p:nvPicPr>
                <p:cNvPr id="51" name="Picture 88">
                  <a:extLst>
                    <a:ext uri="{FF2B5EF4-FFF2-40B4-BE49-F238E27FC236}">
                      <a16:creationId xmlns:a16="http://schemas.microsoft.com/office/drawing/2014/main" id="{99E2A15E-41A5-FDDF-E75F-DF587E39E83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39639" y="2947195"/>
                  <a:ext cx="277909" cy="305700"/>
                </a:xfrm>
                <a:prstGeom prst="rect">
                  <a:avLst/>
                </a:prstGeom>
              </p:spPr>
            </p:pic>
            <p:sp>
              <p:nvSpPr>
                <p:cNvPr id="52" name="Rectangle 1243">
                  <a:extLst>
                    <a:ext uri="{FF2B5EF4-FFF2-40B4-BE49-F238E27FC236}">
                      <a16:creationId xmlns:a16="http://schemas.microsoft.com/office/drawing/2014/main" id="{16FA7513-BB51-C2FE-CFCD-96BE7E39F619}"/>
                    </a:ext>
                  </a:extLst>
                </p:cNvPr>
                <p:cNvSpPr/>
                <p:nvPr/>
              </p:nvSpPr>
              <p:spPr bwMode="auto">
                <a:xfrm>
                  <a:off x="2141996" y="3336807"/>
                  <a:ext cx="694101" cy="2769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Data Lake </a:t>
                  </a:r>
                </a:p>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Storage Gen2</a:t>
                  </a:r>
                </a:p>
              </p:txBody>
            </p:sp>
            <p:sp>
              <p:nvSpPr>
                <p:cNvPr id="53" name="Rectangle 1243">
                  <a:extLst>
                    <a:ext uri="{FF2B5EF4-FFF2-40B4-BE49-F238E27FC236}">
                      <a16:creationId xmlns:a16="http://schemas.microsoft.com/office/drawing/2014/main" id="{7F09BDDB-9095-47B7-ECBB-A56FF33D98C6}"/>
                    </a:ext>
                  </a:extLst>
                </p:cNvPr>
                <p:cNvSpPr/>
                <p:nvPr/>
              </p:nvSpPr>
              <p:spPr bwMode="auto">
                <a:xfrm>
                  <a:off x="3010310" y="3336807"/>
                  <a:ext cx="642805"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Blob storage</a:t>
                  </a:r>
                </a:p>
              </p:txBody>
            </p:sp>
            <p:pic>
              <p:nvPicPr>
                <p:cNvPr id="54" name="Picture 1">
                  <a:extLst>
                    <a:ext uri="{FF2B5EF4-FFF2-40B4-BE49-F238E27FC236}">
                      <a16:creationId xmlns:a16="http://schemas.microsoft.com/office/drawing/2014/main" id="{F8FFD18C-D9BA-89C0-595F-0B4A92CA458E}"/>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771" y="3839614"/>
                  <a:ext cx="345623" cy="285340"/>
                </a:xfrm>
                <a:prstGeom prst="rect">
                  <a:avLst/>
                </a:prstGeom>
                <a:effectLst/>
                <a:extLst>
                  <a:ext uri="{909E8E84-426E-40DD-AFC4-6F175D3DCCD1}">
                    <a14:hiddenFill xmlns:a14="http://schemas.microsoft.com/office/drawing/2010/main">
                      <a:solidFill>
                        <a:srgbClr val="FFFFFF"/>
                      </a:solidFill>
                    </a14:hiddenFill>
                  </a:ext>
                </a:extLst>
              </p:spPr>
            </p:pic>
            <p:sp>
              <p:nvSpPr>
                <p:cNvPr id="55" name="Rectangle 1243">
                  <a:extLst>
                    <a:ext uri="{FF2B5EF4-FFF2-40B4-BE49-F238E27FC236}">
                      <a16:creationId xmlns:a16="http://schemas.microsoft.com/office/drawing/2014/main" id="{A3AEEEEB-895B-F3C4-CA8E-7A3E6E73182E}"/>
                    </a:ext>
                  </a:extLst>
                </p:cNvPr>
                <p:cNvSpPr/>
                <p:nvPr/>
              </p:nvSpPr>
              <p:spPr bwMode="auto">
                <a:xfrm>
                  <a:off x="1438135" y="4224287"/>
                  <a:ext cx="690895"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Table storage</a:t>
                  </a:r>
                </a:p>
              </p:txBody>
            </p:sp>
            <p:sp>
              <p:nvSpPr>
                <p:cNvPr id="57" name="Rectangle 1243">
                  <a:extLst>
                    <a:ext uri="{FF2B5EF4-FFF2-40B4-BE49-F238E27FC236}">
                      <a16:creationId xmlns:a16="http://schemas.microsoft.com/office/drawing/2014/main" id="{C9439361-64CF-BB94-B9A1-FEB2B5448701}"/>
                    </a:ext>
                    <a:ext uri="{C183D7F6-B498-43B3-948B-1728B52AA6E4}">
                      <adec:decorative xmlns:adec="http://schemas.microsoft.com/office/drawing/2017/decorative" val="1"/>
                    </a:ext>
                  </a:extLst>
                </p:cNvPr>
                <p:cNvSpPr/>
                <p:nvPr/>
              </p:nvSpPr>
              <p:spPr bwMode="auto">
                <a:xfrm>
                  <a:off x="857666" y="3336807"/>
                  <a:ext cx="477951" cy="276999"/>
                </a:xfrm>
                <a:prstGeom prst="rect">
                  <a:avLst/>
                </a:prstGeom>
              </p:spPr>
              <p:txBody>
                <a:bodyPr wrap="squar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a:rPr>
                    <a:t>Fabric </a:t>
                  </a:r>
                  <a:endPar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Variable Text" pitchFamily="2" charset="0"/>
                      <a:ea typeface="+mn-ea"/>
                      <a:cs typeface="Segoe UI"/>
                    </a:rPr>
                    <a:t>OneLake</a:t>
                  </a:r>
                  <a:endPar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pic>
              <p:nvPicPr>
                <p:cNvPr id="58" name="Picture 4">
                  <a:extLst>
                    <a:ext uri="{FF2B5EF4-FFF2-40B4-BE49-F238E27FC236}">
                      <a16:creationId xmlns:a16="http://schemas.microsoft.com/office/drawing/2014/main" id="{A223021F-F142-C8F8-7990-DCBED5DD65FD}"/>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791" y="2946897"/>
                  <a:ext cx="305700" cy="306297"/>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Picture 44">
                <a:extLst>
                  <a:ext uri="{FF2B5EF4-FFF2-40B4-BE49-F238E27FC236}">
                    <a16:creationId xmlns:a16="http://schemas.microsoft.com/office/drawing/2014/main" id="{C6BCED91-3EC9-5C44-68EA-2AC0B846D166}"/>
                  </a:ext>
                </a:extLst>
              </p:cNvPr>
              <p:cNvPicPr>
                <a:picLocks noChangeAspect="1"/>
              </p:cNvPicPr>
              <p:nvPr/>
            </p:nvPicPr>
            <p:blipFill>
              <a:blip r:embed="rId9"/>
              <a:stretch>
                <a:fillRect/>
              </a:stretch>
            </p:blipFill>
            <p:spPr>
              <a:xfrm>
                <a:off x="3138335" y="2923507"/>
                <a:ext cx="352474" cy="342948"/>
              </a:xfrm>
              <a:prstGeom prst="rect">
                <a:avLst/>
              </a:prstGeom>
            </p:spPr>
          </p:pic>
        </p:grpSp>
        <p:pic>
          <p:nvPicPr>
            <p:cNvPr id="59" name="Graphic 9">
              <a:extLst>
                <a:ext uri="{FF2B5EF4-FFF2-40B4-BE49-F238E27FC236}">
                  <a16:creationId xmlns:a16="http://schemas.microsoft.com/office/drawing/2014/main" id="{56FCDABA-889E-52D6-9BC0-F23CA0884B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50584" y="2925964"/>
              <a:ext cx="315651" cy="324277"/>
            </a:xfrm>
            <a:prstGeom prst="rect">
              <a:avLst/>
            </a:prstGeom>
            <a:effectLst/>
          </p:spPr>
        </p:pic>
      </p:grpSp>
      <p:grpSp>
        <p:nvGrpSpPr>
          <p:cNvPr id="67" name="Group 66">
            <a:extLst>
              <a:ext uri="{FF2B5EF4-FFF2-40B4-BE49-F238E27FC236}">
                <a16:creationId xmlns:a16="http://schemas.microsoft.com/office/drawing/2014/main" id="{B0621E89-ECF8-6304-337C-8D0C0F072D8A}"/>
              </a:ext>
            </a:extLst>
          </p:cNvPr>
          <p:cNvGrpSpPr/>
          <p:nvPr/>
        </p:nvGrpSpPr>
        <p:grpSpPr>
          <a:xfrm>
            <a:off x="4669251" y="5170988"/>
            <a:ext cx="4676800" cy="1309730"/>
            <a:chOff x="4669251" y="4819007"/>
            <a:chExt cx="4676800" cy="1309730"/>
          </a:xfrm>
        </p:grpSpPr>
        <p:grpSp>
          <p:nvGrpSpPr>
            <p:cNvPr id="7" name="Group 6" descr="data preparation processing and indexing">
              <a:extLst>
                <a:ext uri="{FF2B5EF4-FFF2-40B4-BE49-F238E27FC236}">
                  <a16:creationId xmlns:a16="http://schemas.microsoft.com/office/drawing/2014/main" id="{29A0D240-0AD8-9BA1-DBF1-1EBECA4BD1D2}"/>
                </a:ext>
              </a:extLst>
            </p:cNvPr>
            <p:cNvGrpSpPr/>
            <p:nvPr/>
          </p:nvGrpSpPr>
          <p:grpSpPr>
            <a:xfrm>
              <a:off x="4669251" y="4819007"/>
              <a:ext cx="4676800" cy="1309730"/>
              <a:chOff x="3594138" y="4800800"/>
              <a:chExt cx="4676800" cy="1309730"/>
            </a:xfrm>
          </p:grpSpPr>
          <p:sp>
            <p:nvSpPr>
              <p:cNvPr id="8" name="Rectangle: Top Corners Rounded 125">
                <a:extLst>
                  <a:ext uri="{FF2B5EF4-FFF2-40B4-BE49-F238E27FC236}">
                    <a16:creationId xmlns:a16="http://schemas.microsoft.com/office/drawing/2014/main" id="{D7C58CF4-5EDF-1D0D-229B-257CE4486801}"/>
                  </a:ext>
                  <a:ext uri="{C183D7F6-B498-43B3-948B-1728B52AA6E4}">
                    <adec:decorative xmlns:adec="http://schemas.microsoft.com/office/drawing/2017/decorative" val="1"/>
                  </a:ext>
                </a:extLst>
              </p:cNvPr>
              <p:cNvSpPr/>
              <p:nvPr/>
            </p:nvSpPr>
            <p:spPr bwMode="auto">
              <a:xfrm>
                <a:off x="3594138" y="4800800"/>
                <a:ext cx="4676800" cy="1126976"/>
              </a:xfrm>
              <a:prstGeom prst="roundRect">
                <a:avLst>
                  <a:gd name="adj" fmla="val 5990"/>
                </a:avLst>
              </a:prstGeom>
              <a:noFill/>
              <a:ln w="12700">
                <a:solidFill>
                  <a:srgbClr val="3A4953"/>
                </a:solidFill>
              </a:ln>
            </p:spPr>
            <p:txBody>
              <a:bodyPr vert="horz" wrap="square" lIns="0" tIns="72000" rIns="0" bIns="0" rtlCol="0">
                <a:no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45BEBCEB-DFA2-052D-5A5E-1B30EA65AC14}"/>
                  </a:ext>
                  <a:ext uri="{C183D7F6-B498-43B3-948B-1728B52AA6E4}">
                    <adec:decorative xmlns:adec="http://schemas.microsoft.com/office/drawing/2017/decorative" val="1"/>
                  </a:ext>
                </a:extLst>
              </p:cNvPr>
              <p:cNvGrpSpPr/>
              <p:nvPr/>
            </p:nvGrpSpPr>
            <p:grpSpPr>
              <a:xfrm>
                <a:off x="3804551" y="5022632"/>
                <a:ext cx="1481355" cy="659834"/>
                <a:chOff x="3322206" y="5718317"/>
                <a:chExt cx="1481355" cy="659834"/>
              </a:xfrm>
            </p:grpSpPr>
            <p:sp>
              <p:nvSpPr>
                <p:cNvPr id="12" name="Rectangle 1243">
                  <a:extLst>
                    <a:ext uri="{FF2B5EF4-FFF2-40B4-BE49-F238E27FC236}">
                      <a16:creationId xmlns:a16="http://schemas.microsoft.com/office/drawing/2014/main" id="{85316835-C2B5-7A86-9BF8-D0DC35696A6C}"/>
                    </a:ext>
                  </a:extLst>
                </p:cNvPr>
                <p:cNvSpPr/>
                <p:nvPr/>
              </p:nvSpPr>
              <p:spPr bwMode="auto">
                <a:xfrm>
                  <a:off x="3322206" y="6101152"/>
                  <a:ext cx="1481355" cy="276999"/>
                </a:xfrm>
                <a:prstGeom prst="rect">
                  <a:avLst/>
                </a:prstGeom>
              </p:spPr>
              <p:txBody>
                <a:bodyPr wrap="squar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Automated data ingestion for supported data sources</a:t>
                  </a:r>
                </a:p>
              </p:txBody>
            </p:sp>
            <p:grpSp>
              <p:nvGrpSpPr>
                <p:cNvPr id="13" name="Group 12">
                  <a:extLst>
                    <a:ext uri="{FF2B5EF4-FFF2-40B4-BE49-F238E27FC236}">
                      <a16:creationId xmlns:a16="http://schemas.microsoft.com/office/drawing/2014/main" id="{6F7AC248-3BC5-BCA4-BC19-998D96A1B590}"/>
                    </a:ext>
                  </a:extLst>
                </p:cNvPr>
                <p:cNvGrpSpPr/>
                <p:nvPr/>
              </p:nvGrpSpPr>
              <p:grpSpPr>
                <a:xfrm>
                  <a:off x="3925687" y="5718317"/>
                  <a:ext cx="375229" cy="291564"/>
                  <a:chOff x="920157" y="4295175"/>
                  <a:chExt cx="454831" cy="353416"/>
                </a:xfrm>
              </p:grpSpPr>
              <p:sp>
                <p:nvSpPr>
                  <p:cNvPr id="14" name="Graphic 7">
                    <a:extLst>
                      <a:ext uri="{FF2B5EF4-FFF2-40B4-BE49-F238E27FC236}">
                        <a16:creationId xmlns:a16="http://schemas.microsoft.com/office/drawing/2014/main" id="{80121BA9-7E39-18AD-795A-B9C68DA76DCC}"/>
                      </a:ext>
                      <a:ext uri="{C183D7F6-B498-43B3-948B-1728B52AA6E4}">
                        <adec:decorative xmlns:adec="http://schemas.microsoft.com/office/drawing/2017/decorative" val="1"/>
                      </a:ext>
                    </a:extLst>
                  </p:cNvPr>
                  <p:cNvSpPr/>
                  <p:nvPr/>
                </p:nvSpPr>
                <p:spPr>
                  <a:xfrm>
                    <a:off x="1086458" y="4388932"/>
                    <a:ext cx="288530" cy="259659"/>
                  </a:xfrm>
                  <a:custGeom>
                    <a:avLst/>
                    <a:gdLst>
                      <a:gd name="connsiteX0" fmla="*/ 426716 w 609596"/>
                      <a:gd name="connsiteY0" fmla="*/ 91440 h 548599"/>
                      <a:gd name="connsiteX1" fmla="*/ 518156 w 609596"/>
                      <a:gd name="connsiteY1" fmla="*/ 0 h 548599"/>
                      <a:gd name="connsiteX2" fmla="*/ 609596 w 609596"/>
                      <a:gd name="connsiteY2" fmla="*/ 91440 h 548599"/>
                      <a:gd name="connsiteX3" fmla="*/ 518156 w 609596"/>
                      <a:gd name="connsiteY3" fmla="*/ 182880 h 548599"/>
                      <a:gd name="connsiteX4" fmla="*/ 503648 w 609596"/>
                      <a:gd name="connsiteY4" fmla="*/ 181722 h 548599"/>
                      <a:gd name="connsiteX5" fmla="*/ 441530 w 609596"/>
                      <a:gd name="connsiteY5" fmla="*/ 284074 h 548599"/>
                      <a:gd name="connsiteX6" fmla="*/ 417240 w 609596"/>
                      <a:gd name="connsiteY6" fmla="*/ 411087 h 548599"/>
                      <a:gd name="connsiteX7" fmla="*/ 296780 w 609596"/>
                      <a:gd name="connsiteY7" fmla="*/ 395326 h 548599"/>
                      <a:gd name="connsiteX8" fmla="*/ 182754 w 609596"/>
                      <a:gd name="connsiteY8" fmla="*/ 452323 h 548599"/>
                      <a:gd name="connsiteX9" fmla="*/ 96277 w 609596"/>
                      <a:gd name="connsiteY9" fmla="*/ 548469 h 548599"/>
                      <a:gd name="connsiteX10" fmla="*/ 130 w 609596"/>
                      <a:gd name="connsiteY10" fmla="*/ 461991 h 548599"/>
                      <a:gd name="connsiteX11" fmla="*/ 86608 w 609596"/>
                      <a:gd name="connsiteY11" fmla="*/ 365845 h 548599"/>
                      <a:gd name="connsiteX12" fmla="*/ 168703 w 609596"/>
                      <a:gd name="connsiteY12" fmla="*/ 408249 h 548599"/>
                      <a:gd name="connsiteX13" fmla="*/ 276328 w 609596"/>
                      <a:gd name="connsiteY13" fmla="*/ 354452 h 548599"/>
                      <a:gd name="connsiteX14" fmla="*/ 346533 w 609596"/>
                      <a:gd name="connsiteY14" fmla="*/ 245852 h 548599"/>
                      <a:gd name="connsiteX15" fmla="*/ 406630 w 609596"/>
                      <a:gd name="connsiteY15" fmla="*/ 253472 h 548599"/>
                      <a:gd name="connsiteX16" fmla="*/ 461433 w 609596"/>
                      <a:gd name="connsiteY16" fmla="*/ 163159 h 548599"/>
                      <a:gd name="connsiteX17" fmla="*/ 426716 w 609596"/>
                      <a:gd name="connsiteY17" fmla="*/ 91440 h 54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596" h="548599">
                        <a:moveTo>
                          <a:pt x="426716" y="91440"/>
                        </a:moveTo>
                        <a:cubicBezTo>
                          <a:pt x="426716" y="40939"/>
                          <a:pt x="467654" y="0"/>
                          <a:pt x="518156" y="0"/>
                        </a:cubicBezTo>
                        <a:cubicBezTo>
                          <a:pt x="568659" y="0"/>
                          <a:pt x="609596" y="40939"/>
                          <a:pt x="609596" y="91440"/>
                        </a:cubicBezTo>
                        <a:cubicBezTo>
                          <a:pt x="609596" y="141941"/>
                          <a:pt x="568659" y="182880"/>
                          <a:pt x="518156" y="182880"/>
                        </a:cubicBezTo>
                        <a:cubicBezTo>
                          <a:pt x="513298" y="182880"/>
                          <a:pt x="508445" y="182493"/>
                          <a:pt x="503648" y="181722"/>
                        </a:cubicBezTo>
                        <a:lnTo>
                          <a:pt x="441530" y="284074"/>
                        </a:lnTo>
                        <a:cubicBezTo>
                          <a:pt x="469897" y="325856"/>
                          <a:pt x="459022" y="382722"/>
                          <a:pt x="417240" y="411087"/>
                        </a:cubicBezTo>
                        <a:cubicBezTo>
                          <a:pt x="378896" y="437123"/>
                          <a:pt x="327135" y="430350"/>
                          <a:pt x="296780" y="395326"/>
                        </a:cubicBezTo>
                        <a:lnTo>
                          <a:pt x="182754" y="452323"/>
                        </a:lnTo>
                        <a:cubicBezTo>
                          <a:pt x="185425" y="502752"/>
                          <a:pt x="146707" y="545799"/>
                          <a:pt x="96277" y="548469"/>
                        </a:cubicBezTo>
                        <a:cubicBezTo>
                          <a:pt x="45847" y="551139"/>
                          <a:pt x="2800" y="512424"/>
                          <a:pt x="130" y="461991"/>
                        </a:cubicBezTo>
                        <a:cubicBezTo>
                          <a:pt x="-2540" y="411562"/>
                          <a:pt x="36178" y="368515"/>
                          <a:pt x="86608" y="365845"/>
                        </a:cubicBezTo>
                        <a:cubicBezTo>
                          <a:pt x="119627" y="364099"/>
                          <a:pt x="151017" y="380311"/>
                          <a:pt x="168703" y="408249"/>
                        </a:cubicBezTo>
                        <a:lnTo>
                          <a:pt x="276328" y="354452"/>
                        </a:lnTo>
                        <a:cubicBezTo>
                          <a:pt x="265727" y="305077"/>
                          <a:pt x="297158" y="256456"/>
                          <a:pt x="346533" y="245852"/>
                        </a:cubicBezTo>
                        <a:cubicBezTo>
                          <a:pt x="366851" y="241490"/>
                          <a:pt x="388046" y="244178"/>
                          <a:pt x="406630" y="253472"/>
                        </a:cubicBezTo>
                        <a:lnTo>
                          <a:pt x="461433" y="163159"/>
                        </a:lnTo>
                        <a:cubicBezTo>
                          <a:pt x="439488" y="145832"/>
                          <a:pt x="426695" y="119402"/>
                          <a:pt x="426716" y="91440"/>
                        </a:cubicBezTo>
                        <a:close/>
                      </a:path>
                    </a:pathLst>
                  </a:custGeom>
                  <a:gradFill flip="none" rotWithShape="1">
                    <a:gsLst>
                      <a:gs pos="0">
                        <a:srgbClr val="C5B4E3"/>
                      </a:gs>
                      <a:gs pos="60000">
                        <a:srgbClr val="D59ED7"/>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15" name="Graphic 9">
                    <a:extLst>
                      <a:ext uri="{FF2B5EF4-FFF2-40B4-BE49-F238E27FC236}">
                        <a16:creationId xmlns:a16="http://schemas.microsoft.com/office/drawing/2014/main" id="{714A6DB4-F29F-8F9D-8BCF-4764868E6E4C}"/>
                      </a:ext>
                      <a:ext uri="{C183D7F6-B498-43B3-948B-1728B52AA6E4}">
                        <adec:decorative xmlns:adec="http://schemas.microsoft.com/office/drawing/2017/decorative" val="1"/>
                      </a:ext>
                    </a:extLst>
                  </p:cNvPr>
                  <p:cNvSpPr/>
                  <p:nvPr/>
                </p:nvSpPr>
                <p:spPr>
                  <a:xfrm>
                    <a:off x="920157" y="4295175"/>
                    <a:ext cx="232950" cy="232948"/>
                  </a:xfrm>
                  <a:custGeom>
                    <a:avLst/>
                    <a:gdLst>
                      <a:gd name="connsiteX0" fmla="*/ 168189 w 609600"/>
                      <a:gd name="connsiteY0" fmla="*/ 91440 h 609600"/>
                      <a:gd name="connsiteX1" fmla="*/ 122194 w 609600"/>
                      <a:gd name="connsiteY1" fmla="*/ 91440 h 609600"/>
                      <a:gd name="connsiteX2" fmla="*/ 220950 w 609600"/>
                      <a:gd name="connsiteY2" fmla="*/ 0 h 609600"/>
                      <a:gd name="connsiteX3" fmla="*/ 464820 w 609600"/>
                      <a:gd name="connsiteY3" fmla="*/ 0 h 609600"/>
                      <a:gd name="connsiteX4" fmla="*/ 609600 w 609600"/>
                      <a:gd name="connsiteY4" fmla="*/ 144780 h 609600"/>
                      <a:gd name="connsiteX5" fmla="*/ 609600 w 609600"/>
                      <a:gd name="connsiteY5" fmla="*/ 388620 h 609600"/>
                      <a:gd name="connsiteX6" fmla="*/ 518160 w 609600"/>
                      <a:gd name="connsiteY6" fmla="*/ 487375 h 609600"/>
                      <a:gd name="connsiteX7" fmla="*/ 518160 w 609600"/>
                      <a:gd name="connsiteY7" fmla="*/ 441411 h 609600"/>
                      <a:gd name="connsiteX8" fmla="*/ 563880 w 609600"/>
                      <a:gd name="connsiteY8" fmla="*/ 388620 h 609600"/>
                      <a:gd name="connsiteX9" fmla="*/ 563880 w 609600"/>
                      <a:gd name="connsiteY9" fmla="*/ 144780 h 609600"/>
                      <a:gd name="connsiteX10" fmla="*/ 464820 w 609600"/>
                      <a:gd name="connsiteY10" fmla="*/ 45720 h 609600"/>
                      <a:gd name="connsiteX11" fmla="*/ 220980 w 609600"/>
                      <a:gd name="connsiteY11" fmla="*/ 45720 h 609600"/>
                      <a:gd name="connsiteX12" fmla="*/ 168189 w 609600"/>
                      <a:gd name="connsiteY12" fmla="*/ 91440 h 609600"/>
                      <a:gd name="connsiteX13" fmla="*/ 99060 w 609600"/>
                      <a:gd name="connsiteY13" fmla="*/ 121920 h 609600"/>
                      <a:gd name="connsiteX14" fmla="*/ 0 w 609600"/>
                      <a:gd name="connsiteY14" fmla="*/ 220980 h 609600"/>
                      <a:gd name="connsiteX15" fmla="*/ 0 w 609600"/>
                      <a:gd name="connsiteY15" fmla="*/ 510540 h 609600"/>
                      <a:gd name="connsiteX16" fmla="*/ 99060 w 609600"/>
                      <a:gd name="connsiteY16" fmla="*/ 609600 h 609600"/>
                      <a:gd name="connsiteX17" fmla="*/ 388620 w 609600"/>
                      <a:gd name="connsiteY17" fmla="*/ 609600 h 609600"/>
                      <a:gd name="connsiteX18" fmla="*/ 487680 w 609600"/>
                      <a:gd name="connsiteY18" fmla="*/ 510540 h 609600"/>
                      <a:gd name="connsiteX19" fmla="*/ 487680 w 609600"/>
                      <a:gd name="connsiteY19" fmla="*/ 220980 h 609600"/>
                      <a:gd name="connsiteX20" fmla="*/ 388620 w 609600"/>
                      <a:gd name="connsiteY20" fmla="*/ 121920 h 609600"/>
                      <a:gd name="connsiteX21" fmla="*/ 99060 w 609600"/>
                      <a:gd name="connsiteY21" fmla="*/ 12192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00" h="609600">
                        <a:moveTo>
                          <a:pt x="168189" y="91440"/>
                        </a:moveTo>
                        <a:lnTo>
                          <a:pt x="122194" y="91440"/>
                        </a:lnTo>
                        <a:cubicBezTo>
                          <a:pt x="126175" y="39844"/>
                          <a:pt x="169200" y="6"/>
                          <a:pt x="220950" y="0"/>
                        </a:cubicBezTo>
                        <a:lnTo>
                          <a:pt x="464820" y="0"/>
                        </a:lnTo>
                        <a:cubicBezTo>
                          <a:pt x="544781" y="0"/>
                          <a:pt x="609600" y="64820"/>
                          <a:pt x="609600" y="144780"/>
                        </a:cubicBezTo>
                        <a:lnTo>
                          <a:pt x="609600" y="388620"/>
                        </a:lnTo>
                        <a:cubicBezTo>
                          <a:pt x="609594" y="440369"/>
                          <a:pt x="569757" y="483395"/>
                          <a:pt x="518160" y="487375"/>
                        </a:cubicBezTo>
                        <a:lnTo>
                          <a:pt x="518160" y="441411"/>
                        </a:lnTo>
                        <a:cubicBezTo>
                          <a:pt x="544403" y="437623"/>
                          <a:pt x="563880" y="415135"/>
                          <a:pt x="563880" y="388620"/>
                        </a:cubicBezTo>
                        <a:lnTo>
                          <a:pt x="563880" y="144780"/>
                        </a:lnTo>
                        <a:cubicBezTo>
                          <a:pt x="563880" y="90071"/>
                          <a:pt x="519529" y="45720"/>
                          <a:pt x="464820" y="45720"/>
                        </a:cubicBezTo>
                        <a:lnTo>
                          <a:pt x="220980" y="45720"/>
                        </a:lnTo>
                        <a:cubicBezTo>
                          <a:pt x="194465" y="45721"/>
                          <a:pt x="171976" y="65197"/>
                          <a:pt x="168189" y="91440"/>
                        </a:cubicBezTo>
                        <a:close/>
                        <a:moveTo>
                          <a:pt x="99060" y="121920"/>
                        </a:moveTo>
                        <a:cubicBezTo>
                          <a:pt x="44351" y="121920"/>
                          <a:pt x="0" y="166271"/>
                          <a:pt x="0" y="220980"/>
                        </a:cubicBezTo>
                        <a:lnTo>
                          <a:pt x="0" y="510540"/>
                        </a:lnTo>
                        <a:cubicBezTo>
                          <a:pt x="0" y="565249"/>
                          <a:pt x="44351" y="609600"/>
                          <a:pt x="99060" y="609600"/>
                        </a:cubicBezTo>
                        <a:lnTo>
                          <a:pt x="388620" y="609600"/>
                        </a:lnTo>
                        <a:cubicBezTo>
                          <a:pt x="443329" y="609600"/>
                          <a:pt x="487680" y="565249"/>
                          <a:pt x="487680" y="510540"/>
                        </a:cubicBezTo>
                        <a:lnTo>
                          <a:pt x="487680" y="220980"/>
                        </a:lnTo>
                        <a:cubicBezTo>
                          <a:pt x="487680" y="166271"/>
                          <a:pt x="443329" y="121920"/>
                          <a:pt x="388620" y="121920"/>
                        </a:cubicBezTo>
                        <a:lnTo>
                          <a:pt x="99060" y="121920"/>
                        </a:lnTo>
                        <a:close/>
                      </a:path>
                    </a:pathLst>
                  </a:custGeom>
                  <a:gradFill flip="none" rotWithShape="1">
                    <a:gsLst>
                      <a:gs pos="0">
                        <a:srgbClr val="C5B4E3"/>
                      </a:gs>
                      <a:gs pos="60000">
                        <a:srgbClr val="D59ED7"/>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grpSp>
          </p:grpSp>
          <p:sp>
            <p:nvSpPr>
              <p:cNvPr id="10" name="Rectangle 1243">
                <a:extLst>
                  <a:ext uri="{FF2B5EF4-FFF2-40B4-BE49-F238E27FC236}">
                    <a16:creationId xmlns:a16="http://schemas.microsoft.com/office/drawing/2014/main" id="{A8FDBDE1-D17C-DA44-C3F1-251C498D6FE0}"/>
                  </a:ext>
                </a:extLst>
              </p:cNvPr>
              <p:cNvSpPr/>
              <p:nvPr/>
            </p:nvSpPr>
            <p:spPr bwMode="auto">
              <a:xfrm>
                <a:off x="5633581" y="5413975"/>
                <a:ext cx="2365208" cy="276999"/>
              </a:xfrm>
              <a:prstGeom prst="rect">
                <a:avLst/>
              </a:prstGeom>
            </p:spPr>
            <p:txBody>
              <a:bodyPr wrap="squar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Streamlined vector processing: </a:t>
                </a:r>
              </a:p>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ingest, chunk, enrich, vectorize in one pipeline</a:t>
                </a:r>
              </a:p>
            </p:txBody>
          </p:sp>
          <p:sp>
            <p:nvSpPr>
              <p:cNvPr id="11" name="Rounded Rectangle 10">
                <a:extLst>
                  <a:ext uri="{FF2B5EF4-FFF2-40B4-BE49-F238E27FC236}">
                    <a16:creationId xmlns:a16="http://schemas.microsoft.com/office/drawing/2014/main" id="{7E52746E-7543-5A16-2CF1-0E3003C61162}"/>
                  </a:ext>
                </a:extLst>
              </p:cNvPr>
              <p:cNvSpPr/>
              <p:nvPr/>
            </p:nvSpPr>
            <p:spPr>
              <a:xfrm>
                <a:off x="5209776" y="5822530"/>
                <a:ext cx="1445523" cy="288000"/>
              </a:xfrm>
              <a:prstGeom prst="roundRect">
                <a:avLst>
                  <a:gd name="adj" fmla="val 50000"/>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a:outerShdw blurRad="635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Data processing</a:t>
                </a:r>
              </a:p>
            </p:txBody>
          </p:sp>
        </p:grpSp>
        <p:sp>
          <p:nvSpPr>
            <p:cNvPr id="65" name="Freeform: Shape 5">
              <a:extLst>
                <a:ext uri="{FF2B5EF4-FFF2-40B4-BE49-F238E27FC236}">
                  <a16:creationId xmlns:a16="http://schemas.microsoft.com/office/drawing/2014/main" id="{5C52E994-9030-3425-C0F6-178A153047B1}"/>
                </a:ext>
                <a:ext uri="{C183D7F6-B498-43B3-948B-1728B52AA6E4}">
                  <adec:decorative xmlns:adec="http://schemas.microsoft.com/office/drawing/2017/decorative" val="1"/>
                </a:ext>
              </a:extLst>
            </p:cNvPr>
            <p:cNvSpPr/>
            <p:nvPr/>
          </p:nvSpPr>
          <p:spPr>
            <a:xfrm>
              <a:off x="7738277" y="5035567"/>
              <a:ext cx="294305" cy="294305"/>
            </a:xfrm>
            <a:custGeom>
              <a:avLst/>
              <a:gdLst>
                <a:gd name="connsiteX0" fmla="*/ 597190 w 672246"/>
                <a:gd name="connsiteY0" fmla="*/ 0 h 672245"/>
                <a:gd name="connsiteX1" fmla="*/ 672246 w 672246"/>
                <a:gd name="connsiteY1" fmla="*/ 75057 h 672245"/>
                <a:gd name="connsiteX2" fmla="*/ 597190 w 672246"/>
                <a:gd name="connsiteY2" fmla="*/ 150113 h 672245"/>
                <a:gd name="connsiteX3" fmla="*/ 528354 w 672246"/>
                <a:gd name="connsiteY3" fmla="*/ 104682 h 672245"/>
                <a:gd name="connsiteX4" fmla="*/ 526930 w 672246"/>
                <a:gd name="connsiteY4" fmla="*/ 97900 h 672245"/>
                <a:gd name="connsiteX5" fmla="*/ 401391 w 672246"/>
                <a:gd name="connsiteY5" fmla="*/ 97900 h 672245"/>
                <a:gd name="connsiteX6" fmla="*/ 326334 w 672246"/>
                <a:gd name="connsiteY6" fmla="*/ 172956 h 672245"/>
                <a:gd name="connsiteX7" fmla="*/ 326334 w 672246"/>
                <a:gd name="connsiteY7" fmla="*/ 310016 h 672245"/>
                <a:gd name="connsiteX8" fmla="*/ 527211 w 672246"/>
                <a:gd name="connsiteY8" fmla="*/ 310016 h 672245"/>
                <a:gd name="connsiteX9" fmla="*/ 527895 w 672246"/>
                <a:gd name="connsiteY9" fmla="*/ 306498 h 672245"/>
                <a:gd name="connsiteX10" fmla="*/ 597190 w 672246"/>
                <a:gd name="connsiteY10" fmla="*/ 261066 h 672245"/>
                <a:gd name="connsiteX11" fmla="*/ 672246 w 672246"/>
                <a:gd name="connsiteY11" fmla="*/ 336123 h 672245"/>
                <a:gd name="connsiteX12" fmla="*/ 597190 w 672246"/>
                <a:gd name="connsiteY12" fmla="*/ 411179 h 672245"/>
                <a:gd name="connsiteX13" fmla="*/ 528354 w 672246"/>
                <a:gd name="connsiteY13" fmla="*/ 365748 h 672245"/>
                <a:gd name="connsiteX14" fmla="*/ 526244 w 672246"/>
                <a:gd name="connsiteY14" fmla="*/ 355703 h 672245"/>
                <a:gd name="connsiteX15" fmla="*/ 329597 w 672246"/>
                <a:gd name="connsiteY15" fmla="*/ 355703 h 672245"/>
                <a:gd name="connsiteX16" fmla="*/ 329597 w 672246"/>
                <a:gd name="connsiteY16" fmla="*/ 496026 h 672245"/>
                <a:gd name="connsiteX17" fmla="*/ 404654 w 672246"/>
                <a:gd name="connsiteY17" fmla="*/ 571082 h 672245"/>
                <a:gd name="connsiteX18" fmla="*/ 527211 w 672246"/>
                <a:gd name="connsiteY18" fmla="*/ 571082 h 672245"/>
                <a:gd name="connsiteX19" fmla="*/ 527895 w 672246"/>
                <a:gd name="connsiteY19" fmla="*/ 567564 h 672245"/>
                <a:gd name="connsiteX20" fmla="*/ 597190 w 672246"/>
                <a:gd name="connsiteY20" fmla="*/ 522132 h 672245"/>
                <a:gd name="connsiteX21" fmla="*/ 672246 w 672246"/>
                <a:gd name="connsiteY21" fmla="*/ 597189 h 672245"/>
                <a:gd name="connsiteX22" fmla="*/ 597190 w 672246"/>
                <a:gd name="connsiteY22" fmla="*/ 672245 h 672245"/>
                <a:gd name="connsiteX23" fmla="*/ 528354 w 672246"/>
                <a:gd name="connsiteY23" fmla="*/ 626814 h 672245"/>
                <a:gd name="connsiteX24" fmla="*/ 527615 w 672246"/>
                <a:gd name="connsiteY24" fmla="*/ 623295 h 672245"/>
                <a:gd name="connsiteX25" fmla="*/ 404654 w 672246"/>
                <a:gd name="connsiteY25" fmla="*/ 623295 h 672245"/>
                <a:gd name="connsiteX26" fmla="*/ 280647 w 672246"/>
                <a:gd name="connsiteY26" fmla="*/ 499289 h 672245"/>
                <a:gd name="connsiteX27" fmla="*/ 280647 w 672246"/>
                <a:gd name="connsiteY27" fmla="*/ 368756 h 672245"/>
                <a:gd name="connsiteX28" fmla="*/ 141792 w 672246"/>
                <a:gd name="connsiteY28" fmla="*/ 368756 h 672245"/>
                <a:gd name="connsiteX29" fmla="*/ 127270 w 672246"/>
                <a:gd name="connsiteY29" fmla="*/ 389560 h 672245"/>
                <a:gd name="connsiteX30" fmla="*/ 75057 w 672246"/>
                <a:gd name="connsiteY30" fmla="*/ 411179 h 672245"/>
                <a:gd name="connsiteX31" fmla="*/ 0 w 672246"/>
                <a:gd name="connsiteY31" fmla="*/ 339386 h 672245"/>
                <a:gd name="connsiteX32" fmla="*/ 75057 w 672246"/>
                <a:gd name="connsiteY32" fmla="*/ 264329 h 672245"/>
                <a:gd name="connsiteX33" fmla="*/ 143892 w 672246"/>
                <a:gd name="connsiteY33" fmla="*/ 307007 h 672245"/>
                <a:gd name="connsiteX34" fmla="*/ 145930 w 672246"/>
                <a:gd name="connsiteY34" fmla="*/ 316543 h 672245"/>
                <a:gd name="connsiteX35" fmla="*/ 277384 w 672246"/>
                <a:gd name="connsiteY35" fmla="*/ 316543 h 672245"/>
                <a:gd name="connsiteX36" fmla="*/ 277384 w 672246"/>
                <a:gd name="connsiteY36" fmla="*/ 176220 h 672245"/>
                <a:gd name="connsiteX37" fmla="*/ 401391 w 672246"/>
                <a:gd name="connsiteY37" fmla="*/ 52213 h 672245"/>
                <a:gd name="connsiteX38" fmla="*/ 526576 w 672246"/>
                <a:gd name="connsiteY38" fmla="*/ 52213 h 672245"/>
                <a:gd name="connsiteX39" fmla="*/ 527895 w 672246"/>
                <a:gd name="connsiteY39" fmla="*/ 45432 h 672245"/>
                <a:gd name="connsiteX40" fmla="*/ 597190 w 672246"/>
                <a:gd name="connsiteY40" fmla="*/ 0 h 67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72246" h="672245">
                  <a:moveTo>
                    <a:pt x="597190" y="0"/>
                  </a:moveTo>
                  <a:cubicBezTo>
                    <a:pt x="639613" y="0"/>
                    <a:pt x="672246" y="32633"/>
                    <a:pt x="672246" y="75057"/>
                  </a:cubicBezTo>
                  <a:cubicBezTo>
                    <a:pt x="672246" y="117480"/>
                    <a:pt x="636350" y="150113"/>
                    <a:pt x="597190" y="150113"/>
                  </a:cubicBezTo>
                  <a:cubicBezTo>
                    <a:pt x="567820" y="150113"/>
                    <a:pt x="540286" y="131757"/>
                    <a:pt x="528354" y="104682"/>
                  </a:cubicBezTo>
                  <a:lnTo>
                    <a:pt x="526930" y="97900"/>
                  </a:lnTo>
                  <a:lnTo>
                    <a:pt x="401391" y="97900"/>
                  </a:lnTo>
                  <a:cubicBezTo>
                    <a:pt x="349177" y="97900"/>
                    <a:pt x="326334" y="120743"/>
                    <a:pt x="326334" y="172956"/>
                  </a:cubicBezTo>
                  <a:lnTo>
                    <a:pt x="326334" y="310016"/>
                  </a:lnTo>
                  <a:lnTo>
                    <a:pt x="527211" y="310016"/>
                  </a:lnTo>
                  <a:lnTo>
                    <a:pt x="527895" y="306498"/>
                  </a:lnTo>
                  <a:cubicBezTo>
                    <a:pt x="539062" y="279422"/>
                    <a:pt x="565372" y="261066"/>
                    <a:pt x="597190" y="261066"/>
                  </a:cubicBezTo>
                  <a:cubicBezTo>
                    <a:pt x="639613" y="261066"/>
                    <a:pt x="672246" y="293699"/>
                    <a:pt x="672246" y="336123"/>
                  </a:cubicBezTo>
                  <a:cubicBezTo>
                    <a:pt x="672246" y="378546"/>
                    <a:pt x="636350" y="411179"/>
                    <a:pt x="597190" y="411179"/>
                  </a:cubicBezTo>
                  <a:cubicBezTo>
                    <a:pt x="567820" y="411179"/>
                    <a:pt x="540286" y="392823"/>
                    <a:pt x="528354" y="365748"/>
                  </a:cubicBezTo>
                  <a:lnTo>
                    <a:pt x="526244" y="355703"/>
                  </a:lnTo>
                  <a:lnTo>
                    <a:pt x="329597" y="355703"/>
                  </a:lnTo>
                  <a:lnTo>
                    <a:pt x="329597" y="496026"/>
                  </a:lnTo>
                  <a:cubicBezTo>
                    <a:pt x="329597" y="548239"/>
                    <a:pt x="352441" y="571082"/>
                    <a:pt x="404654" y="571082"/>
                  </a:cubicBezTo>
                  <a:lnTo>
                    <a:pt x="527211" y="571082"/>
                  </a:lnTo>
                  <a:lnTo>
                    <a:pt x="527895" y="567564"/>
                  </a:lnTo>
                  <a:cubicBezTo>
                    <a:pt x="539062" y="540488"/>
                    <a:pt x="565372" y="522132"/>
                    <a:pt x="597190" y="522132"/>
                  </a:cubicBezTo>
                  <a:cubicBezTo>
                    <a:pt x="639613" y="522132"/>
                    <a:pt x="672246" y="554765"/>
                    <a:pt x="672246" y="597189"/>
                  </a:cubicBezTo>
                  <a:cubicBezTo>
                    <a:pt x="672246" y="639612"/>
                    <a:pt x="636350" y="672245"/>
                    <a:pt x="597190" y="672245"/>
                  </a:cubicBezTo>
                  <a:cubicBezTo>
                    <a:pt x="567820" y="672245"/>
                    <a:pt x="540286" y="653889"/>
                    <a:pt x="528354" y="626814"/>
                  </a:cubicBezTo>
                  <a:lnTo>
                    <a:pt x="527615" y="623295"/>
                  </a:lnTo>
                  <a:lnTo>
                    <a:pt x="404654" y="623295"/>
                  </a:lnTo>
                  <a:cubicBezTo>
                    <a:pt x="323071" y="623295"/>
                    <a:pt x="280647" y="577609"/>
                    <a:pt x="280647" y="499289"/>
                  </a:cubicBezTo>
                  <a:lnTo>
                    <a:pt x="280647" y="368756"/>
                  </a:lnTo>
                  <a:lnTo>
                    <a:pt x="141792" y="368756"/>
                  </a:lnTo>
                  <a:lnTo>
                    <a:pt x="127270" y="389560"/>
                  </a:lnTo>
                  <a:cubicBezTo>
                    <a:pt x="113401" y="403021"/>
                    <a:pt x="94637" y="411179"/>
                    <a:pt x="75057" y="411179"/>
                  </a:cubicBezTo>
                  <a:cubicBezTo>
                    <a:pt x="35897" y="411179"/>
                    <a:pt x="0" y="381809"/>
                    <a:pt x="0" y="339386"/>
                  </a:cubicBezTo>
                  <a:cubicBezTo>
                    <a:pt x="0" y="296962"/>
                    <a:pt x="35897" y="264329"/>
                    <a:pt x="75057" y="264329"/>
                  </a:cubicBezTo>
                  <a:cubicBezTo>
                    <a:pt x="104426" y="264329"/>
                    <a:pt x="131961" y="280850"/>
                    <a:pt x="143892" y="307007"/>
                  </a:cubicBezTo>
                  <a:lnTo>
                    <a:pt x="145930" y="316543"/>
                  </a:lnTo>
                  <a:lnTo>
                    <a:pt x="277384" y="316543"/>
                  </a:lnTo>
                  <a:lnTo>
                    <a:pt x="277384" y="176220"/>
                  </a:lnTo>
                  <a:cubicBezTo>
                    <a:pt x="277384" y="94636"/>
                    <a:pt x="323071" y="52213"/>
                    <a:pt x="401391" y="52213"/>
                  </a:cubicBezTo>
                  <a:lnTo>
                    <a:pt x="526576" y="52213"/>
                  </a:lnTo>
                  <a:lnTo>
                    <a:pt x="527895" y="45432"/>
                  </a:lnTo>
                  <a:cubicBezTo>
                    <a:pt x="539062" y="18356"/>
                    <a:pt x="565372" y="0"/>
                    <a:pt x="597190" y="0"/>
                  </a:cubicBezTo>
                  <a:close/>
                </a:path>
              </a:pathLst>
            </a:custGeom>
            <a:gradFill flip="none" rotWithShape="1">
              <a:gsLst>
                <a:gs pos="0">
                  <a:srgbClr val="C5B4E3"/>
                </a:gs>
                <a:gs pos="60000">
                  <a:srgbClr val="D59ED7"/>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grpSp>
      <p:grpSp>
        <p:nvGrpSpPr>
          <p:cNvPr id="41" name="Group 40">
            <a:extLst>
              <a:ext uri="{FF2B5EF4-FFF2-40B4-BE49-F238E27FC236}">
                <a16:creationId xmlns:a16="http://schemas.microsoft.com/office/drawing/2014/main" id="{B6589A0F-A7E8-EF20-29CC-BD5E81F67A5D}"/>
              </a:ext>
            </a:extLst>
          </p:cNvPr>
          <p:cNvGrpSpPr/>
          <p:nvPr/>
        </p:nvGrpSpPr>
        <p:grpSpPr>
          <a:xfrm>
            <a:off x="3724770" y="1796452"/>
            <a:ext cx="4676800" cy="1240667"/>
            <a:chOff x="3724770" y="1444471"/>
            <a:chExt cx="4676800" cy="1240667"/>
          </a:xfrm>
        </p:grpSpPr>
        <p:grpSp>
          <p:nvGrpSpPr>
            <p:cNvPr id="27" name="Group 26" descr="orchestration integrations">
              <a:extLst>
                <a:ext uri="{FF2B5EF4-FFF2-40B4-BE49-F238E27FC236}">
                  <a16:creationId xmlns:a16="http://schemas.microsoft.com/office/drawing/2014/main" id="{7275CD69-E90E-4A5E-1D6F-1A73AA78BC2C}"/>
                </a:ext>
              </a:extLst>
            </p:cNvPr>
            <p:cNvGrpSpPr/>
            <p:nvPr/>
          </p:nvGrpSpPr>
          <p:grpSpPr>
            <a:xfrm>
              <a:off x="3724770" y="1444471"/>
              <a:ext cx="4676800" cy="1240667"/>
              <a:chOff x="3594138" y="1444471"/>
              <a:chExt cx="4676800" cy="1240667"/>
            </a:xfrm>
          </p:grpSpPr>
          <p:sp>
            <p:nvSpPr>
              <p:cNvPr id="28" name="Rectangle: Top Corners Rounded 125">
                <a:extLst>
                  <a:ext uri="{FF2B5EF4-FFF2-40B4-BE49-F238E27FC236}">
                    <a16:creationId xmlns:a16="http://schemas.microsoft.com/office/drawing/2014/main" id="{C6FD96B0-8D38-21EC-BCBF-9AEE43BCF38C}"/>
                  </a:ext>
                  <a:ext uri="{C183D7F6-B498-43B3-948B-1728B52AA6E4}">
                    <adec:decorative xmlns:adec="http://schemas.microsoft.com/office/drawing/2017/decorative" val="1"/>
                  </a:ext>
                </a:extLst>
              </p:cNvPr>
              <p:cNvSpPr/>
              <p:nvPr/>
            </p:nvSpPr>
            <p:spPr bwMode="auto">
              <a:xfrm>
                <a:off x="3594138" y="1444471"/>
                <a:ext cx="4676800" cy="1124712"/>
              </a:xfrm>
              <a:prstGeom prst="roundRect">
                <a:avLst>
                  <a:gd name="adj" fmla="val 12878"/>
                </a:avLst>
              </a:prstGeom>
              <a:noFill/>
              <a:ln w="12700">
                <a:solidFill>
                  <a:srgbClr val="3A4953"/>
                </a:solidFill>
              </a:ln>
            </p:spPr>
            <p:txBody>
              <a:bodyPr vert="horz" wrap="square" lIns="0" tIns="72000" rIns="0" bIns="0" rtlCol="0">
                <a:no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29" name="Rectangle 1243">
                <a:extLst>
                  <a:ext uri="{FF2B5EF4-FFF2-40B4-BE49-F238E27FC236}">
                    <a16:creationId xmlns:a16="http://schemas.microsoft.com/office/drawing/2014/main" id="{996921B9-2F6A-45D0-BDE9-D6CE39DB8BE6}"/>
                  </a:ext>
                </a:extLst>
              </p:cNvPr>
              <p:cNvSpPr/>
              <p:nvPr/>
            </p:nvSpPr>
            <p:spPr bwMode="auto">
              <a:xfrm>
                <a:off x="6601560" y="2076553"/>
                <a:ext cx="537006"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LangChain</a:t>
                </a:r>
              </a:p>
            </p:txBody>
          </p:sp>
          <p:sp>
            <p:nvSpPr>
              <p:cNvPr id="30" name="Rectangle 1243">
                <a:extLst>
                  <a:ext uri="{FF2B5EF4-FFF2-40B4-BE49-F238E27FC236}">
                    <a16:creationId xmlns:a16="http://schemas.microsoft.com/office/drawing/2014/main" id="{28C79BAF-705C-42A4-4832-542C3413470F}"/>
                  </a:ext>
                </a:extLst>
              </p:cNvPr>
              <p:cNvSpPr/>
              <p:nvPr/>
            </p:nvSpPr>
            <p:spPr bwMode="auto">
              <a:xfrm>
                <a:off x="5582477" y="2076553"/>
                <a:ext cx="737382"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Copilot Studio</a:t>
                </a:r>
              </a:p>
            </p:txBody>
          </p:sp>
          <p:sp>
            <p:nvSpPr>
              <p:cNvPr id="31" name="Rectangle 1243">
                <a:extLst>
                  <a:ext uri="{FF2B5EF4-FFF2-40B4-BE49-F238E27FC236}">
                    <a16:creationId xmlns:a16="http://schemas.microsoft.com/office/drawing/2014/main" id="{27E61F8A-BDBD-68ED-0282-03355019E653}"/>
                  </a:ext>
                </a:extLst>
              </p:cNvPr>
              <p:cNvSpPr/>
              <p:nvPr/>
            </p:nvSpPr>
            <p:spPr bwMode="auto">
              <a:xfrm>
                <a:off x="4505646" y="2076553"/>
                <a:ext cx="819135"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Semantic Kernel</a:t>
                </a:r>
              </a:p>
            </p:txBody>
          </p:sp>
          <p:sp>
            <p:nvSpPr>
              <p:cNvPr id="32" name="Rectangle 1243">
                <a:extLst>
                  <a:ext uri="{FF2B5EF4-FFF2-40B4-BE49-F238E27FC236}">
                    <a16:creationId xmlns:a16="http://schemas.microsoft.com/office/drawing/2014/main" id="{52C71375-956D-8A41-4985-E573495E1C23}"/>
                  </a:ext>
                </a:extLst>
              </p:cNvPr>
              <p:cNvSpPr/>
              <p:nvPr/>
            </p:nvSpPr>
            <p:spPr bwMode="auto">
              <a:xfrm>
                <a:off x="3710375" y="2076553"/>
                <a:ext cx="577081"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LlamaIndex</a:t>
                </a:r>
              </a:p>
            </p:txBody>
          </p:sp>
          <p:pic>
            <p:nvPicPr>
              <p:cNvPr id="33" name="Picture 32">
                <a:extLst>
                  <a:ext uri="{FF2B5EF4-FFF2-40B4-BE49-F238E27FC236}">
                    <a16:creationId xmlns:a16="http://schemas.microsoft.com/office/drawing/2014/main" id="{E0B5B2AC-53D5-DD85-2346-95742E9277B0}"/>
                  </a:ext>
                </a:extLst>
              </p:cNvPr>
              <p:cNvPicPr>
                <a:picLocks noChangeAspect="1"/>
              </p:cNvPicPr>
              <p:nvPr/>
            </p:nvPicPr>
            <p:blipFill>
              <a:blip r:embed="rId12"/>
              <a:srcRect/>
              <a:stretch/>
            </p:blipFill>
            <p:spPr>
              <a:xfrm>
                <a:off x="3826780" y="1647202"/>
                <a:ext cx="344270" cy="344270"/>
              </a:xfrm>
              <a:prstGeom prst="roundRect">
                <a:avLst>
                  <a:gd name="adj" fmla="val 21841"/>
                </a:avLst>
              </a:prstGeom>
            </p:spPr>
          </p:pic>
          <p:pic>
            <p:nvPicPr>
              <p:cNvPr id="34" name="Graphic 1">
                <a:extLst>
                  <a:ext uri="{FF2B5EF4-FFF2-40B4-BE49-F238E27FC236}">
                    <a16:creationId xmlns:a16="http://schemas.microsoft.com/office/drawing/2014/main" id="{B35166AD-92D0-046A-0C18-2D0CD49FC11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90918" y="1659964"/>
                <a:ext cx="318747" cy="318747"/>
              </a:xfrm>
              <a:prstGeom prst="rect">
                <a:avLst/>
              </a:prstGeom>
            </p:spPr>
          </p:pic>
          <p:sp>
            <p:nvSpPr>
              <p:cNvPr id="35" name="Rectangle 1243">
                <a:extLst>
                  <a:ext uri="{FF2B5EF4-FFF2-40B4-BE49-F238E27FC236}">
                    <a16:creationId xmlns:a16="http://schemas.microsoft.com/office/drawing/2014/main" id="{4EC1A181-0443-5945-4D5C-C1C70025113F}"/>
                  </a:ext>
                </a:extLst>
              </p:cNvPr>
              <p:cNvSpPr/>
              <p:nvPr/>
            </p:nvSpPr>
            <p:spPr bwMode="auto">
              <a:xfrm>
                <a:off x="7326127" y="2076553"/>
                <a:ext cx="832465" cy="171271"/>
              </a:xfrm>
              <a:prstGeom prst="rect">
                <a:avLst/>
              </a:prstGeom>
            </p:spPr>
            <p:txBody>
              <a:bodyPr wrap="square" lIns="0" tIns="0" rIns="0" bIns="0" anchor="t">
                <a:no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a:rPr>
                  <a:t>Azure AI Foundry</a:t>
                </a:r>
                <a:endPar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pic>
            <p:nvPicPr>
              <p:cNvPr id="36" name="Graphic 35">
                <a:extLst>
                  <a:ext uri="{FF2B5EF4-FFF2-40B4-BE49-F238E27FC236}">
                    <a16:creationId xmlns:a16="http://schemas.microsoft.com/office/drawing/2014/main" id="{5F866D31-20AB-40DF-61C7-DCF91B49EC5B}"/>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563042" y="1652016"/>
                <a:ext cx="334643" cy="334643"/>
              </a:xfrm>
              <a:prstGeom prst="rect">
                <a:avLst/>
              </a:prstGeom>
            </p:spPr>
          </p:pic>
          <p:pic>
            <p:nvPicPr>
              <p:cNvPr id="37" name="Picture 36" descr="A logo with a black background&#10;&#10;Description automatically generated">
                <a:extLst>
                  <a:ext uri="{FF2B5EF4-FFF2-40B4-BE49-F238E27FC236}">
                    <a16:creationId xmlns:a16="http://schemas.microsoft.com/office/drawing/2014/main" id="{FE7B6494-9DD8-A8C1-111B-98FD98208F9E}"/>
                  </a:ext>
                </a:extLst>
              </p:cNvPr>
              <p:cNvPicPr>
                <a:picLocks noChangeAspect="1"/>
              </p:cNvPicPr>
              <p:nvPr/>
            </p:nvPicPr>
            <p:blipFill>
              <a:blip r:embed="rId17"/>
              <a:stretch>
                <a:fillRect/>
              </a:stretch>
            </p:blipFill>
            <p:spPr>
              <a:xfrm>
                <a:off x="4749032" y="1653156"/>
                <a:ext cx="332363" cy="332363"/>
              </a:xfrm>
              <a:prstGeom prst="rect">
                <a:avLst/>
              </a:prstGeom>
            </p:spPr>
          </p:pic>
          <p:sp>
            <p:nvSpPr>
              <p:cNvPr id="40" name="Rounded Rectangle 39">
                <a:extLst>
                  <a:ext uri="{FF2B5EF4-FFF2-40B4-BE49-F238E27FC236}">
                    <a16:creationId xmlns:a16="http://schemas.microsoft.com/office/drawing/2014/main" id="{8335BA9D-3E50-2057-C04C-35F207A0D19B}"/>
                  </a:ext>
                </a:extLst>
              </p:cNvPr>
              <p:cNvSpPr/>
              <p:nvPr/>
            </p:nvSpPr>
            <p:spPr bwMode="auto">
              <a:xfrm>
                <a:off x="6562626" y="1641730"/>
                <a:ext cx="613115" cy="35521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Segoe UI" panose="020B0502040204020203" pitchFamily="34" charset="0"/>
                  <a:cs typeface="Segoe UI" panose="020B0502040204020203" pitchFamily="34" charset="0"/>
                </a:endParaRPr>
              </a:p>
            </p:txBody>
          </p:sp>
          <p:sp>
            <p:nvSpPr>
              <p:cNvPr id="39" name="Rounded Rectangle 38">
                <a:extLst>
                  <a:ext uri="{FF2B5EF4-FFF2-40B4-BE49-F238E27FC236}">
                    <a16:creationId xmlns:a16="http://schemas.microsoft.com/office/drawing/2014/main" id="{F310F2DF-1493-2C92-E7EA-7C9A51962F71}"/>
                  </a:ext>
                </a:extLst>
              </p:cNvPr>
              <p:cNvSpPr/>
              <p:nvPr/>
            </p:nvSpPr>
            <p:spPr>
              <a:xfrm>
                <a:off x="4890902" y="2397138"/>
                <a:ext cx="2125025" cy="288000"/>
              </a:xfrm>
              <a:prstGeom prst="roundRect">
                <a:avLst>
                  <a:gd name="adj" fmla="val 50000"/>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a:outerShdw blurRad="635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Frameworks &amp; platforms</a:t>
                </a:r>
              </a:p>
            </p:txBody>
          </p:sp>
        </p:grpSp>
        <p:pic>
          <p:nvPicPr>
            <p:cNvPr id="66" name="Picture 2" descr="NuGet Gallery | LangChain.Core 0.14.1-dev.11">
              <a:extLst>
                <a:ext uri="{FF2B5EF4-FFF2-40B4-BE49-F238E27FC236}">
                  <a16:creationId xmlns:a16="http://schemas.microsoft.com/office/drawing/2014/main" id="{1ABAA0E1-BEAA-25E0-0F54-7807B67B874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08694" y="1556305"/>
              <a:ext cx="578317" cy="57831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Straight Arrow Connector 68">
            <a:extLst>
              <a:ext uri="{FF2B5EF4-FFF2-40B4-BE49-F238E27FC236}">
                <a16:creationId xmlns:a16="http://schemas.microsoft.com/office/drawing/2014/main" id="{14AFEE75-8408-4D9D-39B9-63770F602056}"/>
              </a:ext>
              <a:ext uri="{C183D7F6-B498-43B3-948B-1728B52AA6E4}">
                <adec:decorative xmlns:adec="http://schemas.microsoft.com/office/drawing/2017/decorative" val="1"/>
              </a:ext>
            </a:extLst>
          </p:cNvPr>
          <p:cNvCxnSpPr>
            <a:cxnSpLocks/>
          </p:cNvCxnSpPr>
          <p:nvPr/>
        </p:nvCxnSpPr>
        <p:spPr>
          <a:xfrm flipV="1">
            <a:off x="6063170" y="3032363"/>
            <a:ext cx="0" cy="208312"/>
          </a:xfrm>
          <a:prstGeom prst="straightConnector1">
            <a:avLst/>
          </a:prstGeom>
          <a:ln w="9525">
            <a:solidFill>
              <a:srgbClr val="FFFFFF"/>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24" name="Connector: Elbow 46">
            <a:extLst>
              <a:ext uri="{FF2B5EF4-FFF2-40B4-BE49-F238E27FC236}">
                <a16:creationId xmlns:a16="http://schemas.microsoft.com/office/drawing/2014/main" id="{6C80C05A-6BC7-59FC-645B-7BCE318CAFF1}"/>
              </a:ext>
              <a:ext uri="{C183D7F6-B498-43B3-948B-1728B52AA6E4}">
                <adec:decorative xmlns:adec="http://schemas.microsoft.com/office/drawing/2017/decorative" val="1"/>
              </a:ext>
            </a:extLst>
          </p:cNvPr>
          <p:cNvCxnSpPr>
            <a:cxnSpLocks/>
            <a:stCxn id="4" idx="2"/>
            <a:endCxn id="46" idx="3"/>
          </p:cNvCxnSpPr>
          <p:nvPr/>
        </p:nvCxnSpPr>
        <p:spPr>
          <a:xfrm flipH="1">
            <a:off x="4055559" y="4035719"/>
            <a:ext cx="1227385" cy="0"/>
          </a:xfrm>
          <a:prstGeom prst="straightConnector1">
            <a:avLst/>
          </a:prstGeom>
          <a:ln w="9525">
            <a:solidFill>
              <a:srgbClr val="FFFFFF"/>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D29FA0-8E01-7592-46CD-8C5D28DCB39F}"/>
              </a:ext>
              <a:ext uri="{C183D7F6-B498-43B3-948B-1728B52AA6E4}">
                <adec:decorative xmlns:adec="http://schemas.microsoft.com/office/drawing/2017/decorative" val="1"/>
              </a:ext>
            </a:extLst>
          </p:cNvPr>
          <p:cNvCxnSpPr>
            <a:cxnSpLocks/>
          </p:cNvCxnSpPr>
          <p:nvPr/>
        </p:nvCxnSpPr>
        <p:spPr>
          <a:xfrm>
            <a:off x="6063170" y="4843772"/>
            <a:ext cx="0" cy="309009"/>
          </a:xfrm>
          <a:prstGeom prst="straightConnector1">
            <a:avLst/>
          </a:prstGeom>
          <a:ln w="9525">
            <a:solidFill>
              <a:srgbClr val="FFFFFF"/>
            </a:solidFill>
            <a:prstDash val="solid"/>
            <a:tailEnd type="oval"/>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C3871611-A81B-A9F1-A902-176B2BFE2CA5}"/>
              </a:ext>
            </a:extLst>
          </p:cNvPr>
          <p:cNvGrpSpPr/>
          <p:nvPr/>
        </p:nvGrpSpPr>
        <p:grpSpPr>
          <a:xfrm>
            <a:off x="7577583" y="3477782"/>
            <a:ext cx="3960855" cy="1268750"/>
            <a:chOff x="7577583" y="3485039"/>
            <a:chExt cx="3960855" cy="1268750"/>
          </a:xfrm>
        </p:grpSpPr>
        <p:sp>
          <p:nvSpPr>
            <p:cNvPr id="17" name="Rectangle: Top Corners Rounded 125">
              <a:extLst>
                <a:ext uri="{FF2B5EF4-FFF2-40B4-BE49-F238E27FC236}">
                  <a16:creationId xmlns:a16="http://schemas.microsoft.com/office/drawing/2014/main" id="{4EFB73BD-6764-BC5D-BD16-88D953B4AE88}"/>
                </a:ext>
                <a:ext uri="{C183D7F6-B498-43B3-948B-1728B52AA6E4}">
                  <adec:decorative xmlns:adec="http://schemas.microsoft.com/office/drawing/2017/decorative" val="1"/>
                </a:ext>
              </a:extLst>
            </p:cNvPr>
            <p:cNvSpPr/>
            <p:nvPr/>
          </p:nvSpPr>
          <p:spPr bwMode="auto">
            <a:xfrm>
              <a:off x="7577583" y="3485039"/>
              <a:ext cx="3960855" cy="1124712"/>
            </a:xfrm>
            <a:prstGeom prst="roundRect">
              <a:avLst>
                <a:gd name="adj" fmla="val 10186"/>
              </a:avLst>
            </a:prstGeom>
            <a:noFill/>
            <a:ln w="12700">
              <a:solidFill>
                <a:srgbClr val="3A4953"/>
              </a:solidFill>
            </a:ln>
          </p:spPr>
          <p:txBody>
            <a:bodyPr vert="horz" wrap="square" lIns="0" tIns="72000" rIns="0" bIns="0" rtlCol="0">
              <a:no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pic>
          <p:nvPicPr>
            <p:cNvPr id="18" name="Picture 90">
              <a:extLst>
                <a:ext uri="{FF2B5EF4-FFF2-40B4-BE49-F238E27FC236}">
                  <a16:creationId xmlns:a16="http://schemas.microsoft.com/office/drawing/2014/main" id="{8807E4A6-F214-395C-1793-C58D2BB08AC4}"/>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7891828" y="3673146"/>
              <a:ext cx="275522" cy="275522"/>
            </a:xfrm>
            <a:prstGeom prst="rect">
              <a:avLst/>
            </a:prstGeom>
          </p:spPr>
        </p:pic>
        <p:sp>
          <p:nvSpPr>
            <p:cNvPr id="19" name="TextBox 18">
              <a:extLst>
                <a:ext uri="{FF2B5EF4-FFF2-40B4-BE49-F238E27FC236}">
                  <a16:creationId xmlns:a16="http://schemas.microsoft.com/office/drawing/2014/main" id="{5EE8D740-AD0B-241B-EC77-E94552E75318}"/>
                </a:ext>
              </a:extLst>
            </p:cNvPr>
            <p:cNvSpPr txBox="1"/>
            <p:nvPr/>
          </p:nvSpPr>
          <p:spPr>
            <a:xfrm>
              <a:off x="7760193" y="4039265"/>
              <a:ext cx="538794" cy="276999"/>
            </a:xfrm>
            <a:prstGeom prst="rect">
              <a:avLst/>
            </a:prstGeom>
            <a:noFill/>
          </p:spPr>
          <p:txBody>
            <a:bodyPr wrap="square" lIns="0" tIns="0" rIns="0" bIns="0">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Azure OpenAI</a:t>
              </a:r>
            </a:p>
          </p:txBody>
        </p:sp>
        <p:sp>
          <p:nvSpPr>
            <p:cNvPr id="20" name="Rectangle 1243">
              <a:extLst>
                <a:ext uri="{FF2B5EF4-FFF2-40B4-BE49-F238E27FC236}">
                  <a16:creationId xmlns:a16="http://schemas.microsoft.com/office/drawing/2014/main" id="{25C3EA9A-5714-8157-5851-25FB6B78A435}"/>
                </a:ext>
              </a:extLst>
            </p:cNvPr>
            <p:cNvSpPr/>
            <p:nvPr/>
          </p:nvSpPr>
          <p:spPr bwMode="auto">
            <a:xfrm>
              <a:off x="8340984" y="4039265"/>
              <a:ext cx="871607" cy="287437"/>
            </a:xfrm>
            <a:prstGeom prst="rect">
              <a:avLst/>
            </a:prstGeom>
          </p:spPr>
          <p:txBody>
            <a:bodyPr wrap="squar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Azure Machine Learning</a:t>
              </a:r>
            </a:p>
          </p:txBody>
        </p:sp>
        <p:pic>
          <p:nvPicPr>
            <p:cNvPr id="21" name="Picture 129">
              <a:extLst>
                <a:ext uri="{FF2B5EF4-FFF2-40B4-BE49-F238E27FC236}">
                  <a16:creationId xmlns:a16="http://schemas.microsoft.com/office/drawing/2014/main" id="{5B9B67A5-8B12-99A6-AC0D-FDC88E552F67}"/>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8601885" y="3632920"/>
              <a:ext cx="355973" cy="355973"/>
            </a:xfrm>
            <a:prstGeom prst="rect">
              <a:avLst/>
            </a:prstGeom>
          </p:spPr>
        </p:pic>
        <p:sp>
          <p:nvSpPr>
            <p:cNvPr id="23" name="Rounded Rectangle 22">
              <a:extLst>
                <a:ext uri="{FF2B5EF4-FFF2-40B4-BE49-F238E27FC236}">
                  <a16:creationId xmlns:a16="http://schemas.microsoft.com/office/drawing/2014/main" id="{5E840A50-427E-AB9A-9F17-C2D3F0BA1729}"/>
                </a:ext>
              </a:extLst>
            </p:cNvPr>
            <p:cNvSpPr/>
            <p:nvPr/>
          </p:nvSpPr>
          <p:spPr>
            <a:xfrm>
              <a:off x="9150030" y="4465789"/>
              <a:ext cx="815960" cy="288000"/>
            </a:xfrm>
            <a:prstGeom prst="roundRect">
              <a:avLst>
                <a:gd name="adj" fmla="val 50000"/>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a:outerShdw blurRad="635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Models</a:t>
              </a:r>
            </a:p>
          </p:txBody>
        </p:sp>
        <p:grpSp>
          <p:nvGrpSpPr>
            <p:cNvPr id="87" name="Group 86">
              <a:extLst>
                <a:ext uri="{FF2B5EF4-FFF2-40B4-BE49-F238E27FC236}">
                  <a16:creationId xmlns:a16="http://schemas.microsoft.com/office/drawing/2014/main" id="{DCBDB840-98E6-05F4-39EF-C65D2DFDF45C}"/>
                </a:ext>
              </a:extLst>
            </p:cNvPr>
            <p:cNvGrpSpPr/>
            <p:nvPr/>
          </p:nvGrpSpPr>
          <p:grpSpPr>
            <a:xfrm>
              <a:off x="9283149" y="3609478"/>
              <a:ext cx="2126974" cy="770837"/>
              <a:chOff x="9283149" y="3609478"/>
              <a:chExt cx="2126974" cy="770837"/>
            </a:xfrm>
          </p:grpSpPr>
          <p:sp>
            <p:nvSpPr>
              <p:cNvPr id="85" name="Rectangle: Rounded Corners 84">
                <a:extLst>
                  <a:ext uri="{FF2B5EF4-FFF2-40B4-BE49-F238E27FC236}">
                    <a16:creationId xmlns:a16="http://schemas.microsoft.com/office/drawing/2014/main" id="{7CD0ADE3-A6A9-F8CC-A36F-8EEA5AFE21BA}"/>
                  </a:ext>
                </a:extLst>
              </p:cNvPr>
              <p:cNvSpPr/>
              <p:nvPr/>
            </p:nvSpPr>
            <p:spPr bwMode="auto">
              <a:xfrm>
                <a:off x="9283149" y="3609478"/>
                <a:ext cx="2126974" cy="770837"/>
              </a:xfrm>
              <a:prstGeom prst="roundRect">
                <a:avLst>
                  <a:gd name="adj" fmla="val 10628"/>
                </a:avLst>
              </a:prstGeom>
              <a:solidFill>
                <a:schemeClr val="tx1">
                  <a:alpha val="1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22" name="Rectangle 1243">
                <a:extLst>
                  <a:ext uri="{FF2B5EF4-FFF2-40B4-BE49-F238E27FC236}">
                    <a16:creationId xmlns:a16="http://schemas.microsoft.com/office/drawing/2014/main" id="{A84A2FE4-11F5-06E0-3147-02DF57CCE28F}"/>
                  </a:ext>
                </a:extLst>
              </p:cNvPr>
              <p:cNvSpPr/>
              <p:nvPr/>
            </p:nvSpPr>
            <p:spPr bwMode="auto">
              <a:xfrm>
                <a:off x="10047085" y="4122800"/>
                <a:ext cx="599102" cy="138499"/>
              </a:xfrm>
              <a:prstGeom prst="rect">
                <a:avLst/>
              </a:prstGeom>
            </p:spPr>
            <p:txBody>
              <a:bodyPr wrap="squar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AI Services</a:t>
                </a:r>
              </a:p>
            </p:txBody>
          </p:sp>
          <p:pic>
            <p:nvPicPr>
              <p:cNvPr id="60" name="Picture 59">
                <a:extLst>
                  <a:ext uri="{FF2B5EF4-FFF2-40B4-BE49-F238E27FC236}">
                    <a16:creationId xmlns:a16="http://schemas.microsoft.com/office/drawing/2014/main" id="{6A9BA5C0-7950-D406-6D92-562927F5C5FD}"/>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0980510" y="3733508"/>
                <a:ext cx="321869" cy="321869"/>
              </a:xfrm>
              <a:prstGeom prst="rect">
                <a:avLst/>
              </a:prstGeom>
            </p:spPr>
          </p:pic>
          <p:pic>
            <p:nvPicPr>
              <p:cNvPr id="61" name="Picture 60">
                <a:extLst>
                  <a:ext uri="{FF2B5EF4-FFF2-40B4-BE49-F238E27FC236}">
                    <a16:creationId xmlns:a16="http://schemas.microsoft.com/office/drawing/2014/main" id="{74B2919B-A692-9440-557C-C2979FA0E712}"/>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788298" y="3733508"/>
                <a:ext cx="321869" cy="321869"/>
              </a:xfrm>
              <a:prstGeom prst="rect">
                <a:avLst/>
              </a:prstGeom>
            </p:spPr>
          </p:pic>
          <p:pic>
            <p:nvPicPr>
              <p:cNvPr id="62" name="Picture 61">
                <a:extLst>
                  <a:ext uri="{FF2B5EF4-FFF2-40B4-BE49-F238E27FC236}">
                    <a16:creationId xmlns:a16="http://schemas.microsoft.com/office/drawing/2014/main" id="{4B2790A7-6595-6A5B-ECEA-82AF0E659805}"/>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0185702" y="3733508"/>
                <a:ext cx="321869" cy="321869"/>
              </a:xfrm>
              <a:prstGeom prst="rect">
                <a:avLst/>
              </a:prstGeom>
            </p:spPr>
          </p:pic>
          <p:pic>
            <p:nvPicPr>
              <p:cNvPr id="63" name="Picture 62">
                <a:extLst>
                  <a:ext uri="{FF2B5EF4-FFF2-40B4-BE49-F238E27FC236}">
                    <a16:creationId xmlns:a16="http://schemas.microsoft.com/office/drawing/2014/main" id="{792DBE28-846E-8EB1-5E4C-504C850A044C}"/>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10583106" y="3733508"/>
                <a:ext cx="321869" cy="321869"/>
              </a:xfrm>
              <a:prstGeom prst="rect">
                <a:avLst/>
              </a:prstGeom>
            </p:spPr>
          </p:pic>
          <p:pic>
            <p:nvPicPr>
              <p:cNvPr id="64" name="Picture 63">
                <a:extLst>
                  <a:ext uri="{FF2B5EF4-FFF2-40B4-BE49-F238E27FC236}">
                    <a16:creationId xmlns:a16="http://schemas.microsoft.com/office/drawing/2014/main" id="{8024545B-D0A0-C625-C5E2-9056800E6879}"/>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9390894" y="3733508"/>
                <a:ext cx="321869" cy="321869"/>
              </a:xfrm>
              <a:prstGeom prst="rect">
                <a:avLst/>
              </a:prstGeom>
            </p:spPr>
          </p:pic>
        </p:grpSp>
      </p:grpSp>
      <p:cxnSp>
        <p:nvCxnSpPr>
          <p:cNvPr id="25" name="Connector: Elbow 46">
            <a:extLst>
              <a:ext uri="{FF2B5EF4-FFF2-40B4-BE49-F238E27FC236}">
                <a16:creationId xmlns:a16="http://schemas.microsoft.com/office/drawing/2014/main" id="{9430E77D-1EE7-B598-5217-FDFC22AD6340}"/>
              </a:ext>
              <a:ext uri="{C183D7F6-B498-43B3-948B-1728B52AA6E4}">
                <adec:decorative xmlns:adec="http://schemas.microsoft.com/office/drawing/2017/decorative" val="1"/>
              </a:ext>
            </a:extLst>
          </p:cNvPr>
          <p:cNvCxnSpPr>
            <a:cxnSpLocks/>
            <a:stCxn id="4" idx="6"/>
            <a:endCxn id="17" idx="1"/>
          </p:cNvCxnSpPr>
          <p:nvPr/>
        </p:nvCxnSpPr>
        <p:spPr>
          <a:xfrm>
            <a:off x="6843396" y="4035719"/>
            <a:ext cx="734187" cy="4419"/>
          </a:xfrm>
          <a:prstGeom prst="straightConnector1">
            <a:avLst/>
          </a:prstGeom>
          <a:ln w="9525">
            <a:solidFill>
              <a:srgbClr val="FFFFFF"/>
            </a:solidFill>
            <a:prstDash val="solid"/>
            <a:tailEnd type="oval"/>
          </a:ln>
        </p:spPr>
        <p:style>
          <a:lnRef idx="1">
            <a:schemeClr val="accent1"/>
          </a:lnRef>
          <a:fillRef idx="0">
            <a:schemeClr val="accent1"/>
          </a:fillRef>
          <a:effectRef idx="0">
            <a:schemeClr val="accent1"/>
          </a:effectRef>
          <a:fontRef idx="minor">
            <a:schemeClr val="tx1"/>
          </a:fontRef>
        </p:style>
      </p:cxnSp>
      <p:grpSp>
        <p:nvGrpSpPr>
          <p:cNvPr id="3" name="Group 2" descr="Azure AI Search">
            <a:extLst>
              <a:ext uri="{FF2B5EF4-FFF2-40B4-BE49-F238E27FC236}">
                <a16:creationId xmlns:a16="http://schemas.microsoft.com/office/drawing/2014/main" id="{A9EE8146-E27E-4F11-6C61-7074E1559D73}"/>
              </a:ext>
            </a:extLst>
          </p:cNvPr>
          <p:cNvGrpSpPr/>
          <p:nvPr/>
        </p:nvGrpSpPr>
        <p:grpSpPr>
          <a:xfrm>
            <a:off x="5282944" y="3255493"/>
            <a:ext cx="1560452" cy="1560451"/>
            <a:chOff x="5819650" y="3184329"/>
            <a:chExt cx="1560452" cy="1560451"/>
          </a:xfrm>
        </p:grpSpPr>
        <p:sp>
          <p:nvSpPr>
            <p:cNvPr id="4" name="Oval 3">
              <a:extLst>
                <a:ext uri="{FF2B5EF4-FFF2-40B4-BE49-F238E27FC236}">
                  <a16:creationId xmlns:a16="http://schemas.microsoft.com/office/drawing/2014/main" id="{20031709-9E92-CAC6-4F21-A693E92CFEAA}"/>
                </a:ext>
                <a:ext uri="{C183D7F6-B498-43B3-948B-1728B52AA6E4}">
                  <adec:decorative xmlns:adec="http://schemas.microsoft.com/office/drawing/2017/decorative" val="1"/>
                </a:ext>
              </a:extLst>
            </p:cNvPr>
            <p:cNvSpPr/>
            <p:nvPr/>
          </p:nvSpPr>
          <p:spPr>
            <a:xfrm>
              <a:off x="5819650" y="3184329"/>
              <a:ext cx="1560452" cy="1560451"/>
            </a:xfrm>
            <a:prstGeom prst="ellipse">
              <a:avLst/>
            </a:prstGeom>
            <a:ln w="19050" cap="rnd">
              <a:gradFill flip="none" rotWithShape="1">
                <a:gsLst>
                  <a:gs pos="0">
                    <a:srgbClr val="8661C5"/>
                  </a:gs>
                  <a:gs pos="60000">
                    <a:srgbClr val="AC35AF"/>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0000" tIns="36000" rIns="180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015BF777-730D-4ED0-ABE8-A11A6AF09D6A}"/>
                </a:ext>
                <a:ext uri="{C183D7F6-B498-43B3-948B-1728B52AA6E4}">
                  <adec:decorative xmlns:adec="http://schemas.microsoft.com/office/drawing/2017/decorative" val="1"/>
                </a:ext>
              </a:extLst>
            </p:cNvPr>
            <p:cNvSpPr txBox="1"/>
            <p:nvPr/>
          </p:nvSpPr>
          <p:spPr>
            <a:xfrm>
              <a:off x="6058282" y="4071208"/>
              <a:ext cx="1083188" cy="430887"/>
            </a:xfrm>
            <a:prstGeom prst="rect">
              <a:avLst/>
            </a:prstGeom>
            <a:noFill/>
          </p:spPr>
          <p:txBody>
            <a:bodyPr wrap="square" lIns="0" tIns="0" rIns="0" bIns="0" rtlCol="0">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Azure AI Search</a:t>
              </a:r>
            </a:p>
          </p:txBody>
        </p:sp>
        <p:pic>
          <p:nvPicPr>
            <p:cNvPr id="6" name="Graphic 10">
              <a:extLst>
                <a:ext uri="{FF2B5EF4-FFF2-40B4-BE49-F238E27FC236}">
                  <a16:creationId xmlns:a16="http://schemas.microsoft.com/office/drawing/2014/main" id="{5125153D-3052-534D-86E1-8E666A609F6D}"/>
                </a:ext>
                <a:ext uri="{C183D7F6-B498-43B3-948B-1728B52AA6E4}">
                  <adec:decorative xmlns:adec="http://schemas.microsoft.com/office/drawing/2017/decorative" val="1"/>
                </a:ext>
              </a:extLst>
            </p:cNvPr>
            <p:cNvPicPr>
              <a:picLocks noChangeAspect="1"/>
            </p:cNvPicPr>
            <p:nvPr/>
          </p:nvPicPr>
          <p:blipFill>
            <a:blip r:embed="rId27"/>
            <a:srcRect/>
            <a:stretch/>
          </p:blipFill>
          <p:spPr>
            <a:xfrm>
              <a:off x="6250938" y="3363319"/>
              <a:ext cx="697877" cy="697877"/>
            </a:xfrm>
            <a:prstGeom prst="rect">
              <a:avLst/>
            </a:prstGeom>
          </p:spPr>
        </p:pic>
      </p:grpSp>
      <p:grpSp>
        <p:nvGrpSpPr>
          <p:cNvPr id="16" name="Group 15">
            <a:extLst>
              <a:ext uri="{FF2B5EF4-FFF2-40B4-BE49-F238E27FC236}">
                <a16:creationId xmlns:a16="http://schemas.microsoft.com/office/drawing/2014/main" id="{294E70CF-BEA8-3ABC-3CE5-20E2BF319F00}"/>
              </a:ext>
            </a:extLst>
          </p:cNvPr>
          <p:cNvGrpSpPr/>
          <p:nvPr/>
        </p:nvGrpSpPr>
        <p:grpSpPr>
          <a:xfrm>
            <a:off x="8311176" y="292100"/>
            <a:ext cx="3316448" cy="216000"/>
            <a:chOff x="8311176" y="292100"/>
            <a:chExt cx="3316448" cy="216000"/>
          </a:xfrm>
        </p:grpSpPr>
        <p:sp>
          <p:nvSpPr>
            <p:cNvPr id="42" name="Text Placeholder 2">
              <a:extLst>
                <a:ext uri="{FF2B5EF4-FFF2-40B4-BE49-F238E27FC236}">
                  <a16:creationId xmlns:a16="http://schemas.microsoft.com/office/drawing/2014/main" id="{5D15F62D-A722-5AF2-CDB9-34C310381F06}"/>
                </a:ext>
              </a:extLst>
            </p:cNvPr>
            <p:cNvSpPr txBox="1">
              <a:spLocks noChangeAspect="1"/>
            </p:cNvSpPr>
            <p:nvPr/>
          </p:nvSpPr>
          <p:spPr>
            <a:xfrm>
              <a:off x="831117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6" name="Text Placeholder 2">
              <a:extLst>
                <a:ext uri="{FF2B5EF4-FFF2-40B4-BE49-F238E27FC236}">
                  <a16:creationId xmlns:a16="http://schemas.microsoft.com/office/drawing/2014/main" id="{808953CD-B88E-4A90-32D7-439AA7FC177A}"/>
                </a:ext>
              </a:extLst>
            </p:cNvPr>
            <p:cNvSpPr txBox="1">
              <a:spLocks noChangeAspect="1"/>
            </p:cNvSpPr>
            <p:nvPr/>
          </p:nvSpPr>
          <p:spPr>
            <a:xfrm>
              <a:off x="857989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68" name="Text Placeholder 2">
              <a:extLst>
                <a:ext uri="{FF2B5EF4-FFF2-40B4-BE49-F238E27FC236}">
                  <a16:creationId xmlns:a16="http://schemas.microsoft.com/office/drawing/2014/main" id="{C43B8F6D-BCB5-1E06-9791-AF1E075A8320}"/>
                </a:ext>
              </a:extLst>
            </p:cNvPr>
            <p:cNvSpPr txBox="1">
              <a:spLocks noChangeAspect="1"/>
            </p:cNvSpPr>
            <p:nvPr/>
          </p:nvSpPr>
          <p:spPr>
            <a:xfrm>
              <a:off x="884861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70" name="Text Placeholder 2">
              <a:extLst>
                <a:ext uri="{FF2B5EF4-FFF2-40B4-BE49-F238E27FC236}">
                  <a16:creationId xmlns:a16="http://schemas.microsoft.com/office/drawing/2014/main" id="{9F364977-CDC8-C77A-506C-2C07B9B919C4}"/>
                </a:ext>
              </a:extLst>
            </p:cNvPr>
            <p:cNvSpPr txBox="1">
              <a:spLocks noChangeAspect="1"/>
            </p:cNvSpPr>
            <p:nvPr/>
          </p:nvSpPr>
          <p:spPr>
            <a:xfrm>
              <a:off x="91173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71" name="Text Placeholder 2">
              <a:extLst>
                <a:ext uri="{FF2B5EF4-FFF2-40B4-BE49-F238E27FC236}">
                  <a16:creationId xmlns:a16="http://schemas.microsoft.com/office/drawing/2014/main" id="{91ABE872-835A-7469-4501-8BBE394486DE}"/>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72" name="Text Placeholder 2">
              <a:extLst>
                <a:ext uri="{FF2B5EF4-FFF2-40B4-BE49-F238E27FC236}">
                  <a16:creationId xmlns:a16="http://schemas.microsoft.com/office/drawing/2014/main" id="{7E36823E-E559-CB1F-72AB-0903C434F44A}"/>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73" name="Text Placeholder 2">
              <a:extLst>
                <a:ext uri="{FF2B5EF4-FFF2-40B4-BE49-F238E27FC236}">
                  <a16:creationId xmlns:a16="http://schemas.microsoft.com/office/drawing/2014/main" id="{A7892694-F7F8-2253-0B9B-0B9570ECBF55}"/>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74" name="TextBox 73">
              <a:extLst>
                <a:ext uri="{FF2B5EF4-FFF2-40B4-BE49-F238E27FC236}">
                  <a16:creationId xmlns:a16="http://schemas.microsoft.com/office/drawing/2014/main" id="{DE0790EC-CB9C-3AC6-15FE-E179CA033DB7}"/>
                </a:ext>
              </a:extLst>
            </p:cNvPr>
            <p:cNvSpPr txBox="1"/>
            <p:nvPr/>
          </p:nvSpPr>
          <p:spPr>
            <a:xfrm>
              <a:off x="9333330" y="316289"/>
              <a:ext cx="1397869"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Agent orchestration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430673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 presetClass="emph" presetSubtype="0" accel="100000" fill="hold" nodeType="withEffect">
                                  <p:stCondLst>
                                    <p:cond delay="0"/>
                                  </p:stCondLst>
                                  <p:childTnLst>
                                    <p:animScale>
                                      <p:cBhvr>
                                        <p:cTn id="9" dur="300" fill="hold"/>
                                        <p:tgtEl>
                                          <p:spTgt spid="3"/>
                                        </p:tgtEl>
                                      </p:cBhvr>
                                      <p:by x="85000" y="85000"/>
                                    </p:animScale>
                                  </p:childTnLst>
                                </p:cTn>
                              </p:par>
                              <p:par>
                                <p:cTn id="10" presetID="22" presetClass="entr" presetSubtype="2" fill="hold" nodeType="withEffect">
                                  <p:stCondLst>
                                    <p:cond delay="50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par>
                                <p:cTn id="13" presetID="22" presetClass="entr" presetSubtype="1"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par>
                                <p:cTn id="16" presetID="10" presetClass="entr" presetSubtype="0" fill="hold" nodeType="withEffect">
                                  <p:stCondLst>
                                    <p:cond delay="10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42" presetClass="path" presetSubtype="0" decel="100000" fill="hold" nodeType="withEffect">
                                  <p:stCondLst>
                                    <p:cond delay="1000"/>
                                  </p:stCondLst>
                                  <p:childTnLst>
                                    <p:animMotion origin="layout" path="M 4.375E-6 -4.81481E-6 L 4.375E-6 -0.03287 " pathEditMode="relative" rAng="0" ptsTypes="AA">
                                      <p:cBhvr>
                                        <p:cTn id="20" dur="700" spd="-100000" fill="hold"/>
                                        <p:tgtEl>
                                          <p:spTgt spid="41"/>
                                        </p:tgtEl>
                                        <p:attrNameLst>
                                          <p:attrName>ppt_x</p:attrName>
                                          <p:attrName>ppt_y</p:attrName>
                                        </p:attrNameLst>
                                      </p:cBhvr>
                                      <p:rCtr x="0" y="-1644"/>
                                    </p:animMotion>
                                  </p:childTnLst>
                                </p:cTn>
                              </p:par>
                              <p:par>
                                <p:cTn id="21" presetID="10" presetClass="entr" presetSubtype="0" fill="hold" nodeType="withEffect">
                                  <p:stCondLst>
                                    <p:cond delay="100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par>
                                <p:cTn id="24" presetID="42" presetClass="path" presetSubtype="0" decel="100000" fill="hold" nodeType="withEffect">
                                  <p:stCondLst>
                                    <p:cond delay="1000"/>
                                  </p:stCondLst>
                                  <p:childTnLst>
                                    <p:animMotion origin="layout" path="M 4.16667E-7 4.44444E-6 L 4.16667E-7 0.03541 " pathEditMode="relative" rAng="0" ptsTypes="AA">
                                      <p:cBhvr>
                                        <p:cTn id="25" dur="700" spd="-100000" fill="hold"/>
                                        <p:tgtEl>
                                          <p:spTgt spid="67"/>
                                        </p:tgtEl>
                                        <p:attrNameLst>
                                          <p:attrName>ppt_x</p:attrName>
                                          <p:attrName>ppt_y</p:attrName>
                                        </p:attrNameLst>
                                      </p:cBhvr>
                                      <p:rCtr x="0" y="1759"/>
                                    </p:animMotion>
                                  </p:childTnLst>
                                </p:cTn>
                              </p:par>
                              <p:par>
                                <p:cTn id="26" presetID="10" presetClass="entr" presetSubtype="0" fill="hold" nodeType="withEffect">
                                  <p:stCondLst>
                                    <p:cond delay="10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nodeType="withEffect">
                                  <p:stCondLst>
                                    <p:cond delay="1000"/>
                                  </p:stCondLst>
                                  <p:childTnLst>
                                    <p:animMotion origin="layout" path="M -2.91667E-6 4.44444E-6 L -0.01979 4.44444E-6 " pathEditMode="relative" rAng="0" ptsTypes="AA">
                                      <p:cBhvr>
                                        <p:cTn id="30" dur="700" spd="-100000" fill="hold"/>
                                        <p:tgtEl>
                                          <p:spTgt spid="38"/>
                                        </p:tgtEl>
                                        <p:attrNameLst>
                                          <p:attrName>ppt_x</p:attrName>
                                          <p:attrName>ppt_y</p:attrName>
                                        </p:attrNameLst>
                                      </p:cBhvr>
                                      <p:rCtr x="-990" y="0"/>
                                    </p:animMotion>
                                  </p:childTnLst>
                                </p:cTn>
                              </p:par>
                              <p:par>
                                <p:cTn id="31" presetID="22" presetClass="entr" presetSubtype="8" fill="hold" nodeType="withEffect">
                                  <p:stCondLst>
                                    <p:cond delay="50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par>
                                <p:cTn id="34" presetID="22" presetClass="entr" presetSubtype="4" fill="hold" nodeType="withEffect">
                                  <p:stCondLst>
                                    <p:cond delay="500"/>
                                  </p:stCondLst>
                                  <p:childTnLst>
                                    <p:set>
                                      <p:cBhvr>
                                        <p:cTn id="35" dur="1" fill="hold">
                                          <p:stCondLst>
                                            <p:cond delay="0"/>
                                          </p:stCondLst>
                                        </p:cTn>
                                        <p:tgtEl>
                                          <p:spTgt spid="69"/>
                                        </p:tgtEl>
                                        <p:attrNameLst>
                                          <p:attrName>style.visibility</p:attrName>
                                        </p:attrNameLst>
                                      </p:cBhvr>
                                      <p:to>
                                        <p:strVal val="visible"/>
                                      </p:to>
                                    </p:set>
                                    <p:animEffect transition="in" filter="wipe(down)">
                                      <p:cBhvr>
                                        <p:cTn id="36" dur="500"/>
                                        <p:tgtEl>
                                          <p:spTgt spid="69"/>
                                        </p:tgtEl>
                                      </p:cBhvr>
                                    </p:animEffect>
                                  </p:childTnLst>
                                </p:cTn>
                              </p:par>
                              <p:par>
                                <p:cTn id="37" presetID="10" presetClass="entr" presetSubtype="0" decel="50000" fill="hold" nodeType="withEffect">
                                  <p:stCondLst>
                                    <p:cond delay="100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42" presetClass="path" presetSubtype="0" decel="50000" fill="hold" nodeType="withEffect">
                                  <p:stCondLst>
                                    <p:cond delay="1000"/>
                                  </p:stCondLst>
                                  <p:childTnLst>
                                    <p:animMotion origin="layout" path="M -4.16667E-6 2.96296E-6 L 0.02058 0.00046 " pathEditMode="relative" rAng="0" ptsTypes="AA">
                                      <p:cBhvr>
                                        <p:cTn id="41" dur="500" spd="-100000" fill="hold"/>
                                        <p:tgtEl>
                                          <p:spTgt spid="88"/>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5" descr="Background rotating color animation">
            <a:extLst>
              <a:ext uri="{FF2B5EF4-FFF2-40B4-BE49-F238E27FC236}">
                <a16:creationId xmlns:a16="http://schemas.microsoft.com/office/drawing/2014/main" id="{0B0B43CD-6AFF-3CBD-EC51-658373973DA3}"/>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Variable Text Semibold" pitchFamily="2" charset="0"/>
              <a:ea typeface="+mn-ea"/>
              <a:cs typeface="Segoe UI" pitchFamily="34" charset="0"/>
            </a:endParaRPr>
          </a:p>
        </p:txBody>
      </p:sp>
      <p:sp>
        <p:nvSpPr>
          <p:cNvPr id="13" name="Rectangle: Rounded Corners 19">
            <a:extLst>
              <a:ext uri="{FF2B5EF4-FFF2-40B4-BE49-F238E27FC236}">
                <a16:creationId xmlns:a16="http://schemas.microsoft.com/office/drawing/2014/main" id="{1CC8F663-C754-F599-1BEE-ED768961257E}"/>
              </a:ext>
              <a:ext uri="{C183D7F6-B498-43B3-948B-1728B52AA6E4}">
                <adec:decorative xmlns:adec="http://schemas.microsoft.com/office/drawing/2017/decorative" val="1"/>
              </a:ext>
            </a:extLst>
          </p:cNvPr>
          <p:cNvSpPr/>
          <p:nvPr/>
        </p:nvSpPr>
        <p:spPr bwMode="auto">
          <a:xfrm>
            <a:off x="138683"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Variable Text" pitchFamily="2" charset="0"/>
              <a:ea typeface="Segoe UI" pitchFamily="34" charset="0"/>
              <a:cs typeface="Segoe UI" pitchFamily="34" charset="0"/>
            </a:endParaRPr>
          </a:p>
        </p:txBody>
      </p:sp>
      <p:sp>
        <p:nvSpPr>
          <p:cNvPr id="2" name="Title 1" hidden="1">
            <a:extLst>
              <a:ext uri="{FF2B5EF4-FFF2-40B4-BE49-F238E27FC236}">
                <a16:creationId xmlns:a16="http://schemas.microsoft.com/office/drawing/2014/main" id="{40727661-41D7-190F-085D-26D15F464522}"/>
              </a:ext>
            </a:extLst>
          </p:cNvPr>
          <p:cNvSpPr>
            <a:spLocks noGrp="1"/>
          </p:cNvSpPr>
          <p:nvPr>
            <p:ph type="title" idx="4294967295"/>
          </p:nvPr>
        </p:nvSpPr>
        <p:spPr>
          <a:xfrm>
            <a:off x="1174750" y="457200"/>
            <a:ext cx="11017250" cy="1107996"/>
          </a:xfrm>
        </p:spPr>
        <p:txBody>
          <a:bodyPr/>
          <a:lstStyle/>
          <a:p>
            <a:r>
              <a:rPr lang="en-US"/>
              <a:t>Announcement slide with secondary</a:t>
            </a:r>
            <a:r>
              <a:rPr lang="en-US" baseline="0"/>
              <a:t> announcements (dark)</a:t>
            </a:r>
            <a:endParaRPr lang="en-US"/>
          </a:p>
        </p:txBody>
      </p:sp>
      <p:sp>
        <p:nvSpPr>
          <p:cNvPr id="3" name="Title 6">
            <a:extLst>
              <a:ext uri="{FF2B5EF4-FFF2-40B4-BE49-F238E27FC236}">
                <a16:creationId xmlns:a16="http://schemas.microsoft.com/office/drawing/2014/main" id="{4FA119E8-0222-6FEF-88AF-4715EB11429A}"/>
              </a:ext>
            </a:extLst>
          </p:cNvPr>
          <p:cNvSpPr txBox="1">
            <a:spLocks/>
          </p:cNvSpPr>
          <p:nvPr/>
        </p:nvSpPr>
        <p:spPr>
          <a:xfrm>
            <a:off x="802640" y="2415932"/>
            <a:ext cx="10586720"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68966">
                      <a:srgbClr val="FFFFFF"/>
                    </a:gs>
                    <a:gs pos="37000">
                      <a:srgbClr val="FFFFFF"/>
                    </a:gs>
                  </a:gsLst>
                  <a:path path="circle">
                    <a:fillToRect l="100000" t="100000"/>
                  </a:path>
                </a:gradFill>
                <a:effectLst/>
                <a:uLnTx/>
                <a:uFillTx/>
                <a:latin typeface="Segoe UI Variable Text Semibold" pitchFamily="2" charset="0"/>
                <a:ea typeface="+mn-ea"/>
                <a:cs typeface="Segoe UI" pitchFamily="34" charset="0"/>
              </a:rPr>
              <a:t>Azure AI Search</a:t>
            </a:r>
          </a:p>
        </p:txBody>
      </p:sp>
      <p:sp>
        <p:nvSpPr>
          <p:cNvPr id="4" name="TextBox 3">
            <a:extLst>
              <a:ext uri="{FF2B5EF4-FFF2-40B4-BE49-F238E27FC236}">
                <a16:creationId xmlns:a16="http://schemas.microsoft.com/office/drawing/2014/main" id="{9C608411-E992-36AB-CA7C-349B2D640144}"/>
              </a:ext>
            </a:extLst>
          </p:cNvPr>
          <p:cNvSpPr txBox="1"/>
          <p:nvPr/>
        </p:nvSpPr>
        <p:spPr>
          <a:xfrm>
            <a:off x="1280740" y="4392819"/>
            <a:ext cx="1655774" cy="67710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Text Semibold" pitchFamily="2" charset="0"/>
                <a:ea typeface="+mn-ea"/>
                <a:cs typeface="+mn-cs"/>
              </a:rPr>
              <a:t>Battle-tested</a:t>
            </a:r>
            <a:br>
              <a:rPr kumimoji="0" lang="en-US" sz="2200" b="1"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Text Semibold" pitchFamily="2" charset="0"/>
                <a:ea typeface="+mn-ea"/>
                <a:cs typeface="+mn-cs"/>
              </a:rPr>
            </a:br>
            <a:r>
              <a:rPr kumimoji="0" lang="en-US" sz="2200" b="1"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Text Semibold" pitchFamily="2" charset="0"/>
                <a:ea typeface="+mn-ea"/>
                <a:cs typeface="+mn-cs"/>
              </a:rPr>
              <a:t> retrieval</a:t>
            </a:r>
          </a:p>
        </p:txBody>
      </p:sp>
      <p:sp>
        <p:nvSpPr>
          <p:cNvPr id="11" name="TextBox 10">
            <a:extLst>
              <a:ext uri="{FF2B5EF4-FFF2-40B4-BE49-F238E27FC236}">
                <a16:creationId xmlns:a16="http://schemas.microsoft.com/office/drawing/2014/main" id="{11DA1D8F-DA42-BDA2-310E-FE729BE87D7B}"/>
              </a:ext>
            </a:extLst>
          </p:cNvPr>
          <p:cNvSpPr txBox="1"/>
          <p:nvPr/>
        </p:nvSpPr>
        <p:spPr>
          <a:xfrm>
            <a:off x="3852476" y="4392819"/>
            <a:ext cx="1828800" cy="67710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Text Semibold" pitchFamily="2" charset="0"/>
                <a:ea typeface="+mn-ea"/>
                <a:cs typeface="+mn-cs"/>
              </a:rPr>
              <a:t>Streamlined data pipeline</a:t>
            </a:r>
          </a:p>
        </p:txBody>
      </p:sp>
      <p:sp>
        <p:nvSpPr>
          <p:cNvPr id="12" name="TextBox 11">
            <a:extLst>
              <a:ext uri="{FF2B5EF4-FFF2-40B4-BE49-F238E27FC236}">
                <a16:creationId xmlns:a16="http://schemas.microsoft.com/office/drawing/2014/main" id="{718A6972-6BBE-5F6B-8DCF-298E2E602D21}"/>
              </a:ext>
            </a:extLst>
          </p:cNvPr>
          <p:cNvSpPr txBox="1"/>
          <p:nvPr/>
        </p:nvSpPr>
        <p:spPr>
          <a:xfrm>
            <a:off x="6653310" y="4392819"/>
            <a:ext cx="1543628" cy="67710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Text Semibold" pitchFamily="2" charset="0"/>
                <a:ea typeface="+mn-ea"/>
                <a:cs typeface="+mn-cs"/>
              </a:rPr>
              <a:t>Developer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Text Semibold" pitchFamily="2" charset="0"/>
                <a:ea typeface="+mn-ea"/>
                <a:cs typeface="+mn-cs"/>
              </a:rPr>
              <a:t>integrations</a:t>
            </a:r>
          </a:p>
        </p:txBody>
      </p:sp>
      <p:sp>
        <p:nvSpPr>
          <p:cNvPr id="14" name="TextBox 13">
            <a:extLst>
              <a:ext uri="{FF2B5EF4-FFF2-40B4-BE49-F238E27FC236}">
                <a16:creationId xmlns:a16="http://schemas.microsoft.com/office/drawing/2014/main" id="{5AF8737D-E55F-628C-8B43-F1E84F1B4DDB}"/>
              </a:ext>
            </a:extLst>
          </p:cNvPr>
          <p:cNvSpPr txBox="1"/>
          <p:nvPr/>
        </p:nvSpPr>
        <p:spPr>
          <a:xfrm>
            <a:off x="8988199" y="4392819"/>
            <a:ext cx="2190343" cy="67710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Text Semibold" pitchFamily="2" charset="0"/>
                <a:ea typeface="+mn-ea"/>
                <a:cs typeface="+mn-cs"/>
              </a:rPr>
              <a:t>Enterprise-ready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Text Semibold" pitchFamily="2" charset="0"/>
                <a:ea typeface="+mn-ea"/>
                <a:cs typeface="+mn-cs"/>
              </a:rPr>
              <a:t>foundation</a:t>
            </a:r>
          </a:p>
        </p:txBody>
      </p:sp>
      <p:cxnSp>
        <p:nvCxnSpPr>
          <p:cNvPr id="15" name="!!Straight Connector 49">
            <a:extLst>
              <a:ext uri="{FF2B5EF4-FFF2-40B4-BE49-F238E27FC236}">
                <a16:creationId xmlns:a16="http://schemas.microsoft.com/office/drawing/2014/main" id="{89B36AE7-718E-B931-16D2-D7EDEDA1A72D}"/>
              </a:ext>
              <a:ext uri="{C183D7F6-B498-43B3-948B-1728B52AA6E4}">
                <adec:decorative xmlns:adec="http://schemas.microsoft.com/office/drawing/2017/decorative" val="1"/>
              </a:ext>
            </a:extLst>
          </p:cNvPr>
          <p:cNvCxnSpPr>
            <a:cxnSpLocks/>
          </p:cNvCxnSpPr>
          <p:nvPr/>
        </p:nvCxnSpPr>
        <p:spPr>
          <a:xfrm>
            <a:off x="3437752" y="4393045"/>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6" name="!!Straight Connector 49">
            <a:extLst>
              <a:ext uri="{FF2B5EF4-FFF2-40B4-BE49-F238E27FC236}">
                <a16:creationId xmlns:a16="http://schemas.microsoft.com/office/drawing/2014/main" id="{A121646A-9BE6-0E45-202D-3CB2A8737868}"/>
              </a:ext>
              <a:ext uri="{C183D7F6-B498-43B3-948B-1728B52AA6E4}">
                <adec:decorative xmlns:adec="http://schemas.microsoft.com/office/drawing/2017/decorative" val="1"/>
              </a:ext>
            </a:extLst>
          </p:cNvPr>
          <p:cNvCxnSpPr>
            <a:cxnSpLocks/>
          </p:cNvCxnSpPr>
          <p:nvPr/>
        </p:nvCxnSpPr>
        <p:spPr>
          <a:xfrm>
            <a:off x="6095999" y="4393045"/>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DED251AB-D2CD-4FEC-D458-B233A54C94A4}"/>
              </a:ext>
              <a:ext uri="{C183D7F6-B498-43B3-948B-1728B52AA6E4}">
                <adec:decorative xmlns:adec="http://schemas.microsoft.com/office/drawing/2017/decorative" val="1"/>
              </a:ext>
            </a:extLst>
          </p:cNvPr>
          <p:cNvCxnSpPr>
            <a:cxnSpLocks/>
          </p:cNvCxnSpPr>
          <p:nvPr/>
        </p:nvCxnSpPr>
        <p:spPr>
          <a:xfrm>
            <a:off x="8754246" y="4393045"/>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E0941FE-569A-82EA-EA94-461A09B77739}"/>
              </a:ext>
            </a:extLst>
          </p:cNvPr>
          <p:cNvPicPr>
            <a:picLocks noChangeAspect="1" noChangeArrowheads="1"/>
          </p:cNvPicPr>
          <p:nvPr/>
        </p:nvPicPr>
        <p:blipFill>
          <a:blip r:embed="rId3"/>
          <a:srcRect t="7091" b="7091"/>
          <a:stretch/>
        </p:blipFill>
        <p:spPr bwMode="auto">
          <a:xfrm>
            <a:off x="5391062" y="1010795"/>
            <a:ext cx="1409876" cy="120991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ED9D806-8E8A-1587-B6B6-CEB26391F8F7}"/>
              </a:ext>
            </a:extLst>
          </p:cNvPr>
          <p:cNvSpPr txBox="1">
            <a:spLocks/>
          </p:cNvSpPr>
          <p:nvPr/>
        </p:nvSpPr>
        <p:spPr>
          <a:xfrm>
            <a:off x="3592400" y="3279932"/>
            <a:ext cx="5161846"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2"/>
                </a:solidFill>
                <a:effectLst/>
                <a:latin typeface="+mj-lt"/>
                <a:ea typeface="+mj-ea"/>
                <a:cs typeface="Segoe Sans Display" pitchFamily="2" charset="0"/>
              </a:defRPr>
            </a:lvl1pPr>
          </a:lstStyle>
          <a:p>
            <a:pPr marL="0" lvl="1" algn="ctr" fontAlgn="base">
              <a:spcBef>
                <a:spcPct val="0"/>
              </a:spcBef>
              <a:spcAft>
                <a:spcPts val="1200"/>
              </a:spcAft>
              <a:defRPr sz="1862" b="0" i="0" u="none" strike="noStrike" kern="1200" spc="0" baseline="0">
                <a:solidFill>
                  <a:srgbClr val="FFFFFF">
                    <a:lumMod val="65000"/>
                    <a:lumOff val="35000"/>
                  </a:srgbClr>
                </a:solidFill>
                <a:latin typeface="+mn-lt"/>
                <a:ea typeface="+mn-ea"/>
                <a:cs typeface="+mn-cs"/>
              </a:defRPr>
            </a:pPr>
            <a:r>
              <a:rPr lang="en-US" sz="3200" b="1">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cs typeface="Segoe UI" pitchFamily="34" charset="0"/>
              </a:rPr>
              <a:t>Revolutionary RAG</a:t>
            </a:r>
          </a:p>
          <a:p>
            <a:pPr marL="0" lvl="1" algn="ctr" fontAlgn="base">
              <a:spcBef>
                <a:spcPct val="0"/>
              </a:spcBef>
              <a:spcAft>
                <a:spcPts val="1200"/>
              </a:spcAft>
              <a:defRPr sz="1862" b="0" i="0" u="none" strike="noStrike" kern="1200" spc="0" baseline="0">
                <a:solidFill>
                  <a:srgbClr val="FFFFFF">
                    <a:lumMod val="65000"/>
                    <a:lumOff val="35000"/>
                  </a:srgbClr>
                </a:solidFill>
                <a:latin typeface="+mn-lt"/>
                <a:ea typeface="+mn-ea"/>
                <a:cs typeface="+mn-cs"/>
              </a:defRPr>
            </a:pPr>
            <a:endParaRPr lang="en-CA" sz="320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Variable Text Semibold" pitchFamily="2" charset="0"/>
              <a:cs typeface="Segoe UI" pitchFamily="34" charset="0"/>
            </a:endParaRPr>
          </a:p>
        </p:txBody>
      </p:sp>
    </p:spTree>
    <p:extLst>
      <p:ext uri="{BB962C8B-B14F-4D97-AF65-F5344CB8AC3E}">
        <p14:creationId xmlns:p14="http://schemas.microsoft.com/office/powerpoint/2010/main" val="1797196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250"/>
                                        <p:tgtEl>
                                          <p:spTgt spid="10"/>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10"/>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0.00013 -2.96296E-6 C 0.06406 -0.20833 0.76497 -0.22315 0.92291 -0.08819 C 1.08112 0.04676 1.00846 0.74537 0.94791 0.80996 C 0.8875 0.87454 0.075 0.86505 0.02018 0.81667 C -0.03268 0.76736 -0.0418 0.17246 0.00013 -2.96296E-6 Z " pathEditMode="relative" rAng="0" ptsTypes="AAAAA">
                                      <p:cBhvr>
                                        <p:cTn id="11" dur="45000" fill="hold"/>
                                        <p:tgtEl>
                                          <p:spTgt spid="10"/>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decel="100000" fill="hold" grpId="1" nodeType="withEffect">
                                  <p:stCondLst>
                                    <p:cond delay="100"/>
                                  </p:stCondLst>
                                  <p:childTnLst>
                                    <p:animMotion origin="layout" path="M 0 -4.07407E-6 L 0 0.03542 " pathEditMode="relative" rAng="0" ptsTypes="AA">
                                      <p:cBhvr>
                                        <p:cTn id="16" dur="700" spd="-100000" fill="hold"/>
                                        <p:tgtEl>
                                          <p:spTgt spid="3"/>
                                        </p:tgtEl>
                                        <p:attrNameLst>
                                          <p:attrName>ppt_x</p:attrName>
                                          <p:attrName>ppt_y</p:attrName>
                                        </p:attrNameLst>
                                      </p:cBhvr>
                                      <p:rCtr x="0" y="1759"/>
                                    </p:animMotion>
                                  </p:childTnLst>
                                </p:cTn>
                              </p:par>
                              <p:par>
                                <p:cTn id="17" presetID="16" presetClass="entr" presetSubtype="42" fill="hold" nodeType="withEffect">
                                  <p:stCondLst>
                                    <p:cond delay="250"/>
                                  </p:stCondLst>
                                  <p:childTnLst>
                                    <p:set>
                                      <p:cBhvr>
                                        <p:cTn id="18" dur="1" fill="hold">
                                          <p:stCondLst>
                                            <p:cond delay="0"/>
                                          </p:stCondLst>
                                        </p:cTn>
                                        <p:tgtEl>
                                          <p:spTgt spid="15"/>
                                        </p:tgtEl>
                                        <p:attrNameLst>
                                          <p:attrName>style.visibility</p:attrName>
                                        </p:attrNameLst>
                                      </p:cBhvr>
                                      <p:to>
                                        <p:strVal val="visible"/>
                                      </p:to>
                                    </p:set>
                                    <p:animEffect transition="in" filter="barn(outHorizontal)">
                                      <p:cBhvr>
                                        <p:cTn id="19" dur="500"/>
                                        <p:tgtEl>
                                          <p:spTgt spid="15"/>
                                        </p:tgtEl>
                                      </p:cBhvr>
                                    </p:animEffect>
                                  </p:childTnLst>
                                </p:cTn>
                              </p:par>
                              <p:par>
                                <p:cTn id="20" presetID="42" presetClass="path" presetSubtype="0" decel="100000" fill="hold" nodeType="withEffect">
                                  <p:stCondLst>
                                    <p:cond delay="250"/>
                                  </p:stCondLst>
                                  <p:childTnLst>
                                    <p:animMotion origin="layout" path="M -1.25E-6 3.33333E-6 L -1.25E-6 0.01967 " pathEditMode="relative" rAng="0" ptsTypes="AA">
                                      <p:cBhvr>
                                        <p:cTn id="21" dur="500" spd="-100000" fill="hold"/>
                                        <p:tgtEl>
                                          <p:spTgt spid="15"/>
                                        </p:tgtEl>
                                        <p:attrNameLst>
                                          <p:attrName>ppt_x</p:attrName>
                                          <p:attrName>ppt_y</p:attrName>
                                        </p:attrNameLst>
                                      </p:cBhvr>
                                      <p:rCtr x="0" y="972"/>
                                    </p:animMotion>
                                  </p:childTnLst>
                                </p:cTn>
                              </p:par>
                              <p:par>
                                <p:cTn id="22" presetID="16" presetClass="entr" presetSubtype="42" fill="hold" nodeType="withEffect">
                                  <p:stCondLst>
                                    <p:cond delay="300"/>
                                  </p:stCondLst>
                                  <p:childTnLst>
                                    <p:set>
                                      <p:cBhvr>
                                        <p:cTn id="23" dur="1" fill="hold">
                                          <p:stCondLst>
                                            <p:cond delay="0"/>
                                          </p:stCondLst>
                                        </p:cTn>
                                        <p:tgtEl>
                                          <p:spTgt spid="16"/>
                                        </p:tgtEl>
                                        <p:attrNameLst>
                                          <p:attrName>style.visibility</p:attrName>
                                        </p:attrNameLst>
                                      </p:cBhvr>
                                      <p:to>
                                        <p:strVal val="visible"/>
                                      </p:to>
                                    </p:set>
                                    <p:animEffect transition="in" filter="barn(outHorizontal)">
                                      <p:cBhvr>
                                        <p:cTn id="24" dur="500"/>
                                        <p:tgtEl>
                                          <p:spTgt spid="16"/>
                                        </p:tgtEl>
                                      </p:cBhvr>
                                    </p:animEffect>
                                  </p:childTnLst>
                                </p:cTn>
                              </p:par>
                              <p:par>
                                <p:cTn id="25" presetID="42" presetClass="path" presetSubtype="0" decel="100000" fill="hold" nodeType="withEffect">
                                  <p:stCondLst>
                                    <p:cond delay="300"/>
                                  </p:stCondLst>
                                  <p:childTnLst>
                                    <p:animMotion origin="layout" path="M 0 3.33333E-6 L 0 0.01967 " pathEditMode="relative" rAng="0" ptsTypes="AA">
                                      <p:cBhvr>
                                        <p:cTn id="26" dur="500" spd="-100000" fill="hold"/>
                                        <p:tgtEl>
                                          <p:spTgt spid="16"/>
                                        </p:tgtEl>
                                        <p:attrNameLst>
                                          <p:attrName>ppt_x</p:attrName>
                                          <p:attrName>ppt_y</p:attrName>
                                        </p:attrNameLst>
                                      </p:cBhvr>
                                      <p:rCtr x="0" y="972"/>
                                    </p:animMotion>
                                  </p:childTnLst>
                                </p:cTn>
                              </p:par>
                              <p:par>
                                <p:cTn id="27" presetID="16" presetClass="entr" presetSubtype="42" fill="hold" nodeType="withEffect">
                                  <p:stCondLst>
                                    <p:cond delay="350"/>
                                  </p:stCondLst>
                                  <p:childTnLst>
                                    <p:set>
                                      <p:cBhvr>
                                        <p:cTn id="28" dur="1" fill="hold">
                                          <p:stCondLst>
                                            <p:cond delay="0"/>
                                          </p:stCondLst>
                                        </p:cTn>
                                        <p:tgtEl>
                                          <p:spTgt spid="18"/>
                                        </p:tgtEl>
                                        <p:attrNameLst>
                                          <p:attrName>style.visibility</p:attrName>
                                        </p:attrNameLst>
                                      </p:cBhvr>
                                      <p:to>
                                        <p:strVal val="visible"/>
                                      </p:to>
                                    </p:set>
                                    <p:animEffect transition="in" filter="barn(outHorizontal)">
                                      <p:cBhvr>
                                        <p:cTn id="29" dur="500"/>
                                        <p:tgtEl>
                                          <p:spTgt spid="18"/>
                                        </p:tgtEl>
                                      </p:cBhvr>
                                    </p:animEffect>
                                  </p:childTnLst>
                                </p:cTn>
                              </p:par>
                              <p:par>
                                <p:cTn id="30" presetID="42" presetClass="path" presetSubtype="0" decel="100000" fill="hold" nodeType="withEffect">
                                  <p:stCondLst>
                                    <p:cond delay="350"/>
                                  </p:stCondLst>
                                  <p:childTnLst>
                                    <p:animMotion origin="layout" path="M 1.25E-6 3.33333E-6 L 1.25E-6 0.01967 " pathEditMode="relative" rAng="0" ptsTypes="AA">
                                      <p:cBhvr>
                                        <p:cTn id="31" dur="500" spd="-100000" fill="hold"/>
                                        <p:tgtEl>
                                          <p:spTgt spid="18"/>
                                        </p:tgtEl>
                                        <p:attrNameLst>
                                          <p:attrName>ppt_x</p:attrName>
                                          <p:attrName>ppt_y</p:attrName>
                                        </p:attrNameLst>
                                      </p:cBhvr>
                                      <p:rCtr x="0" y="972"/>
                                    </p:animMotion>
                                  </p:childTnLst>
                                </p:cTn>
                              </p:par>
                              <p:par>
                                <p:cTn id="32" presetID="10" presetClass="entr" presetSubtype="0" fill="hold" grpId="0" nodeType="withEffect">
                                  <p:stCondLst>
                                    <p:cond delay="2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42" presetClass="path" presetSubtype="0" decel="100000" fill="hold" grpId="1" nodeType="withEffect">
                                  <p:stCondLst>
                                    <p:cond delay="200"/>
                                  </p:stCondLst>
                                  <p:childTnLst>
                                    <p:animMotion origin="layout" path="M 3.33333E-6 3.33333E-6 L 3.33333E-6 0.01967 " pathEditMode="relative" rAng="0" ptsTypes="AA">
                                      <p:cBhvr>
                                        <p:cTn id="36" dur="500" spd="-100000" fill="hold"/>
                                        <p:tgtEl>
                                          <p:spTgt spid="4"/>
                                        </p:tgtEl>
                                        <p:attrNameLst>
                                          <p:attrName>ppt_x</p:attrName>
                                          <p:attrName>ppt_y</p:attrName>
                                        </p:attrNameLst>
                                      </p:cBhvr>
                                      <p:rCtr x="0" y="972"/>
                                    </p:animMotion>
                                  </p:childTnLst>
                                </p:cTn>
                              </p:par>
                              <p:par>
                                <p:cTn id="37" presetID="10" presetClass="entr" presetSubtype="0"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42" presetClass="path" presetSubtype="0" decel="100000" fill="hold" grpId="1" nodeType="withEffect">
                                  <p:stCondLst>
                                    <p:cond delay="250"/>
                                  </p:stCondLst>
                                  <p:childTnLst>
                                    <p:animMotion origin="layout" path="M 4.375E-6 3.33333E-6 L 4.375E-6 0.01967 " pathEditMode="relative" rAng="0" ptsTypes="AA">
                                      <p:cBhvr>
                                        <p:cTn id="41" dur="500" spd="-100000" fill="hold"/>
                                        <p:tgtEl>
                                          <p:spTgt spid="11"/>
                                        </p:tgtEl>
                                        <p:attrNameLst>
                                          <p:attrName>ppt_x</p:attrName>
                                          <p:attrName>ppt_y</p:attrName>
                                        </p:attrNameLst>
                                      </p:cBhvr>
                                      <p:rCtr x="0" y="972"/>
                                    </p:animMotion>
                                  </p:childTnLst>
                                </p:cTn>
                              </p:par>
                              <p:par>
                                <p:cTn id="42" presetID="10" presetClass="entr" presetSubtype="0" fill="hold" grpId="0" nodeType="withEffect">
                                  <p:stCondLst>
                                    <p:cond delay="3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42" presetClass="path" presetSubtype="0" decel="100000" fill="hold" grpId="1" nodeType="withEffect">
                                  <p:stCondLst>
                                    <p:cond delay="300"/>
                                  </p:stCondLst>
                                  <p:childTnLst>
                                    <p:animMotion origin="layout" path="M -4.375E-6 3.33333E-6 L -4.375E-6 0.01967 " pathEditMode="relative" rAng="0" ptsTypes="AA">
                                      <p:cBhvr>
                                        <p:cTn id="46" dur="500" spd="-100000" fill="hold"/>
                                        <p:tgtEl>
                                          <p:spTgt spid="12"/>
                                        </p:tgtEl>
                                        <p:attrNameLst>
                                          <p:attrName>ppt_x</p:attrName>
                                          <p:attrName>ppt_y</p:attrName>
                                        </p:attrNameLst>
                                      </p:cBhvr>
                                      <p:rCtr x="0" y="972"/>
                                    </p:animMotion>
                                  </p:childTnLst>
                                </p:cTn>
                              </p:par>
                              <p:par>
                                <p:cTn id="47" presetID="10" presetClass="entr" presetSubtype="0" fill="hold" grpId="0" nodeType="withEffect">
                                  <p:stCondLst>
                                    <p:cond delay="35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42" presetClass="path" presetSubtype="0" decel="100000" fill="hold" grpId="1" nodeType="withEffect">
                                  <p:stCondLst>
                                    <p:cond delay="350"/>
                                  </p:stCondLst>
                                  <p:childTnLst>
                                    <p:animMotion origin="layout" path="M -3.33333E-6 3.33333E-6 L -3.33333E-6 0.01967 " pathEditMode="relative" rAng="0" ptsTypes="AA">
                                      <p:cBhvr>
                                        <p:cTn id="51" dur="500" spd="-100000" fill="hold"/>
                                        <p:tgtEl>
                                          <p:spTgt spid="14"/>
                                        </p:tgtEl>
                                        <p:attrNameLst>
                                          <p:attrName>ppt_x</p:attrName>
                                          <p:attrName>ppt_y</p:attrName>
                                        </p:attrNameLst>
                                      </p:cBhvr>
                                      <p:rCtr x="0" y="972"/>
                                    </p:animMotion>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42" presetClass="path" presetSubtype="0" decel="100000" fill="hold" nodeType="withEffect">
                                  <p:stCondLst>
                                    <p:cond delay="0"/>
                                  </p:stCondLst>
                                  <p:childTnLst>
                                    <p:animMotion origin="layout" path="M 0 3.7037E-7 L 0 0.03542 " pathEditMode="relative" rAng="0" ptsTypes="AA">
                                      <p:cBhvr>
                                        <p:cTn id="56" dur="700" spd="-100000" fill="hold"/>
                                        <p:tgtEl>
                                          <p:spTgt spid="19"/>
                                        </p:tgtEl>
                                        <p:attrNameLst>
                                          <p:attrName>ppt_x</p:attrName>
                                          <p:attrName>ppt_y</p:attrName>
                                        </p:attrNameLst>
                                      </p:cBhvr>
                                      <p:rCtr x="0" y="1759"/>
                                    </p:animMotion>
                                  </p:childTnLst>
                                </p:cTn>
                              </p:par>
                              <p:par>
                                <p:cTn id="57" presetID="10" presetClass="entr" presetSubtype="0" fill="hold" grpId="0" nodeType="withEffect">
                                  <p:stCondLst>
                                    <p:cond delay="2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42" presetClass="path" presetSubtype="0" decel="100000" fill="hold" grpId="1" nodeType="withEffect">
                                  <p:stCondLst>
                                    <p:cond delay="200"/>
                                  </p:stCondLst>
                                  <p:childTnLst>
                                    <p:animMotion origin="layout" path="M 3.33333E-6 3.33333E-6 L 3.33333E-6 0.01967 " pathEditMode="relative" rAng="0" ptsTypes="AA">
                                      <p:cBhvr>
                                        <p:cTn id="61"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3" grpId="0"/>
      <p:bldP spid="3" grpId="1"/>
      <p:bldP spid="4" grpId="0"/>
      <p:bldP spid="4" grpId="1"/>
      <p:bldP spid="11" grpId="0"/>
      <p:bldP spid="11" grpId="1"/>
      <p:bldP spid="12" grpId="0"/>
      <p:bldP spid="12" grpId="1"/>
      <p:bldP spid="14" grpId="0"/>
      <p:bldP spid="14" grpId="1"/>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EFD3-61A4-933F-3882-95A210345426}"/>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5C9EFB4E-7238-F7B7-E04B-C237DF50863F}"/>
              </a:ext>
            </a:extLst>
          </p:cNvPr>
          <p:cNvGrpSpPr/>
          <p:nvPr/>
        </p:nvGrpSpPr>
        <p:grpSpPr>
          <a:xfrm>
            <a:off x="588264" y="2981456"/>
            <a:ext cx="1722554" cy="1890542"/>
            <a:chOff x="588264" y="2981456"/>
            <a:chExt cx="1722554" cy="1890542"/>
          </a:xfrm>
        </p:grpSpPr>
        <p:sp>
          <p:nvSpPr>
            <p:cNvPr id="8" name="TextBox 7">
              <a:extLst>
                <a:ext uri="{FF2B5EF4-FFF2-40B4-BE49-F238E27FC236}">
                  <a16:creationId xmlns:a16="http://schemas.microsoft.com/office/drawing/2014/main" id="{3D11B4B7-9B58-4C97-AF0B-8CBFAE02CD2B}"/>
                </a:ext>
              </a:extLst>
            </p:cNvPr>
            <p:cNvSpPr txBox="1"/>
            <p:nvPr/>
          </p:nvSpPr>
          <p:spPr>
            <a:xfrm>
              <a:off x="803946" y="4156143"/>
              <a:ext cx="1291191" cy="45443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Ingest</a:t>
              </a:r>
            </a:p>
          </p:txBody>
        </p:sp>
        <p:sp>
          <p:nvSpPr>
            <p:cNvPr id="12" name="Oval 3">
              <a:extLst>
                <a:ext uri="{FF2B5EF4-FFF2-40B4-BE49-F238E27FC236}">
                  <a16:creationId xmlns:a16="http://schemas.microsoft.com/office/drawing/2014/main" id="{6FBE2867-6BA9-8884-4454-1EB72A0965C9}"/>
                </a:ext>
                <a:ext uri="{C183D7F6-B498-43B3-948B-1728B52AA6E4}">
                  <adec:decorative xmlns:adec="http://schemas.microsoft.com/office/drawing/2017/decorative" val="1"/>
                </a:ext>
              </a:extLst>
            </p:cNvPr>
            <p:cNvSpPr/>
            <p:nvPr/>
          </p:nvSpPr>
          <p:spPr bwMode="auto">
            <a:xfrm>
              <a:off x="1084214" y="3159089"/>
              <a:ext cx="730654" cy="730654"/>
            </a:xfrm>
            <a:prstGeom prst="ellipse">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106" name="Rounded Rectangle 14">
              <a:extLst>
                <a:ext uri="{FF2B5EF4-FFF2-40B4-BE49-F238E27FC236}">
                  <a16:creationId xmlns:a16="http://schemas.microsoft.com/office/drawing/2014/main" id="{2BBA882F-D976-C0A4-5907-A2C255AB0786}"/>
                </a:ext>
              </a:extLst>
            </p:cNvPr>
            <p:cNvSpPr>
              <a:spLocks/>
            </p:cNvSpPr>
            <p:nvPr/>
          </p:nvSpPr>
          <p:spPr bwMode="auto">
            <a:xfrm>
              <a:off x="588264" y="2981456"/>
              <a:ext cx="1722554" cy="1890542"/>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sp>
        <p:nvSpPr>
          <p:cNvPr id="107" name="Rounded Rectangle 14">
            <a:extLst>
              <a:ext uri="{FF2B5EF4-FFF2-40B4-BE49-F238E27FC236}">
                <a16:creationId xmlns:a16="http://schemas.microsoft.com/office/drawing/2014/main" id="{B9309586-2D25-6C25-0B0B-FDC2087E4058}"/>
              </a:ext>
            </a:extLst>
          </p:cNvPr>
          <p:cNvSpPr>
            <a:spLocks/>
          </p:cNvSpPr>
          <p:nvPr/>
        </p:nvSpPr>
        <p:spPr bwMode="auto">
          <a:xfrm>
            <a:off x="2447978" y="2543670"/>
            <a:ext cx="1722554" cy="3725368"/>
          </a:xfrm>
          <a:prstGeom prst="roundRect">
            <a:avLst>
              <a:gd name="adj" fmla="val 5687"/>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nvGrpSpPr>
          <p:cNvPr id="20" name="Group 19">
            <a:extLst>
              <a:ext uri="{FF2B5EF4-FFF2-40B4-BE49-F238E27FC236}">
                <a16:creationId xmlns:a16="http://schemas.microsoft.com/office/drawing/2014/main" id="{58474D10-C25E-4CE4-0B57-1B8D4791530C}"/>
              </a:ext>
            </a:extLst>
          </p:cNvPr>
          <p:cNvGrpSpPr/>
          <p:nvPr/>
        </p:nvGrpSpPr>
        <p:grpSpPr>
          <a:xfrm>
            <a:off x="9886834" y="2981456"/>
            <a:ext cx="1722554" cy="1890537"/>
            <a:chOff x="9886834" y="2981456"/>
            <a:chExt cx="1722554" cy="1890537"/>
          </a:xfrm>
        </p:grpSpPr>
        <p:sp>
          <p:nvSpPr>
            <p:cNvPr id="10" name="TextBox 9">
              <a:extLst>
                <a:ext uri="{FF2B5EF4-FFF2-40B4-BE49-F238E27FC236}">
                  <a16:creationId xmlns:a16="http://schemas.microsoft.com/office/drawing/2014/main" id="{1CE94A9B-D86D-BAD1-C58B-0BDA6D76A035}"/>
                </a:ext>
              </a:extLst>
            </p:cNvPr>
            <p:cNvSpPr txBox="1"/>
            <p:nvPr/>
          </p:nvSpPr>
          <p:spPr>
            <a:xfrm>
              <a:off x="10047940" y="4156143"/>
              <a:ext cx="1400343"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Query</a:t>
              </a:r>
            </a:p>
          </p:txBody>
        </p:sp>
        <p:sp>
          <p:nvSpPr>
            <p:cNvPr id="58" name="Oval 3">
              <a:extLst>
                <a:ext uri="{FF2B5EF4-FFF2-40B4-BE49-F238E27FC236}">
                  <a16:creationId xmlns:a16="http://schemas.microsoft.com/office/drawing/2014/main" id="{131E023B-04F9-6D41-CCFE-D38A098A7A27}"/>
                </a:ext>
                <a:ext uri="{C183D7F6-B498-43B3-948B-1728B52AA6E4}">
                  <adec:decorative xmlns:adec="http://schemas.microsoft.com/office/drawing/2017/decorative" val="1"/>
                </a:ext>
              </a:extLst>
            </p:cNvPr>
            <p:cNvSpPr/>
            <p:nvPr/>
          </p:nvSpPr>
          <p:spPr bwMode="auto">
            <a:xfrm>
              <a:off x="10382784" y="3177579"/>
              <a:ext cx="730654" cy="730654"/>
            </a:xfrm>
            <a:prstGeom prst="ellipse">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111" name="Rounded Rectangle 14">
              <a:extLst>
                <a:ext uri="{FF2B5EF4-FFF2-40B4-BE49-F238E27FC236}">
                  <a16:creationId xmlns:a16="http://schemas.microsoft.com/office/drawing/2014/main" id="{04476A76-ED5B-4CC9-082C-1419DF9D39BE}"/>
                </a:ext>
              </a:extLst>
            </p:cNvPr>
            <p:cNvSpPr>
              <a:spLocks/>
            </p:cNvSpPr>
            <p:nvPr/>
          </p:nvSpPr>
          <p:spPr bwMode="auto">
            <a:xfrm>
              <a:off x="9886834" y="2981456"/>
              <a:ext cx="1722554" cy="1890537"/>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grpSp>
        <p:nvGrpSpPr>
          <p:cNvPr id="16" name="Group 15">
            <a:extLst>
              <a:ext uri="{FF2B5EF4-FFF2-40B4-BE49-F238E27FC236}">
                <a16:creationId xmlns:a16="http://schemas.microsoft.com/office/drawing/2014/main" id="{2DEAB54F-C218-F4F5-CF68-3CE23569DE74}"/>
              </a:ext>
            </a:extLst>
          </p:cNvPr>
          <p:cNvGrpSpPr/>
          <p:nvPr/>
        </p:nvGrpSpPr>
        <p:grpSpPr>
          <a:xfrm>
            <a:off x="8027120" y="2981456"/>
            <a:ext cx="1722554" cy="1890537"/>
            <a:chOff x="8027120" y="2981456"/>
            <a:chExt cx="1722554" cy="1890537"/>
          </a:xfrm>
        </p:grpSpPr>
        <p:sp>
          <p:nvSpPr>
            <p:cNvPr id="38" name="TextBox 37">
              <a:extLst>
                <a:ext uri="{FF2B5EF4-FFF2-40B4-BE49-F238E27FC236}">
                  <a16:creationId xmlns:a16="http://schemas.microsoft.com/office/drawing/2014/main" id="{19223951-F097-2AC2-D84C-188BFCC5404A}"/>
                </a:ext>
              </a:extLst>
            </p:cNvPr>
            <p:cNvSpPr txBox="1"/>
            <p:nvPr/>
          </p:nvSpPr>
          <p:spPr>
            <a:xfrm>
              <a:off x="8188226" y="4156143"/>
              <a:ext cx="1400343"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Index</a:t>
              </a:r>
            </a:p>
          </p:txBody>
        </p:sp>
        <p:sp>
          <p:nvSpPr>
            <p:cNvPr id="57" name="Oval 3">
              <a:extLst>
                <a:ext uri="{FF2B5EF4-FFF2-40B4-BE49-F238E27FC236}">
                  <a16:creationId xmlns:a16="http://schemas.microsoft.com/office/drawing/2014/main" id="{C5F9BE7D-0E83-54B9-1094-A9346F012317}"/>
                </a:ext>
                <a:ext uri="{C183D7F6-B498-43B3-948B-1728B52AA6E4}">
                  <adec:decorative xmlns:adec="http://schemas.microsoft.com/office/drawing/2017/decorative" val="1"/>
                </a:ext>
              </a:extLst>
            </p:cNvPr>
            <p:cNvSpPr/>
            <p:nvPr/>
          </p:nvSpPr>
          <p:spPr bwMode="auto">
            <a:xfrm>
              <a:off x="8523070" y="3159089"/>
              <a:ext cx="730654" cy="730654"/>
            </a:xfrm>
            <a:prstGeom prst="ellipse">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110" name="Rounded Rectangle 14">
              <a:extLst>
                <a:ext uri="{FF2B5EF4-FFF2-40B4-BE49-F238E27FC236}">
                  <a16:creationId xmlns:a16="http://schemas.microsoft.com/office/drawing/2014/main" id="{8DA4FBD7-B4FF-5BFE-0A29-A4C7E34659D9}"/>
                </a:ext>
              </a:extLst>
            </p:cNvPr>
            <p:cNvSpPr>
              <a:spLocks/>
            </p:cNvSpPr>
            <p:nvPr/>
          </p:nvSpPr>
          <p:spPr bwMode="auto">
            <a:xfrm>
              <a:off x="8027120" y="2981456"/>
              <a:ext cx="1722554" cy="1890537"/>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grpSp>
        <p:nvGrpSpPr>
          <p:cNvPr id="14" name="Group 13">
            <a:extLst>
              <a:ext uri="{FF2B5EF4-FFF2-40B4-BE49-F238E27FC236}">
                <a16:creationId xmlns:a16="http://schemas.microsoft.com/office/drawing/2014/main" id="{1A2DE73F-67C5-E8EA-0055-78D84F341617}"/>
              </a:ext>
            </a:extLst>
          </p:cNvPr>
          <p:cNvGrpSpPr/>
          <p:nvPr/>
        </p:nvGrpSpPr>
        <p:grpSpPr>
          <a:xfrm>
            <a:off x="4307692" y="2981456"/>
            <a:ext cx="1722554" cy="1890539"/>
            <a:chOff x="4307692" y="2981456"/>
            <a:chExt cx="1722554" cy="1890539"/>
          </a:xfrm>
        </p:grpSpPr>
        <p:sp>
          <p:nvSpPr>
            <p:cNvPr id="28" name="TextBox 27">
              <a:extLst>
                <a:ext uri="{FF2B5EF4-FFF2-40B4-BE49-F238E27FC236}">
                  <a16:creationId xmlns:a16="http://schemas.microsoft.com/office/drawing/2014/main" id="{CC69412E-EC64-4D59-0C2A-51A449919A4A}"/>
                </a:ext>
              </a:extLst>
            </p:cNvPr>
            <p:cNvSpPr txBox="1"/>
            <p:nvPr/>
          </p:nvSpPr>
          <p:spPr>
            <a:xfrm>
              <a:off x="4590464" y="4156143"/>
              <a:ext cx="1157010"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Chunk</a:t>
              </a:r>
            </a:p>
          </p:txBody>
        </p:sp>
        <p:sp>
          <p:nvSpPr>
            <p:cNvPr id="44" name="Oval 3">
              <a:extLst>
                <a:ext uri="{FF2B5EF4-FFF2-40B4-BE49-F238E27FC236}">
                  <a16:creationId xmlns:a16="http://schemas.microsoft.com/office/drawing/2014/main" id="{564A15D9-1D85-5B50-BEDE-40250C993B3E}"/>
                </a:ext>
                <a:ext uri="{C183D7F6-B498-43B3-948B-1728B52AA6E4}">
                  <adec:decorative xmlns:adec="http://schemas.microsoft.com/office/drawing/2017/decorative" val="1"/>
                </a:ext>
              </a:extLst>
            </p:cNvPr>
            <p:cNvSpPr/>
            <p:nvPr/>
          </p:nvSpPr>
          <p:spPr bwMode="auto">
            <a:xfrm>
              <a:off x="4803642" y="3159089"/>
              <a:ext cx="730654" cy="730654"/>
            </a:xfrm>
            <a:prstGeom prst="ellipse">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108" name="Rounded Rectangle 14">
              <a:extLst>
                <a:ext uri="{FF2B5EF4-FFF2-40B4-BE49-F238E27FC236}">
                  <a16:creationId xmlns:a16="http://schemas.microsoft.com/office/drawing/2014/main" id="{E7E415B1-0273-F917-271C-BDF0EE7273BF}"/>
                </a:ext>
              </a:extLst>
            </p:cNvPr>
            <p:cNvSpPr>
              <a:spLocks/>
            </p:cNvSpPr>
            <p:nvPr/>
          </p:nvSpPr>
          <p:spPr bwMode="auto">
            <a:xfrm>
              <a:off x="4307692" y="2981456"/>
              <a:ext cx="1722554" cy="1890539"/>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grpSp>
        <p:nvGrpSpPr>
          <p:cNvPr id="15" name="Group 14">
            <a:extLst>
              <a:ext uri="{FF2B5EF4-FFF2-40B4-BE49-F238E27FC236}">
                <a16:creationId xmlns:a16="http://schemas.microsoft.com/office/drawing/2014/main" id="{12227CAC-9A26-1DDD-F6FC-F1E052ABDD94}"/>
              </a:ext>
            </a:extLst>
          </p:cNvPr>
          <p:cNvGrpSpPr/>
          <p:nvPr/>
        </p:nvGrpSpPr>
        <p:grpSpPr>
          <a:xfrm>
            <a:off x="6167406" y="2981456"/>
            <a:ext cx="1722554" cy="1890537"/>
            <a:chOff x="6167406" y="2981456"/>
            <a:chExt cx="1722554" cy="1890537"/>
          </a:xfrm>
        </p:grpSpPr>
        <p:sp>
          <p:nvSpPr>
            <p:cNvPr id="34" name="TextBox 33">
              <a:extLst>
                <a:ext uri="{FF2B5EF4-FFF2-40B4-BE49-F238E27FC236}">
                  <a16:creationId xmlns:a16="http://schemas.microsoft.com/office/drawing/2014/main" id="{913DC051-1A37-FFB7-F077-DA6E4BE78B92}"/>
                </a:ext>
              </a:extLst>
            </p:cNvPr>
            <p:cNvSpPr txBox="1">
              <a:spLocks/>
            </p:cNvSpPr>
            <p:nvPr/>
          </p:nvSpPr>
          <p:spPr>
            <a:xfrm>
              <a:off x="6402798" y="4156143"/>
              <a:ext cx="1251770"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Embed</a:t>
              </a:r>
            </a:p>
          </p:txBody>
        </p:sp>
        <p:sp>
          <p:nvSpPr>
            <p:cNvPr id="56" name="Oval 3">
              <a:extLst>
                <a:ext uri="{FF2B5EF4-FFF2-40B4-BE49-F238E27FC236}">
                  <a16:creationId xmlns:a16="http://schemas.microsoft.com/office/drawing/2014/main" id="{519AB702-0134-07D5-A4E4-E37BFB718DD4}"/>
                </a:ext>
                <a:ext uri="{C183D7F6-B498-43B3-948B-1728B52AA6E4}">
                  <adec:decorative xmlns:adec="http://schemas.microsoft.com/office/drawing/2017/decorative" val="1"/>
                </a:ext>
              </a:extLst>
            </p:cNvPr>
            <p:cNvSpPr/>
            <p:nvPr/>
          </p:nvSpPr>
          <p:spPr bwMode="auto">
            <a:xfrm>
              <a:off x="6663356" y="3159089"/>
              <a:ext cx="730654" cy="730654"/>
            </a:xfrm>
            <a:prstGeom prst="ellipse">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109" name="Rounded Rectangle 14">
              <a:extLst>
                <a:ext uri="{FF2B5EF4-FFF2-40B4-BE49-F238E27FC236}">
                  <a16:creationId xmlns:a16="http://schemas.microsoft.com/office/drawing/2014/main" id="{85C6C008-2496-B3F8-A2A5-DAD7956FB277}"/>
                </a:ext>
              </a:extLst>
            </p:cNvPr>
            <p:cNvSpPr>
              <a:spLocks/>
            </p:cNvSpPr>
            <p:nvPr/>
          </p:nvSpPr>
          <p:spPr bwMode="auto">
            <a:xfrm>
              <a:off x="6167406" y="2981456"/>
              <a:ext cx="1722554" cy="1890537"/>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grpSp>
        <p:nvGrpSpPr>
          <p:cNvPr id="13" name="Group 12">
            <a:extLst>
              <a:ext uri="{FF2B5EF4-FFF2-40B4-BE49-F238E27FC236}">
                <a16:creationId xmlns:a16="http://schemas.microsoft.com/office/drawing/2014/main" id="{DD24BAD2-08B0-BA13-B6CA-DDEBBDF3B2F9}"/>
              </a:ext>
            </a:extLst>
          </p:cNvPr>
          <p:cNvGrpSpPr/>
          <p:nvPr/>
        </p:nvGrpSpPr>
        <p:grpSpPr>
          <a:xfrm>
            <a:off x="2447978" y="2981456"/>
            <a:ext cx="1722554" cy="1890541"/>
            <a:chOff x="2447978" y="2981456"/>
            <a:chExt cx="1722554" cy="1890541"/>
          </a:xfrm>
        </p:grpSpPr>
        <p:sp>
          <p:nvSpPr>
            <p:cNvPr id="19" name="TextBox 18">
              <a:extLst>
                <a:ext uri="{FF2B5EF4-FFF2-40B4-BE49-F238E27FC236}">
                  <a16:creationId xmlns:a16="http://schemas.microsoft.com/office/drawing/2014/main" id="{A4BA1CAA-2929-030E-7361-D26A946C8299}"/>
                </a:ext>
              </a:extLst>
            </p:cNvPr>
            <p:cNvSpPr txBox="1"/>
            <p:nvPr/>
          </p:nvSpPr>
          <p:spPr>
            <a:xfrm>
              <a:off x="2673846" y="4156143"/>
              <a:ext cx="1270818"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Text Semibold" pitchFamily="2" charset="0"/>
                  <a:ea typeface="+mn-ea"/>
                  <a:cs typeface="+mn-cs"/>
                </a:rPr>
                <a:t>Extract</a:t>
              </a:r>
            </a:p>
          </p:txBody>
        </p:sp>
        <p:sp>
          <p:nvSpPr>
            <p:cNvPr id="39" name="Oval 3">
              <a:extLst>
                <a:ext uri="{FF2B5EF4-FFF2-40B4-BE49-F238E27FC236}">
                  <a16:creationId xmlns:a16="http://schemas.microsoft.com/office/drawing/2014/main" id="{AD89DBA4-8C31-5654-4CC3-B89DE9DD1292}"/>
                </a:ext>
                <a:ext uri="{C183D7F6-B498-43B3-948B-1728B52AA6E4}">
                  <adec:decorative xmlns:adec="http://schemas.microsoft.com/office/drawing/2017/decorative" val="1"/>
                </a:ext>
              </a:extLst>
            </p:cNvPr>
            <p:cNvSpPr/>
            <p:nvPr/>
          </p:nvSpPr>
          <p:spPr bwMode="auto">
            <a:xfrm>
              <a:off x="2943928" y="3159089"/>
              <a:ext cx="730654" cy="730654"/>
            </a:xfrm>
            <a:prstGeom prst="ellipse">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5" name="Rounded Rectangle 14">
              <a:extLst>
                <a:ext uri="{FF2B5EF4-FFF2-40B4-BE49-F238E27FC236}">
                  <a16:creationId xmlns:a16="http://schemas.microsoft.com/office/drawing/2014/main" id="{F75D306B-8953-0C39-779F-9BFF37102CA3}"/>
                </a:ext>
              </a:extLst>
            </p:cNvPr>
            <p:cNvSpPr>
              <a:spLocks/>
            </p:cNvSpPr>
            <p:nvPr/>
          </p:nvSpPr>
          <p:spPr bwMode="auto">
            <a:xfrm>
              <a:off x="2447978" y="2981456"/>
              <a:ext cx="1722554" cy="1890541"/>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cxnSp>
        <p:nvCxnSpPr>
          <p:cNvPr id="121" name="Straight Arrow Connector 15">
            <a:extLst>
              <a:ext uri="{FF2B5EF4-FFF2-40B4-BE49-F238E27FC236}">
                <a16:creationId xmlns:a16="http://schemas.microsoft.com/office/drawing/2014/main" id="{14A52299-CE2F-53D0-7A0D-C03D2E194DB9}"/>
              </a:ext>
            </a:extLst>
          </p:cNvPr>
          <p:cNvCxnSpPr>
            <a:cxnSpLocks/>
          </p:cNvCxnSpPr>
          <p:nvPr/>
        </p:nvCxnSpPr>
        <p:spPr>
          <a:xfrm rot="5400000" flipV="1">
            <a:off x="2493958" y="3353281"/>
            <a:ext cx="0" cy="379250"/>
          </a:xfrm>
          <a:prstGeom prst="straightConnector1">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5">
            <a:extLst>
              <a:ext uri="{FF2B5EF4-FFF2-40B4-BE49-F238E27FC236}">
                <a16:creationId xmlns:a16="http://schemas.microsoft.com/office/drawing/2014/main" id="{9A055E55-1602-4029-9C8E-04A06AFF0177}"/>
              </a:ext>
            </a:extLst>
          </p:cNvPr>
          <p:cNvCxnSpPr>
            <a:cxnSpLocks/>
          </p:cNvCxnSpPr>
          <p:nvPr/>
        </p:nvCxnSpPr>
        <p:spPr>
          <a:xfrm rot="5400000" flipV="1">
            <a:off x="4353672" y="3353281"/>
            <a:ext cx="0" cy="379250"/>
          </a:xfrm>
          <a:prstGeom prst="straightConnector1">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5">
            <a:extLst>
              <a:ext uri="{FF2B5EF4-FFF2-40B4-BE49-F238E27FC236}">
                <a16:creationId xmlns:a16="http://schemas.microsoft.com/office/drawing/2014/main" id="{E5DADD95-26A9-ADCC-E9B7-54B35427D5DC}"/>
              </a:ext>
            </a:extLst>
          </p:cNvPr>
          <p:cNvCxnSpPr>
            <a:cxnSpLocks/>
          </p:cNvCxnSpPr>
          <p:nvPr/>
        </p:nvCxnSpPr>
        <p:spPr>
          <a:xfrm rot="5400000" flipV="1">
            <a:off x="6213386" y="3353281"/>
            <a:ext cx="0" cy="379250"/>
          </a:xfrm>
          <a:prstGeom prst="straightConnector1">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5">
            <a:extLst>
              <a:ext uri="{FF2B5EF4-FFF2-40B4-BE49-F238E27FC236}">
                <a16:creationId xmlns:a16="http://schemas.microsoft.com/office/drawing/2014/main" id="{C160697A-65E9-7429-3B41-CE90B60156BE}"/>
              </a:ext>
            </a:extLst>
          </p:cNvPr>
          <p:cNvCxnSpPr>
            <a:cxnSpLocks/>
          </p:cNvCxnSpPr>
          <p:nvPr/>
        </p:nvCxnSpPr>
        <p:spPr>
          <a:xfrm rot="5400000" flipV="1">
            <a:off x="8073100" y="3353281"/>
            <a:ext cx="0" cy="379250"/>
          </a:xfrm>
          <a:prstGeom prst="straightConnector1">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25" name="Straight Arrow Connector 15">
            <a:extLst>
              <a:ext uri="{FF2B5EF4-FFF2-40B4-BE49-F238E27FC236}">
                <a16:creationId xmlns:a16="http://schemas.microsoft.com/office/drawing/2014/main" id="{AE10E823-C80A-A777-4034-6FA41484786F}"/>
              </a:ext>
            </a:extLst>
          </p:cNvPr>
          <p:cNvCxnSpPr>
            <a:cxnSpLocks/>
          </p:cNvCxnSpPr>
          <p:nvPr/>
        </p:nvCxnSpPr>
        <p:spPr>
          <a:xfrm rot="5400000" flipV="1">
            <a:off x="9932814" y="3353281"/>
            <a:ext cx="0" cy="379250"/>
          </a:xfrm>
          <a:prstGeom prst="straightConnector1">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sp>
        <p:nvSpPr>
          <p:cNvPr id="3" name="Graphic 36">
            <a:extLst>
              <a:ext uri="{FF2B5EF4-FFF2-40B4-BE49-F238E27FC236}">
                <a16:creationId xmlns:a16="http://schemas.microsoft.com/office/drawing/2014/main" id="{7B30C05F-1A5B-70EA-AEFF-2B75A2684C20}"/>
              </a:ext>
            </a:extLst>
          </p:cNvPr>
          <p:cNvSpPr>
            <a:spLocks noChangeAspect="1"/>
          </p:cNvSpPr>
          <p:nvPr/>
        </p:nvSpPr>
        <p:spPr>
          <a:xfrm>
            <a:off x="3172782" y="3380788"/>
            <a:ext cx="272947" cy="272975"/>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Text Semibold" pitchFamily="2" charset="0"/>
              <a:ea typeface="+mn-ea"/>
              <a:cs typeface="Segoe UI" pitchFamily="34" charset="0"/>
            </a:endParaRPr>
          </a:p>
        </p:txBody>
      </p:sp>
      <p:sp>
        <p:nvSpPr>
          <p:cNvPr id="7" name="Graphic 1028">
            <a:extLst>
              <a:ext uri="{FF2B5EF4-FFF2-40B4-BE49-F238E27FC236}">
                <a16:creationId xmlns:a16="http://schemas.microsoft.com/office/drawing/2014/main" id="{FCBCB8BD-4409-0C3B-E9A8-242EAF438009}"/>
              </a:ext>
              <a:ext uri="{C183D7F6-B498-43B3-948B-1728B52AA6E4}">
                <adec:decorative xmlns:adec="http://schemas.microsoft.com/office/drawing/2017/decorative" val="1"/>
              </a:ext>
            </a:extLst>
          </p:cNvPr>
          <p:cNvSpPr>
            <a:spLocks noChangeAspect="1"/>
          </p:cNvSpPr>
          <p:nvPr/>
        </p:nvSpPr>
        <p:spPr>
          <a:xfrm>
            <a:off x="5023230" y="3371536"/>
            <a:ext cx="291478" cy="291478"/>
          </a:xfrm>
          <a:custGeom>
            <a:avLst/>
            <a:gdLst>
              <a:gd name="connsiteX0" fmla="*/ 581025 w 685800"/>
              <a:gd name="connsiteY0" fmla="*/ 0 h 685800"/>
              <a:gd name="connsiteX1" fmla="*/ 685800 w 685800"/>
              <a:gd name="connsiteY1" fmla="*/ 104775 h 685800"/>
              <a:gd name="connsiteX2" fmla="*/ 685800 w 685800"/>
              <a:gd name="connsiteY2" fmla="*/ 581025 h 685800"/>
              <a:gd name="connsiteX3" fmla="*/ 581025 w 685800"/>
              <a:gd name="connsiteY3" fmla="*/ 685800 h 685800"/>
              <a:gd name="connsiteX4" fmla="*/ 104775 w 685800"/>
              <a:gd name="connsiteY4" fmla="*/ 685800 h 685800"/>
              <a:gd name="connsiteX5" fmla="*/ 0 w 685800"/>
              <a:gd name="connsiteY5" fmla="*/ 581025 h 685800"/>
              <a:gd name="connsiteX6" fmla="*/ 0 w 685800"/>
              <a:gd name="connsiteY6" fmla="*/ 104775 h 685800"/>
              <a:gd name="connsiteX7" fmla="*/ 104775 w 685800"/>
              <a:gd name="connsiteY7" fmla="*/ 0 h 685800"/>
              <a:gd name="connsiteX8" fmla="*/ 581025 w 685800"/>
              <a:gd name="connsiteY8" fmla="*/ 0 h 685800"/>
              <a:gd name="connsiteX9" fmla="*/ 581025 w 685800"/>
              <a:gd name="connsiteY9" fmla="*/ 57150 h 685800"/>
              <a:gd name="connsiteX10" fmla="*/ 104775 w 685800"/>
              <a:gd name="connsiteY10" fmla="*/ 57150 h 685800"/>
              <a:gd name="connsiteX11" fmla="*/ 57150 w 685800"/>
              <a:gd name="connsiteY11" fmla="*/ 104775 h 685800"/>
              <a:gd name="connsiteX12" fmla="*/ 57150 w 685800"/>
              <a:gd name="connsiteY12" fmla="*/ 581025 h 685800"/>
              <a:gd name="connsiteX13" fmla="*/ 104775 w 685800"/>
              <a:gd name="connsiteY13" fmla="*/ 628650 h 685800"/>
              <a:gd name="connsiteX14" fmla="*/ 581025 w 685800"/>
              <a:gd name="connsiteY14" fmla="*/ 628650 h 685800"/>
              <a:gd name="connsiteX15" fmla="*/ 628650 w 685800"/>
              <a:gd name="connsiteY15" fmla="*/ 581025 h 685800"/>
              <a:gd name="connsiteX16" fmla="*/ 628650 w 685800"/>
              <a:gd name="connsiteY16" fmla="*/ 104775 h 685800"/>
              <a:gd name="connsiteX17" fmla="*/ 581025 w 685800"/>
              <a:gd name="connsiteY17" fmla="*/ 57150 h 685800"/>
              <a:gd name="connsiteX18" fmla="*/ 257251 w 685800"/>
              <a:gd name="connsiteY18" fmla="*/ 361950 h 685800"/>
              <a:gd name="connsiteX19" fmla="*/ 323926 w 685800"/>
              <a:gd name="connsiteY19" fmla="*/ 428625 h 685800"/>
              <a:gd name="connsiteX20" fmla="*/ 323926 w 685800"/>
              <a:gd name="connsiteY20" fmla="*/ 504825 h 685800"/>
              <a:gd name="connsiteX21" fmla="*/ 257251 w 685800"/>
              <a:gd name="connsiteY21" fmla="*/ 571500 h 685800"/>
              <a:gd name="connsiteX22" fmla="*/ 181051 w 685800"/>
              <a:gd name="connsiteY22" fmla="*/ 571500 h 685800"/>
              <a:gd name="connsiteX23" fmla="*/ 114376 w 685800"/>
              <a:gd name="connsiteY23" fmla="*/ 504825 h 685800"/>
              <a:gd name="connsiteX24" fmla="*/ 114376 w 685800"/>
              <a:gd name="connsiteY24" fmla="*/ 428625 h 685800"/>
              <a:gd name="connsiteX25" fmla="*/ 181051 w 685800"/>
              <a:gd name="connsiteY25" fmla="*/ 361950 h 685800"/>
              <a:gd name="connsiteX26" fmla="*/ 257251 w 685800"/>
              <a:gd name="connsiteY26" fmla="*/ 361950 h 685800"/>
              <a:gd name="connsiteX27" fmla="*/ 504787 w 685800"/>
              <a:gd name="connsiteY27" fmla="*/ 361950 h 685800"/>
              <a:gd name="connsiteX28" fmla="*/ 571462 w 685800"/>
              <a:gd name="connsiteY28" fmla="*/ 428625 h 685800"/>
              <a:gd name="connsiteX29" fmla="*/ 571462 w 685800"/>
              <a:gd name="connsiteY29" fmla="*/ 504825 h 685800"/>
              <a:gd name="connsiteX30" fmla="*/ 504825 w 685800"/>
              <a:gd name="connsiteY30" fmla="*/ 571500 h 685800"/>
              <a:gd name="connsiteX31" fmla="*/ 428625 w 685800"/>
              <a:gd name="connsiteY31" fmla="*/ 571500 h 685800"/>
              <a:gd name="connsiteX32" fmla="*/ 361950 w 685800"/>
              <a:gd name="connsiteY32" fmla="*/ 504825 h 685800"/>
              <a:gd name="connsiteX33" fmla="*/ 361950 w 685800"/>
              <a:gd name="connsiteY33" fmla="*/ 428625 h 685800"/>
              <a:gd name="connsiteX34" fmla="*/ 428625 w 685800"/>
              <a:gd name="connsiteY34" fmla="*/ 361950 h 685800"/>
              <a:gd name="connsiteX35" fmla="*/ 504825 w 685800"/>
              <a:gd name="connsiteY35" fmla="*/ 361950 h 685800"/>
              <a:gd name="connsiteX36" fmla="*/ 257213 w 685800"/>
              <a:gd name="connsiteY36" fmla="*/ 114300 h 685800"/>
              <a:gd name="connsiteX37" fmla="*/ 323888 w 685800"/>
              <a:gd name="connsiteY37" fmla="*/ 180975 h 685800"/>
              <a:gd name="connsiteX38" fmla="*/ 323888 w 685800"/>
              <a:gd name="connsiteY38" fmla="*/ 257175 h 685800"/>
              <a:gd name="connsiteX39" fmla="*/ 257213 w 685800"/>
              <a:gd name="connsiteY39" fmla="*/ 323850 h 685800"/>
              <a:gd name="connsiteX40" fmla="*/ 181013 w 685800"/>
              <a:gd name="connsiteY40" fmla="*/ 323850 h 685800"/>
              <a:gd name="connsiteX41" fmla="*/ 114300 w 685800"/>
              <a:gd name="connsiteY41" fmla="*/ 257213 h 685800"/>
              <a:gd name="connsiteX42" fmla="*/ 114300 w 685800"/>
              <a:gd name="connsiteY42" fmla="*/ 257175 h 685800"/>
              <a:gd name="connsiteX43" fmla="*/ 114300 w 685800"/>
              <a:gd name="connsiteY43" fmla="*/ 180975 h 685800"/>
              <a:gd name="connsiteX44" fmla="*/ 180975 w 685800"/>
              <a:gd name="connsiteY44" fmla="*/ 114300 h 685800"/>
              <a:gd name="connsiteX45" fmla="*/ 257175 w 685800"/>
              <a:gd name="connsiteY45" fmla="*/ 114300 h 685800"/>
              <a:gd name="connsiteX46" fmla="*/ 504749 w 685800"/>
              <a:gd name="connsiteY46" fmla="*/ 114300 h 685800"/>
              <a:gd name="connsiteX47" fmla="*/ 571424 w 685800"/>
              <a:gd name="connsiteY47" fmla="*/ 180975 h 685800"/>
              <a:gd name="connsiteX48" fmla="*/ 571424 w 685800"/>
              <a:gd name="connsiteY48" fmla="*/ 257175 h 685800"/>
              <a:gd name="connsiteX49" fmla="*/ 504749 w 685800"/>
              <a:gd name="connsiteY49" fmla="*/ 323850 h 685800"/>
              <a:gd name="connsiteX50" fmla="*/ 428549 w 685800"/>
              <a:gd name="connsiteY50" fmla="*/ 323850 h 685800"/>
              <a:gd name="connsiteX51" fmla="*/ 361874 w 685800"/>
              <a:gd name="connsiteY51" fmla="*/ 257175 h 685800"/>
              <a:gd name="connsiteX52" fmla="*/ 361874 w 685800"/>
              <a:gd name="connsiteY52" fmla="*/ 180975 h 685800"/>
              <a:gd name="connsiteX53" fmla="*/ 428549 w 685800"/>
              <a:gd name="connsiteY53" fmla="*/ 114300 h 685800"/>
              <a:gd name="connsiteX54" fmla="*/ 504749 w 685800"/>
              <a:gd name="connsiteY54" fmla="*/ 1143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5800" h="685800">
                <a:moveTo>
                  <a:pt x="581025" y="0"/>
                </a:moveTo>
                <a:cubicBezTo>
                  <a:pt x="638891" y="0"/>
                  <a:pt x="685800" y="46909"/>
                  <a:pt x="685800" y="104775"/>
                </a:cubicBezTo>
                <a:lnTo>
                  <a:pt x="685800" y="581025"/>
                </a:lnTo>
                <a:cubicBezTo>
                  <a:pt x="685800" y="638891"/>
                  <a:pt x="638891" y="685800"/>
                  <a:pt x="581025" y="685800"/>
                </a:cubicBezTo>
                <a:lnTo>
                  <a:pt x="104775" y="685800"/>
                </a:lnTo>
                <a:cubicBezTo>
                  <a:pt x="46909" y="685800"/>
                  <a:pt x="0" y="638891"/>
                  <a:pt x="0" y="581025"/>
                </a:cubicBezTo>
                <a:lnTo>
                  <a:pt x="0" y="104775"/>
                </a:lnTo>
                <a:cubicBezTo>
                  <a:pt x="0" y="46909"/>
                  <a:pt x="46909" y="0"/>
                  <a:pt x="104775" y="0"/>
                </a:cubicBezTo>
                <a:lnTo>
                  <a:pt x="581025" y="0"/>
                </a:lnTo>
                <a:close/>
                <a:moveTo>
                  <a:pt x="581025" y="57150"/>
                </a:moveTo>
                <a:lnTo>
                  <a:pt x="104775" y="57150"/>
                </a:lnTo>
                <a:cubicBezTo>
                  <a:pt x="78486" y="57150"/>
                  <a:pt x="57150" y="78486"/>
                  <a:pt x="57150" y="104775"/>
                </a:cubicBezTo>
                <a:lnTo>
                  <a:pt x="57150" y="581025"/>
                </a:lnTo>
                <a:cubicBezTo>
                  <a:pt x="57150" y="607314"/>
                  <a:pt x="78486" y="628650"/>
                  <a:pt x="104775" y="628650"/>
                </a:cubicBezTo>
                <a:lnTo>
                  <a:pt x="581025" y="628650"/>
                </a:lnTo>
                <a:cubicBezTo>
                  <a:pt x="607314" y="628650"/>
                  <a:pt x="628650" y="607314"/>
                  <a:pt x="628650" y="581025"/>
                </a:cubicBezTo>
                <a:lnTo>
                  <a:pt x="628650" y="104775"/>
                </a:lnTo>
                <a:cubicBezTo>
                  <a:pt x="628650" y="78486"/>
                  <a:pt x="607314" y="57150"/>
                  <a:pt x="581025" y="57150"/>
                </a:cubicBezTo>
                <a:close/>
                <a:moveTo>
                  <a:pt x="257251" y="361950"/>
                </a:moveTo>
                <a:cubicBezTo>
                  <a:pt x="294056" y="361950"/>
                  <a:pt x="323926" y="391820"/>
                  <a:pt x="323926" y="428625"/>
                </a:cubicBezTo>
                <a:lnTo>
                  <a:pt x="323926" y="504825"/>
                </a:lnTo>
                <a:cubicBezTo>
                  <a:pt x="323926" y="541649"/>
                  <a:pt x="294075" y="571500"/>
                  <a:pt x="257251" y="571500"/>
                </a:cubicBezTo>
                <a:lnTo>
                  <a:pt x="181051" y="571500"/>
                </a:lnTo>
                <a:cubicBezTo>
                  <a:pt x="144228" y="571500"/>
                  <a:pt x="114376" y="541649"/>
                  <a:pt x="114376" y="504825"/>
                </a:cubicBezTo>
                <a:lnTo>
                  <a:pt x="114376" y="428625"/>
                </a:lnTo>
                <a:cubicBezTo>
                  <a:pt x="114376" y="391820"/>
                  <a:pt x="144209" y="361950"/>
                  <a:pt x="181051" y="361950"/>
                </a:cubicBezTo>
                <a:lnTo>
                  <a:pt x="257251" y="361950"/>
                </a:lnTo>
                <a:close/>
                <a:moveTo>
                  <a:pt x="504787" y="361950"/>
                </a:moveTo>
                <a:cubicBezTo>
                  <a:pt x="541630" y="361950"/>
                  <a:pt x="571462" y="391820"/>
                  <a:pt x="571462" y="428625"/>
                </a:cubicBezTo>
                <a:lnTo>
                  <a:pt x="571462" y="504825"/>
                </a:lnTo>
                <a:cubicBezTo>
                  <a:pt x="571462" y="541633"/>
                  <a:pt x="541633" y="571477"/>
                  <a:pt x="504825" y="571500"/>
                </a:cubicBezTo>
                <a:lnTo>
                  <a:pt x="428625" y="571500"/>
                </a:lnTo>
                <a:cubicBezTo>
                  <a:pt x="391801" y="571500"/>
                  <a:pt x="361950" y="541649"/>
                  <a:pt x="361950" y="504825"/>
                </a:cubicBezTo>
                <a:lnTo>
                  <a:pt x="361950" y="428625"/>
                </a:lnTo>
                <a:cubicBezTo>
                  <a:pt x="361950" y="391820"/>
                  <a:pt x="391820" y="361950"/>
                  <a:pt x="428625" y="361950"/>
                </a:cubicBezTo>
                <a:lnTo>
                  <a:pt x="504825" y="361950"/>
                </a:lnTo>
                <a:close/>
                <a:moveTo>
                  <a:pt x="257213" y="114300"/>
                </a:moveTo>
                <a:cubicBezTo>
                  <a:pt x="294018" y="114300"/>
                  <a:pt x="323888" y="144170"/>
                  <a:pt x="323888" y="180975"/>
                </a:cubicBezTo>
                <a:lnTo>
                  <a:pt x="323888" y="257175"/>
                </a:lnTo>
                <a:cubicBezTo>
                  <a:pt x="323888" y="293999"/>
                  <a:pt x="294037" y="323850"/>
                  <a:pt x="257213" y="323850"/>
                </a:cubicBezTo>
                <a:lnTo>
                  <a:pt x="181013" y="323850"/>
                </a:lnTo>
                <a:cubicBezTo>
                  <a:pt x="144189" y="323873"/>
                  <a:pt x="114321" y="294037"/>
                  <a:pt x="114300" y="257213"/>
                </a:cubicBezTo>
                <a:cubicBezTo>
                  <a:pt x="114300" y="257201"/>
                  <a:pt x="114300" y="257188"/>
                  <a:pt x="114300" y="257175"/>
                </a:cubicBezTo>
                <a:lnTo>
                  <a:pt x="114300" y="180975"/>
                </a:lnTo>
                <a:cubicBezTo>
                  <a:pt x="114300" y="144170"/>
                  <a:pt x="144170" y="114300"/>
                  <a:pt x="180975" y="114300"/>
                </a:cubicBezTo>
                <a:lnTo>
                  <a:pt x="257175" y="114300"/>
                </a:lnTo>
                <a:close/>
                <a:moveTo>
                  <a:pt x="504749" y="114300"/>
                </a:moveTo>
                <a:cubicBezTo>
                  <a:pt x="541592" y="114300"/>
                  <a:pt x="571424" y="144170"/>
                  <a:pt x="571424" y="180975"/>
                </a:cubicBezTo>
                <a:lnTo>
                  <a:pt x="571424" y="257175"/>
                </a:lnTo>
                <a:cubicBezTo>
                  <a:pt x="571424" y="293999"/>
                  <a:pt x="541572" y="323850"/>
                  <a:pt x="504749" y="323850"/>
                </a:cubicBezTo>
                <a:lnTo>
                  <a:pt x="428549" y="323850"/>
                </a:lnTo>
                <a:cubicBezTo>
                  <a:pt x="391725" y="323850"/>
                  <a:pt x="361874" y="293999"/>
                  <a:pt x="361874" y="257175"/>
                </a:cubicBezTo>
                <a:lnTo>
                  <a:pt x="361874" y="180975"/>
                </a:lnTo>
                <a:cubicBezTo>
                  <a:pt x="361874" y="144170"/>
                  <a:pt x="391744" y="114300"/>
                  <a:pt x="428549" y="114300"/>
                </a:cubicBezTo>
                <a:lnTo>
                  <a:pt x="504749" y="1143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sp>
        <p:nvSpPr>
          <p:cNvPr id="18" name="Graphic 249">
            <a:extLst>
              <a:ext uri="{FF2B5EF4-FFF2-40B4-BE49-F238E27FC236}">
                <a16:creationId xmlns:a16="http://schemas.microsoft.com/office/drawing/2014/main" id="{3DC3F0CD-01C1-4E76-7FA9-4B546E979E3C}"/>
              </a:ext>
              <a:ext uri="{C183D7F6-B498-43B3-948B-1728B52AA6E4}">
                <adec:decorative xmlns:adec="http://schemas.microsoft.com/office/drawing/2017/decorative" val="1"/>
              </a:ext>
            </a:extLst>
          </p:cNvPr>
          <p:cNvSpPr>
            <a:spLocks noChangeAspect="1"/>
          </p:cNvSpPr>
          <p:nvPr/>
        </p:nvSpPr>
        <p:spPr>
          <a:xfrm>
            <a:off x="1303802" y="3349114"/>
            <a:ext cx="291478" cy="336322"/>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sp>
        <p:nvSpPr>
          <p:cNvPr id="21" name="Graphic 1024">
            <a:extLst>
              <a:ext uri="{FF2B5EF4-FFF2-40B4-BE49-F238E27FC236}">
                <a16:creationId xmlns:a16="http://schemas.microsoft.com/office/drawing/2014/main" id="{AA8BE4E7-8A57-D260-4013-5DFE05A141D5}"/>
              </a:ext>
            </a:extLst>
          </p:cNvPr>
          <p:cNvSpPr>
            <a:spLocks noChangeAspect="1"/>
          </p:cNvSpPr>
          <p:nvPr/>
        </p:nvSpPr>
        <p:spPr>
          <a:xfrm>
            <a:off x="6901015" y="3364030"/>
            <a:ext cx="255337" cy="306490"/>
          </a:xfrm>
          <a:custGeom>
            <a:avLst/>
            <a:gdLst>
              <a:gd name="connsiteX0" fmla="*/ 447865 w 547337"/>
              <a:gd name="connsiteY0" fmla="*/ 0 h 597261"/>
              <a:gd name="connsiteX1" fmla="*/ 547337 w 547337"/>
              <a:gd name="connsiteY1" fmla="*/ 99511 h 597261"/>
              <a:gd name="connsiteX2" fmla="*/ 447828 w 547337"/>
              <a:gd name="connsiteY2" fmla="*/ 198985 h 597261"/>
              <a:gd name="connsiteX3" fmla="*/ 376580 w 547337"/>
              <a:gd name="connsiteY3" fmla="*/ 168918 h 597261"/>
              <a:gd name="connsiteX4" fmla="*/ 195482 w 547337"/>
              <a:gd name="connsiteY4" fmla="*/ 272460 h 597261"/>
              <a:gd name="connsiteX5" fmla="*/ 195482 w 547337"/>
              <a:gd name="connsiteY5" fmla="*/ 324795 h 597261"/>
              <a:gd name="connsiteX6" fmla="*/ 376613 w 547337"/>
              <a:gd name="connsiteY6" fmla="*/ 428303 h 597261"/>
              <a:gd name="connsiteX7" fmla="*/ 517307 w 547337"/>
              <a:gd name="connsiteY7" fmla="*/ 426544 h 597261"/>
              <a:gd name="connsiteX8" fmla="*/ 519066 w 547337"/>
              <a:gd name="connsiteY8" fmla="*/ 567237 h 597261"/>
              <a:gd name="connsiteX9" fmla="*/ 378372 w 547337"/>
              <a:gd name="connsiteY9" fmla="*/ 568996 h 597261"/>
              <a:gd name="connsiteX10" fmla="*/ 351856 w 547337"/>
              <a:gd name="connsiteY10" fmla="*/ 471578 h 597261"/>
              <a:gd name="connsiteX11" fmla="*/ 170759 w 547337"/>
              <a:gd name="connsiteY11" fmla="*/ 368036 h 597261"/>
              <a:gd name="connsiteX12" fmla="*/ 30067 w 547337"/>
              <a:gd name="connsiteY12" fmla="*/ 369875 h 597261"/>
              <a:gd name="connsiteX13" fmla="*/ 28227 w 547337"/>
              <a:gd name="connsiteY13" fmla="*/ 229185 h 597261"/>
              <a:gd name="connsiteX14" fmla="*/ 168918 w 547337"/>
              <a:gd name="connsiteY14" fmla="*/ 227345 h 597261"/>
              <a:gd name="connsiteX15" fmla="*/ 170759 w 547337"/>
              <a:gd name="connsiteY15" fmla="*/ 229185 h 597261"/>
              <a:gd name="connsiteX16" fmla="*/ 351856 w 547337"/>
              <a:gd name="connsiteY16" fmla="*/ 125643 h 597261"/>
              <a:gd name="connsiteX17" fmla="*/ 421700 w 547337"/>
              <a:gd name="connsiteY17" fmla="*/ 3498 h 597261"/>
              <a:gd name="connsiteX18" fmla="*/ 447865 w 547337"/>
              <a:gd name="connsiteY18" fmla="*/ 0 h 59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337" h="597261">
                <a:moveTo>
                  <a:pt x="447865" y="0"/>
                </a:moveTo>
                <a:cubicBezTo>
                  <a:pt x="502814" y="10"/>
                  <a:pt x="547351" y="44563"/>
                  <a:pt x="547337" y="99511"/>
                </a:cubicBezTo>
                <a:cubicBezTo>
                  <a:pt x="547327" y="154459"/>
                  <a:pt x="502775" y="198995"/>
                  <a:pt x="447828" y="198985"/>
                </a:cubicBezTo>
                <a:cubicBezTo>
                  <a:pt x="420997" y="198980"/>
                  <a:pt x="395304" y="188138"/>
                  <a:pt x="376580" y="168918"/>
                </a:cubicBezTo>
                <a:lnTo>
                  <a:pt x="195482" y="272460"/>
                </a:lnTo>
                <a:cubicBezTo>
                  <a:pt x="200146" y="289594"/>
                  <a:pt x="200146" y="307661"/>
                  <a:pt x="195482" y="324795"/>
                </a:cubicBezTo>
                <a:lnTo>
                  <a:pt x="376613" y="428303"/>
                </a:lnTo>
                <a:cubicBezTo>
                  <a:pt x="414980" y="388967"/>
                  <a:pt x="477968" y="388177"/>
                  <a:pt x="517307" y="426544"/>
                </a:cubicBezTo>
                <a:cubicBezTo>
                  <a:pt x="556643" y="464907"/>
                  <a:pt x="557433" y="527898"/>
                  <a:pt x="519066" y="567237"/>
                </a:cubicBezTo>
                <a:cubicBezTo>
                  <a:pt x="480699" y="606573"/>
                  <a:pt x="417711" y="607360"/>
                  <a:pt x="378372" y="568996"/>
                </a:cubicBezTo>
                <a:cubicBezTo>
                  <a:pt x="352490" y="543751"/>
                  <a:pt x="342339" y="506457"/>
                  <a:pt x="351856" y="471578"/>
                </a:cubicBezTo>
                <a:lnTo>
                  <a:pt x="170759" y="368036"/>
                </a:lnTo>
                <a:cubicBezTo>
                  <a:pt x="132416" y="407395"/>
                  <a:pt x="69426" y="408218"/>
                  <a:pt x="30067" y="369875"/>
                </a:cubicBezTo>
                <a:cubicBezTo>
                  <a:pt x="-9292" y="331535"/>
                  <a:pt x="-10116" y="268544"/>
                  <a:pt x="28227" y="229185"/>
                </a:cubicBezTo>
                <a:cubicBezTo>
                  <a:pt x="66569" y="189826"/>
                  <a:pt x="129559" y="189002"/>
                  <a:pt x="168918" y="227345"/>
                </a:cubicBezTo>
                <a:cubicBezTo>
                  <a:pt x="169540" y="227950"/>
                  <a:pt x="170153" y="228564"/>
                  <a:pt x="170759" y="229185"/>
                </a:cubicBezTo>
                <a:lnTo>
                  <a:pt x="351856" y="125643"/>
                </a:lnTo>
                <a:cubicBezTo>
                  <a:pt x="337414" y="72627"/>
                  <a:pt x="368685" y="17941"/>
                  <a:pt x="421700" y="3498"/>
                </a:cubicBezTo>
                <a:cubicBezTo>
                  <a:pt x="430226" y="1175"/>
                  <a:pt x="439027" y="-1"/>
                  <a:pt x="447865"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sp>
        <p:nvSpPr>
          <p:cNvPr id="22" name="Graphic 1026">
            <a:extLst>
              <a:ext uri="{FF2B5EF4-FFF2-40B4-BE49-F238E27FC236}">
                <a16:creationId xmlns:a16="http://schemas.microsoft.com/office/drawing/2014/main" id="{D9E968E7-6979-961A-E0E8-59E726340C97}"/>
              </a:ext>
            </a:extLst>
          </p:cNvPr>
          <p:cNvSpPr>
            <a:spLocks noChangeAspect="1"/>
          </p:cNvSpPr>
          <p:nvPr/>
        </p:nvSpPr>
        <p:spPr>
          <a:xfrm>
            <a:off x="8765801" y="3364030"/>
            <a:ext cx="245192" cy="306490"/>
          </a:xfrm>
          <a:custGeom>
            <a:avLst/>
            <a:gdLst>
              <a:gd name="connsiteX0" fmla="*/ 265491 w 530981"/>
              <a:gd name="connsiteY0" fmla="*/ 265491 h 663726"/>
              <a:gd name="connsiteX1" fmla="*/ 530981 w 530981"/>
              <a:gd name="connsiteY1" fmla="*/ 132745 h 663726"/>
              <a:gd name="connsiteX2" fmla="*/ 265491 w 530981"/>
              <a:gd name="connsiteY2" fmla="*/ 0 h 663726"/>
              <a:gd name="connsiteX3" fmla="*/ 0 w 530981"/>
              <a:gd name="connsiteY3" fmla="*/ 132745 h 663726"/>
              <a:gd name="connsiteX4" fmla="*/ 265491 w 530981"/>
              <a:gd name="connsiteY4" fmla="*/ 265491 h 663726"/>
              <a:gd name="connsiteX5" fmla="*/ 475494 w 530981"/>
              <a:gd name="connsiteY5" fmla="*/ 271132 h 663726"/>
              <a:gd name="connsiteX6" fmla="*/ 530981 w 530981"/>
              <a:gd name="connsiteY6" fmla="*/ 234063 h 663726"/>
              <a:gd name="connsiteX7" fmla="*/ 530981 w 530981"/>
              <a:gd name="connsiteY7" fmla="*/ 530981 h 663726"/>
              <a:gd name="connsiteX8" fmla="*/ 265491 w 530981"/>
              <a:gd name="connsiteY8" fmla="*/ 663727 h 663726"/>
              <a:gd name="connsiteX9" fmla="*/ 0 w 530981"/>
              <a:gd name="connsiteY9" fmla="*/ 530981 h 663726"/>
              <a:gd name="connsiteX10" fmla="*/ 0 w 530981"/>
              <a:gd name="connsiteY10" fmla="*/ 234063 h 663726"/>
              <a:gd name="connsiteX11" fmla="*/ 55488 w 530981"/>
              <a:gd name="connsiteY11" fmla="*/ 271132 h 663726"/>
              <a:gd name="connsiteX12" fmla="*/ 265491 w 530981"/>
              <a:gd name="connsiteY12" fmla="*/ 315270 h 663726"/>
              <a:gd name="connsiteX13" fmla="*/ 475494 w 530981"/>
              <a:gd name="connsiteY13" fmla="*/ 271132 h 66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0981" h="663726">
                <a:moveTo>
                  <a:pt x="265491" y="265491"/>
                </a:moveTo>
                <a:cubicBezTo>
                  <a:pt x="412108" y="265491"/>
                  <a:pt x="530981" y="206087"/>
                  <a:pt x="530981" y="132745"/>
                </a:cubicBezTo>
                <a:cubicBezTo>
                  <a:pt x="530981" y="59404"/>
                  <a:pt x="412108" y="0"/>
                  <a:pt x="265491" y="0"/>
                </a:cubicBezTo>
                <a:cubicBezTo>
                  <a:pt x="118873" y="0"/>
                  <a:pt x="0" y="59404"/>
                  <a:pt x="0" y="132745"/>
                </a:cubicBezTo>
                <a:cubicBezTo>
                  <a:pt x="0" y="206087"/>
                  <a:pt x="118873" y="265491"/>
                  <a:pt x="265491" y="265491"/>
                </a:cubicBezTo>
                <a:close/>
                <a:moveTo>
                  <a:pt x="475494" y="271132"/>
                </a:moveTo>
                <a:cubicBezTo>
                  <a:pt x="495548" y="261285"/>
                  <a:pt x="514206" y="248820"/>
                  <a:pt x="530981" y="234063"/>
                </a:cubicBezTo>
                <a:lnTo>
                  <a:pt x="530981" y="530981"/>
                </a:lnTo>
                <a:cubicBezTo>
                  <a:pt x="530981" y="604323"/>
                  <a:pt x="412108" y="663727"/>
                  <a:pt x="265491" y="663727"/>
                </a:cubicBezTo>
                <a:cubicBezTo>
                  <a:pt x="118873" y="663727"/>
                  <a:pt x="0" y="604323"/>
                  <a:pt x="0" y="530981"/>
                </a:cubicBezTo>
                <a:lnTo>
                  <a:pt x="0" y="234063"/>
                </a:lnTo>
                <a:cubicBezTo>
                  <a:pt x="16775" y="248820"/>
                  <a:pt x="35433" y="261285"/>
                  <a:pt x="55488" y="271132"/>
                </a:cubicBezTo>
                <a:cubicBezTo>
                  <a:pt x="111838" y="299274"/>
                  <a:pt x="186109" y="315270"/>
                  <a:pt x="265491" y="315270"/>
                </a:cubicBezTo>
                <a:cubicBezTo>
                  <a:pt x="344872" y="315270"/>
                  <a:pt x="419143" y="299274"/>
                  <a:pt x="475494" y="271132"/>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sp>
        <p:nvSpPr>
          <p:cNvPr id="24" name="Graphic 1028">
            <a:extLst>
              <a:ext uri="{FF2B5EF4-FFF2-40B4-BE49-F238E27FC236}">
                <a16:creationId xmlns:a16="http://schemas.microsoft.com/office/drawing/2014/main" id="{A421066C-8B41-BC11-04C3-F64FD92BDF97}"/>
              </a:ext>
            </a:extLst>
          </p:cNvPr>
          <p:cNvSpPr>
            <a:spLocks noChangeAspect="1"/>
          </p:cNvSpPr>
          <p:nvPr/>
        </p:nvSpPr>
        <p:spPr>
          <a:xfrm>
            <a:off x="10600470" y="3349851"/>
            <a:ext cx="295282" cy="319323"/>
          </a:xfrm>
          <a:custGeom>
            <a:avLst/>
            <a:gdLst>
              <a:gd name="connsiteX0" fmla="*/ 182644 w 613920"/>
              <a:gd name="connsiteY0" fmla="*/ 124491 h 663902"/>
              <a:gd name="connsiteX1" fmla="*/ 307182 w 613920"/>
              <a:gd name="connsiteY1" fmla="*/ 0 h 663902"/>
              <a:gd name="connsiteX2" fmla="*/ 431674 w 613920"/>
              <a:gd name="connsiteY2" fmla="*/ 124539 h 663902"/>
              <a:gd name="connsiteX3" fmla="*/ 332049 w 613920"/>
              <a:gd name="connsiteY3" fmla="*/ 246517 h 663902"/>
              <a:gd name="connsiteX4" fmla="*/ 332049 w 613920"/>
              <a:gd name="connsiteY4" fmla="*/ 315313 h 663902"/>
              <a:gd name="connsiteX5" fmla="*/ 439904 w 613920"/>
              <a:gd name="connsiteY5" fmla="*/ 315313 h 663902"/>
              <a:gd name="connsiteX6" fmla="*/ 514573 w 613920"/>
              <a:gd name="connsiteY6" fmla="*/ 389982 h 663902"/>
              <a:gd name="connsiteX7" fmla="*/ 514573 w 613920"/>
              <a:gd name="connsiteY7" fmla="*/ 417327 h 663902"/>
              <a:gd name="connsiteX8" fmla="*/ 611308 w 613920"/>
              <a:gd name="connsiteY8" fmla="*/ 564582 h 663902"/>
              <a:gd name="connsiteX9" fmla="*/ 489750 w 613920"/>
              <a:gd name="connsiteY9" fmla="*/ 663902 h 663902"/>
              <a:gd name="connsiteX10" fmla="*/ 365049 w 613920"/>
              <a:gd name="connsiteY10" fmla="*/ 539573 h 663902"/>
              <a:gd name="connsiteX11" fmla="*/ 464794 w 613920"/>
              <a:gd name="connsiteY11" fmla="*/ 417361 h 663902"/>
              <a:gd name="connsiteX12" fmla="*/ 464794 w 613920"/>
              <a:gd name="connsiteY12" fmla="*/ 389982 h 663902"/>
              <a:gd name="connsiteX13" fmla="*/ 439904 w 613920"/>
              <a:gd name="connsiteY13" fmla="*/ 365092 h 663902"/>
              <a:gd name="connsiteX14" fmla="*/ 174414 w 613920"/>
              <a:gd name="connsiteY14" fmla="*/ 365092 h 663902"/>
              <a:gd name="connsiteX15" fmla="*/ 149524 w 613920"/>
              <a:gd name="connsiteY15" fmla="*/ 389982 h 663902"/>
              <a:gd name="connsiteX16" fmla="*/ 149524 w 613920"/>
              <a:gd name="connsiteY16" fmla="*/ 417327 h 663902"/>
              <a:gd name="connsiteX17" fmla="*/ 246257 w 613920"/>
              <a:gd name="connsiteY17" fmla="*/ 564582 h 663902"/>
              <a:gd name="connsiteX18" fmla="*/ 124700 w 613920"/>
              <a:gd name="connsiteY18" fmla="*/ 663902 h 663902"/>
              <a:gd name="connsiteX19" fmla="*/ 0 w 613920"/>
              <a:gd name="connsiteY19" fmla="*/ 539573 h 663902"/>
              <a:gd name="connsiteX20" fmla="*/ 99744 w 613920"/>
              <a:gd name="connsiteY20" fmla="*/ 417361 h 663902"/>
              <a:gd name="connsiteX21" fmla="*/ 99744 w 613920"/>
              <a:gd name="connsiteY21" fmla="*/ 389982 h 663902"/>
              <a:gd name="connsiteX22" fmla="*/ 174414 w 613920"/>
              <a:gd name="connsiteY22" fmla="*/ 315313 h 663902"/>
              <a:gd name="connsiteX23" fmla="*/ 282269 w 613920"/>
              <a:gd name="connsiteY23" fmla="*/ 315313 h 663902"/>
              <a:gd name="connsiteX24" fmla="*/ 282269 w 613920"/>
              <a:gd name="connsiteY24" fmla="*/ 246517 h 663902"/>
              <a:gd name="connsiteX25" fmla="*/ 182644 w 613920"/>
              <a:gd name="connsiteY25" fmla="*/ 124491 h 66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3920" h="663902">
                <a:moveTo>
                  <a:pt x="182644" y="124491"/>
                </a:moveTo>
                <a:cubicBezTo>
                  <a:pt x="182657" y="55724"/>
                  <a:pt x="238415" y="-13"/>
                  <a:pt x="307182" y="0"/>
                </a:cubicBezTo>
                <a:cubicBezTo>
                  <a:pt x="375951" y="13"/>
                  <a:pt x="431687" y="55772"/>
                  <a:pt x="431674" y="124539"/>
                </a:cubicBezTo>
                <a:cubicBezTo>
                  <a:pt x="431664" y="183704"/>
                  <a:pt x="390019" y="234691"/>
                  <a:pt x="332049" y="246517"/>
                </a:cubicBezTo>
                <a:lnTo>
                  <a:pt x="332049" y="315313"/>
                </a:lnTo>
                <a:lnTo>
                  <a:pt x="439904" y="315313"/>
                </a:lnTo>
                <a:cubicBezTo>
                  <a:pt x="481142" y="315313"/>
                  <a:pt x="514573" y="348745"/>
                  <a:pt x="514573" y="389982"/>
                </a:cubicBezTo>
                <a:lnTo>
                  <a:pt x="514573" y="417327"/>
                </a:lnTo>
                <a:cubicBezTo>
                  <a:pt x="581948" y="431279"/>
                  <a:pt x="625257" y="497207"/>
                  <a:pt x="611308" y="564582"/>
                </a:cubicBezTo>
                <a:cubicBezTo>
                  <a:pt x="599365" y="622263"/>
                  <a:pt x="548653" y="663696"/>
                  <a:pt x="489750" y="663902"/>
                </a:cubicBezTo>
                <a:cubicBezTo>
                  <a:pt x="420981" y="664005"/>
                  <a:pt x="365152" y="608341"/>
                  <a:pt x="365049" y="539573"/>
                </a:cubicBezTo>
                <a:cubicBezTo>
                  <a:pt x="364963" y="480282"/>
                  <a:pt x="406691" y="429155"/>
                  <a:pt x="464794" y="417361"/>
                </a:cubicBezTo>
                <a:lnTo>
                  <a:pt x="464794" y="389982"/>
                </a:lnTo>
                <a:cubicBezTo>
                  <a:pt x="464794" y="376236"/>
                  <a:pt x="453650" y="365092"/>
                  <a:pt x="439904" y="365092"/>
                </a:cubicBezTo>
                <a:lnTo>
                  <a:pt x="174414" y="365092"/>
                </a:lnTo>
                <a:cubicBezTo>
                  <a:pt x="160667" y="365092"/>
                  <a:pt x="149524" y="376236"/>
                  <a:pt x="149524" y="389982"/>
                </a:cubicBezTo>
                <a:lnTo>
                  <a:pt x="149524" y="417327"/>
                </a:lnTo>
                <a:cubicBezTo>
                  <a:pt x="216899" y="431279"/>
                  <a:pt x="260207" y="497207"/>
                  <a:pt x="246257" y="564582"/>
                </a:cubicBezTo>
                <a:cubicBezTo>
                  <a:pt x="234314" y="622263"/>
                  <a:pt x="183604" y="663696"/>
                  <a:pt x="124700" y="663902"/>
                </a:cubicBezTo>
                <a:cubicBezTo>
                  <a:pt x="55933" y="664005"/>
                  <a:pt x="103" y="608341"/>
                  <a:pt x="0" y="539573"/>
                </a:cubicBezTo>
                <a:cubicBezTo>
                  <a:pt x="-88" y="480282"/>
                  <a:pt x="41641" y="429155"/>
                  <a:pt x="99744" y="417361"/>
                </a:cubicBezTo>
                <a:lnTo>
                  <a:pt x="99744" y="389982"/>
                </a:lnTo>
                <a:cubicBezTo>
                  <a:pt x="99744" y="348745"/>
                  <a:pt x="133175" y="315313"/>
                  <a:pt x="174414" y="315313"/>
                </a:cubicBezTo>
                <a:lnTo>
                  <a:pt x="282269" y="315313"/>
                </a:lnTo>
                <a:lnTo>
                  <a:pt x="282269" y="246517"/>
                </a:lnTo>
                <a:cubicBezTo>
                  <a:pt x="224295" y="234664"/>
                  <a:pt x="182658" y="183665"/>
                  <a:pt x="182644" y="124491"/>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sp>
        <p:nvSpPr>
          <p:cNvPr id="2" name="Title 1">
            <a:extLst>
              <a:ext uri="{FF2B5EF4-FFF2-40B4-BE49-F238E27FC236}">
                <a16:creationId xmlns:a16="http://schemas.microsoft.com/office/drawing/2014/main" id="{467364E8-3048-7D88-5486-0D526960D0A7}"/>
              </a:ext>
            </a:extLst>
          </p:cNvPr>
          <p:cNvSpPr>
            <a:spLocks noGrp="1"/>
          </p:cNvSpPr>
          <p:nvPr>
            <p:ph type="title"/>
          </p:nvPr>
        </p:nvSpPr>
        <p:spPr/>
        <p:txBody>
          <a:bodyPr/>
          <a:lstStyle/>
          <a:p>
            <a:r>
              <a:rPr lang="en-CA"/>
              <a:t>Integrated RAG data pipeline</a:t>
            </a:r>
          </a:p>
        </p:txBody>
      </p:sp>
      <p:sp>
        <p:nvSpPr>
          <p:cNvPr id="6" name="Content Placeholder 2">
            <a:extLst>
              <a:ext uri="{FF2B5EF4-FFF2-40B4-BE49-F238E27FC236}">
                <a16:creationId xmlns:a16="http://schemas.microsoft.com/office/drawing/2014/main" id="{59FCA7F8-279F-346B-B845-BE974F0DF35B}"/>
              </a:ext>
            </a:extLst>
          </p:cNvPr>
          <p:cNvSpPr txBox="1">
            <a:spLocks/>
          </p:cNvSpPr>
          <p:nvPr/>
        </p:nvSpPr>
        <p:spPr>
          <a:xfrm>
            <a:off x="588263" y="1080942"/>
            <a:ext cx="6464775" cy="369332"/>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400" b="0" i="0" u="none" strike="noStrike" kern="1200" cap="none" spc="0" normalizeH="0" baseline="0" noProof="0">
                <a:ln w="3175">
                  <a:noFill/>
                </a:ln>
                <a:gradFill>
                  <a:gsLst>
                    <a:gs pos="0">
                      <a:srgbClr val="C5B4E3"/>
                    </a:gs>
                    <a:gs pos="60000">
                      <a:srgbClr val="D59ED7"/>
                    </a:gs>
                  </a:gsLst>
                  <a:path path="circle">
                    <a:fillToRect l="100000" t="100000"/>
                  </a:path>
                </a:gradFill>
                <a:effectLst/>
                <a:uLnTx/>
                <a:uFillTx/>
                <a:latin typeface="Segoe UI Variable Text Semibold" pitchFamily="2" charset="0"/>
                <a:ea typeface="+mn-ea"/>
                <a:cs typeface="Segoe UI"/>
              </a:rPr>
              <a:t>Data processing all in one flow</a:t>
            </a:r>
          </a:p>
        </p:txBody>
      </p:sp>
      <p:grpSp>
        <p:nvGrpSpPr>
          <p:cNvPr id="4" name="Group 3">
            <a:extLst>
              <a:ext uri="{FF2B5EF4-FFF2-40B4-BE49-F238E27FC236}">
                <a16:creationId xmlns:a16="http://schemas.microsoft.com/office/drawing/2014/main" id="{7C65E5A8-EFD1-F7C1-2637-EDAFE59846F8}"/>
              </a:ext>
            </a:extLst>
          </p:cNvPr>
          <p:cNvGrpSpPr/>
          <p:nvPr/>
        </p:nvGrpSpPr>
        <p:grpSpPr>
          <a:xfrm>
            <a:off x="8311176" y="292100"/>
            <a:ext cx="3316448" cy="216000"/>
            <a:chOff x="8311176" y="292100"/>
            <a:chExt cx="3316448" cy="216000"/>
          </a:xfrm>
        </p:grpSpPr>
        <p:sp>
          <p:nvSpPr>
            <p:cNvPr id="9" name="Text Placeholder 2">
              <a:extLst>
                <a:ext uri="{FF2B5EF4-FFF2-40B4-BE49-F238E27FC236}">
                  <a16:creationId xmlns:a16="http://schemas.microsoft.com/office/drawing/2014/main" id="{9E0D576F-C634-561C-1F07-4D9461B5FE24}"/>
                </a:ext>
              </a:extLst>
            </p:cNvPr>
            <p:cNvSpPr txBox="1">
              <a:spLocks noChangeAspect="1"/>
            </p:cNvSpPr>
            <p:nvPr/>
          </p:nvSpPr>
          <p:spPr>
            <a:xfrm>
              <a:off x="831117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7" name="Text Placeholder 2">
              <a:extLst>
                <a:ext uri="{FF2B5EF4-FFF2-40B4-BE49-F238E27FC236}">
                  <a16:creationId xmlns:a16="http://schemas.microsoft.com/office/drawing/2014/main" id="{5131AA08-CD8D-2A48-67C0-D2065EF695BD}"/>
                </a:ext>
              </a:extLst>
            </p:cNvPr>
            <p:cNvSpPr txBox="1">
              <a:spLocks noChangeAspect="1"/>
            </p:cNvSpPr>
            <p:nvPr/>
          </p:nvSpPr>
          <p:spPr>
            <a:xfrm>
              <a:off x="857989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23" name="Text Placeholder 2">
              <a:extLst>
                <a:ext uri="{FF2B5EF4-FFF2-40B4-BE49-F238E27FC236}">
                  <a16:creationId xmlns:a16="http://schemas.microsoft.com/office/drawing/2014/main" id="{0ED5208B-97E5-484F-9194-AF68582B4B9E}"/>
                </a:ext>
              </a:extLst>
            </p:cNvPr>
            <p:cNvSpPr txBox="1">
              <a:spLocks noChangeAspect="1"/>
            </p:cNvSpPr>
            <p:nvPr/>
          </p:nvSpPr>
          <p:spPr>
            <a:xfrm>
              <a:off x="884861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5" name="Text Placeholder 2">
              <a:extLst>
                <a:ext uri="{FF2B5EF4-FFF2-40B4-BE49-F238E27FC236}">
                  <a16:creationId xmlns:a16="http://schemas.microsoft.com/office/drawing/2014/main" id="{D473DE8F-99CC-CC83-FBD4-7C8C8D509DD5}"/>
                </a:ext>
              </a:extLst>
            </p:cNvPr>
            <p:cNvSpPr txBox="1">
              <a:spLocks noChangeAspect="1"/>
            </p:cNvSpPr>
            <p:nvPr/>
          </p:nvSpPr>
          <p:spPr>
            <a:xfrm>
              <a:off x="91173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6" name="Text Placeholder 2">
              <a:extLst>
                <a:ext uri="{FF2B5EF4-FFF2-40B4-BE49-F238E27FC236}">
                  <a16:creationId xmlns:a16="http://schemas.microsoft.com/office/drawing/2014/main" id="{5B4FA152-BC4E-5839-7F87-845CB8A21612}"/>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7" name="Text Placeholder 2">
              <a:extLst>
                <a:ext uri="{FF2B5EF4-FFF2-40B4-BE49-F238E27FC236}">
                  <a16:creationId xmlns:a16="http://schemas.microsoft.com/office/drawing/2014/main" id="{6928A9EA-C2C4-257E-4BAD-AE5EF1E3F716}"/>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9" name="Text Placeholder 2">
              <a:extLst>
                <a:ext uri="{FF2B5EF4-FFF2-40B4-BE49-F238E27FC236}">
                  <a16:creationId xmlns:a16="http://schemas.microsoft.com/office/drawing/2014/main" id="{862BD03F-3C95-F7E7-01E4-B30BB5AD9063}"/>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30" name="TextBox 29">
              <a:extLst>
                <a:ext uri="{FF2B5EF4-FFF2-40B4-BE49-F238E27FC236}">
                  <a16:creationId xmlns:a16="http://schemas.microsoft.com/office/drawing/2014/main" id="{6A76C6D6-C62C-6AE9-055D-B2787E047C38}"/>
                </a:ext>
              </a:extLst>
            </p:cNvPr>
            <p:cNvSpPr txBox="1"/>
            <p:nvPr/>
          </p:nvSpPr>
          <p:spPr>
            <a:xfrm>
              <a:off x="9333330" y="316289"/>
              <a:ext cx="1397869"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Agent orchestration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3117551081"/>
      </p:ext>
    </p:extLst>
  </p:cSld>
  <p:clrMapOvr>
    <a:masterClrMapping/>
  </p:clrMapOvr>
  <p:transition advTm="2872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nodeType="withEffect">
                                  <p:stCondLst>
                                    <p:cond delay="1000"/>
                                  </p:stCondLst>
                                  <p:childTnLst>
                                    <p:set>
                                      <p:cBhvr>
                                        <p:cTn id="9" dur="1" fill="hold">
                                          <p:stCondLst>
                                            <p:cond delay="0"/>
                                          </p:stCondLst>
                                        </p:cTn>
                                        <p:tgtEl>
                                          <p:spTgt spid="122"/>
                                        </p:tgtEl>
                                        <p:attrNameLst>
                                          <p:attrName>style.visibility</p:attrName>
                                        </p:attrNameLst>
                                      </p:cBhvr>
                                      <p:to>
                                        <p:strVal val="visible"/>
                                      </p:to>
                                    </p:set>
                                    <p:animEffect transition="in" filter="wipe(left)">
                                      <p:cBhvr>
                                        <p:cTn id="10" dur="500"/>
                                        <p:tgtEl>
                                          <p:spTgt spid="12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23"/>
                                        </p:tgtEl>
                                        <p:attrNameLst>
                                          <p:attrName>style.visibility</p:attrName>
                                        </p:attrNameLst>
                                      </p:cBhvr>
                                      <p:to>
                                        <p:strVal val="visible"/>
                                      </p:to>
                                    </p:set>
                                    <p:animEffect transition="in" filter="wipe(left)">
                                      <p:cBhvr>
                                        <p:cTn id="13" dur="500"/>
                                        <p:tgtEl>
                                          <p:spTgt spid="123"/>
                                        </p:tgtEl>
                                      </p:cBhvr>
                                    </p:animEffect>
                                  </p:childTnLst>
                                </p:cTn>
                              </p:par>
                              <p:par>
                                <p:cTn id="14" presetID="22" presetClass="entr" presetSubtype="8" fill="hold" nodeType="withEffect">
                                  <p:stCondLst>
                                    <p:cond delay="2000"/>
                                  </p:stCondLst>
                                  <p:childTnLst>
                                    <p:set>
                                      <p:cBhvr>
                                        <p:cTn id="15" dur="1" fill="hold">
                                          <p:stCondLst>
                                            <p:cond delay="0"/>
                                          </p:stCondLst>
                                        </p:cTn>
                                        <p:tgtEl>
                                          <p:spTgt spid="124"/>
                                        </p:tgtEl>
                                        <p:attrNameLst>
                                          <p:attrName>style.visibility</p:attrName>
                                        </p:attrNameLst>
                                      </p:cBhvr>
                                      <p:to>
                                        <p:strVal val="visible"/>
                                      </p:to>
                                    </p:set>
                                    <p:animEffect transition="in" filter="wipe(left)">
                                      <p:cBhvr>
                                        <p:cTn id="16" dur="500"/>
                                        <p:tgtEl>
                                          <p:spTgt spid="124"/>
                                        </p:tgtEl>
                                      </p:cBhvr>
                                    </p:animEffect>
                                  </p:childTnLst>
                                </p:cTn>
                              </p:par>
                              <p:par>
                                <p:cTn id="17" presetID="22" presetClass="entr" presetSubtype="8" fill="hold" nodeType="withEffect">
                                  <p:stCondLst>
                                    <p:cond delay="2500"/>
                                  </p:stCondLst>
                                  <p:childTnLst>
                                    <p:set>
                                      <p:cBhvr>
                                        <p:cTn id="18" dur="1" fill="hold">
                                          <p:stCondLst>
                                            <p:cond delay="0"/>
                                          </p:stCondLst>
                                        </p:cTn>
                                        <p:tgtEl>
                                          <p:spTgt spid="125"/>
                                        </p:tgtEl>
                                        <p:attrNameLst>
                                          <p:attrName>style.visibility</p:attrName>
                                        </p:attrNameLst>
                                      </p:cBhvr>
                                      <p:to>
                                        <p:strVal val="visible"/>
                                      </p:to>
                                    </p:set>
                                    <p:animEffect transition="in" filter="wipe(left)">
                                      <p:cBhvr>
                                        <p:cTn id="19" dur="500"/>
                                        <p:tgtEl>
                                          <p:spTgt spid="125"/>
                                        </p:tgtEl>
                                      </p:cBhvr>
                                    </p:animEffect>
                                  </p:childTnLst>
                                </p:cTn>
                              </p:par>
                              <p:par>
                                <p:cTn id="20" presetID="10" presetClass="entr" presetSubtype="0" fill="hold"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nodeType="withEffect">
                                  <p:stCondLst>
                                    <p:cond delay="200"/>
                                  </p:stCondLst>
                                  <p:childTnLst>
                                    <p:animMotion origin="layout" path="M -2.08333E-7 -3.7037E-6 L -2.08333E-7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nodeType="withEffect">
                                  <p:stCondLst>
                                    <p:cond delay="500"/>
                                  </p:stCondLst>
                                  <p:childTnLst>
                                    <p:animMotion origin="layout" path="M 0 7.40741E-7 L 0 0.03542 " pathEditMode="relative" rAng="0" ptsTypes="AA">
                                      <p:cBhvr>
                                        <p:cTn id="29" dur="700" spd="-100000" fill="hold"/>
                                        <p:tgtEl>
                                          <p:spTgt spid="13"/>
                                        </p:tgtEl>
                                        <p:attrNameLst>
                                          <p:attrName>ppt_x</p:attrName>
                                          <p:attrName>ppt_y</p:attrName>
                                        </p:attrNameLst>
                                      </p:cBhvr>
                                      <p:rCtr x="0" y="1759"/>
                                    </p:animMotion>
                                  </p:childTnLst>
                                </p:cTn>
                              </p:par>
                              <p:par>
                                <p:cTn id="30" presetID="10" presetClass="entr" presetSubtype="0" fill="hold" nodeType="withEffect">
                                  <p:stCondLst>
                                    <p:cond delay="10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nodeType="withEffect">
                                  <p:stCondLst>
                                    <p:cond delay="1000"/>
                                  </p:stCondLst>
                                  <p:childTnLst>
                                    <p:animMotion origin="layout" path="M 0 7.40741E-7 L 0 0.03542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nodeType="withEffect">
                                  <p:stCondLst>
                                    <p:cond delay="15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42" presetClass="path" presetSubtype="0" decel="100000" fill="hold" nodeType="withEffect">
                                  <p:stCondLst>
                                    <p:cond delay="1500"/>
                                  </p:stCondLst>
                                  <p:childTnLst>
                                    <p:animMotion origin="layout" path="M 0 7.40741E-7 L 0 0.03542 " pathEditMode="relative" rAng="0" ptsTypes="AA">
                                      <p:cBhvr>
                                        <p:cTn id="39" dur="700" spd="-100000" fill="hold"/>
                                        <p:tgtEl>
                                          <p:spTgt spid="15"/>
                                        </p:tgtEl>
                                        <p:attrNameLst>
                                          <p:attrName>ppt_x</p:attrName>
                                          <p:attrName>ppt_y</p:attrName>
                                        </p:attrNameLst>
                                      </p:cBhvr>
                                      <p:rCtr x="0" y="1759"/>
                                    </p:animMotion>
                                  </p:childTnLst>
                                </p:cTn>
                              </p:par>
                              <p:par>
                                <p:cTn id="40" presetID="10" presetClass="entr" presetSubtype="0" fill="hold" nodeType="withEffect">
                                  <p:stCondLst>
                                    <p:cond delay="20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2000"/>
                                  </p:stCondLst>
                                  <p:childTnLst>
                                    <p:animMotion origin="layout" path="M 0 7.40741E-7 L 0 0.03542 " pathEditMode="relative" rAng="0" ptsTypes="AA">
                                      <p:cBhvr>
                                        <p:cTn id="44" dur="700" spd="-100000" fill="hold"/>
                                        <p:tgtEl>
                                          <p:spTgt spid="16"/>
                                        </p:tgtEl>
                                        <p:attrNameLst>
                                          <p:attrName>ppt_x</p:attrName>
                                          <p:attrName>ppt_y</p:attrName>
                                        </p:attrNameLst>
                                      </p:cBhvr>
                                      <p:rCtr x="0" y="1759"/>
                                    </p:animMotion>
                                  </p:childTnLst>
                                </p:cTn>
                              </p:par>
                              <p:par>
                                <p:cTn id="45" presetID="10" presetClass="entr" presetSubtype="0" fill="hold" nodeType="withEffect">
                                  <p:stCondLst>
                                    <p:cond delay="25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nodeType="withEffect">
                                  <p:stCondLst>
                                    <p:cond delay="2500"/>
                                  </p:stCondLst>
                                  <p:childTnLst>
                                    <p:animMotion origin="layout" path="M 0 7.40741E-7 L 0 0.03542 " pathEditMode="relative" rAng="0" ptsTypes="AA">
                                      <p:cBhvr>
                                        <p:cTn id="49" dur="700" spd="-100000" fill="hold"/>
                                        <p:tgtEl>
                                          <p:spTgt spid="20"/>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grpId="1" nodeType="withEffect">
                                  <p:stCondLst>
                                    <p:cond delay="200"/>
                                  </p:stCondLst>
                                  <p:childTnLst>
                                    <p:animMotion origin="layout" path="M -2.08333E-7 -2.96296E-6 L -2.08333E-7 0.03542 " pathEditMode="relative" rAng="0" ptsTypes="AA">
                                      <p:cBhvr>
                                        <p:cTn id="54" dur="700" spd="-100000" fill="hold"/>
                                        <p:tgtEl>
                                          <p:spTgt spid="18"/>
                                        </p:tgtEl>
                                        <p:attrNameLst>
                                          <p:attrName>ppt_x</p:attrName>
                                          <p:attrName>ppt_y</p:attrName>
                                        </p:attrNameLst>
                                      </p:cBhvr>
                                      <p:rCtr x="0" y="1759"/>
                                    </p:animMotion>
                                  </p:childTnLst>
                                </p:cTn>
                              </p:par>
                              <p:par>
                                <p:cTn id="55" presetID="10" presetClass="entr" presetSubtype="0" fill="hold" grpId="0" nodeType="withEffect">
                                  <p:stCondLst>
                                    <p:cond delay="50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42" presetClass="path" presetSubtype="0" decel="100000" fill="hold" grpId="1" nodeType="withEffect">
                                  <p:stCondLst>
                                    <p:cond delay="500"/>
                                  </p:stCondLst>
                                  <p:childTnLst>
                                    <p:animMotion origin="layout" path="M -4.375E-6 -2.96296E-6 L -4.375E-6 0.03542 " pathEditMode="relative" rAng="0" ptsTypes="AA">
                                      <p:cBhvr>
                                        <p:cTn id="59" dur="700" spd="-100000" fill="hold"/>
                                        <p:tgtEl>
                                          <p:spTgt spid="3"/>
                                        </p:tgtEl>
                                        <p:attrNameLst>
                                          <p:attrName>ppt_x</p:attrName>
                                          <p:attrName>ppt_y</p:attrName>
                                        </p:attrNameLst>
                                      </p:cBhvr>
                                      <p:rCtr x="0" y="1759"/>
                                    </p:animMotion>
                                  </p:childTnLst>
                                </p:cTn>
                              </p:par>
                              <p:par>
                                <p:cTn id="60" presetID="10" presetClass="entr" presetSubtype="0" fill="hold" grpId="0" nodeType="withEffect">
                                  <p:stCondLst>
                                    <p:cond delay="100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42" presetClass="path" presetSubtype="0" decel="100000" fill="hold" grpId="1" nodeType="withEffect">
                                  <p:stCondLst>
                                    <p:cond delay="1000"/>
                                  </p:stCondLst>
                                  <p:childTnLst>
                                    <p:animMotion origin="layout" path="M 1.66667E-6 -1.48148E-6 L 1.66667E-6 0.03542 " pathEditMode="relative" rAng="0" ptsTypes="AA">
                                      <p:cBhvr>
                                        <p:cTn id="64" dur="700" spd="-100000" fill="hold"/>
                                        <p:tgtEl>
                                          <p:spTgt spid="7"/>
                                        </p:tgtEl>
                                        <p:attrNameLst>
                                          <p:attrName>ppt_x</p:attrName>
                                          <p:attrName>ppt_y</p:attrName>
                                        </p:attrNameLst>
                                      </p:cBhvr>
                                      <p:rCtr x="0" y="1759"/>
                                    </p:animMotion>
                                  </p:childTnLst>
                                </p:cTn>
                              </p:par>
                              <p:par>
                                <p:cTn id="65" presetID="10" presetClass="entr" presetSubtype="0" fill="hold" grpId="0" nodeType="withEffect">
                                  <p:stCondLst>
                                    <p:cond delay="15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42" presetClass="path" presetSubtype="0" decel="100000" fill="hold" grpId="1" nodeType="withEffect">
                                  <p:stCondLst>
                                    <p:cond delay="1500"/>
                                  </p:stCondLst>
                                  <p:childTnLst>
                                    <p:animMotion origin="layout" path="M 0 7.40741E-7 L 0 0.03542 " pathEditMode="relative" rAng="0" ptsTypes="AA">
                                      <p:cBhvr>
                                        <p:cTn id="69" dur="700" spd="-100000" fill="hold"/>
                                        <p:tgtEl>
                                          <p:spTgt spid="21"/>
                                        </p:tgtEl>
                                        <p:attrNameLst>
                                          <p:attrName>ppt_x</p:attrName>
                                          <p:attrName>ppt_y</p:attrName>
                                        </p:attrNameLst>
                                      </p:cBhvr>
                                      <p:rCtr x="0" y="1759"/>
                                    </p:animMotion>
                                  </p:childTnLst>
                                </p:cTn>
                              </p:par>
                              <p:par>
                                <p:cTn id="70" presetID="10" presetClass="entr" presetSubtype="0" fill="hold" grpId="0" nodeType="withEffect">
                                  <p:stCondLst>
                                    <p:cond delay="200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42" presetClass="path" presetSubtype="0" decel="100000" fill="hold" grpId="1" nodeType="withEffect">
                                  <p:stCondLst>
                                    <p:cond delay="2000"/>
                                  </p:stCondLst>
                                  <p:childTnLst>
                                    <p:animMotion origin="layout" path="M 0 7.40741E-7 L 0 0.03542 " pathEditMode="relative" rAng="0" ptsTypes="AA">
                                      <p:cBhvr>
                                        <p:cTn id="74" dur="700" spd="-100000" fill="hold"/>
                                        <p:tgtEl>
                                          <p:spTgt spid="22"/>
                                        </p:tgtEl>
                                        <p:attrNameLst>
                                          <p:attrName>ppt_x</p:attrName>
                                          <p:attrName>ppt_y</p:attrName>
                                        </p:attrNameLst>
                                      </p:cBhvr>
                                      <p:rCtr x="0" y="1759"/>
                                    </p:animMotion>
                                  </p:childTnLst>
                                </p:cTn>
                              </p:par>
                              <p:par>
                                <p:cTn id="75" presetID="10" presetClass="entr" presetSubtype="0" fill="hold" grpId="0" nodeType="withEffect">
                                  <p:stCondLst>
                                    <p:cond delay="2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42" presetClass="path" presetSubtype="0" decel="100000" fill="hold" grpId="1" nodeType="withEffect">
                                  <p:stCondLst>
                                    <p:cond delay="2500"/>
                                  </p:stCondLst>
                                  <p:childTnLst>
                                    <p:animMotion origin="layout" path="M -4.16667E-7 -4.07407E-6 L -4.16667E-7 0.03542 " pathEditMode="relative" rAng="0" ptsTypes="AA">
                                      <p:cBhvr>
                                        <p:cTn id="79"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18" grpId="0" animBg="1"/>
      <p:bldP spid="18" grpId="1" animBg="1"/>
      <p:bldP spid="21" grpId="0" animBg="1"/>
      <p:bldP spid="21" grpId="1" animBg="1"/>
      <p:bldP spid="22" grpId="0" animBg="1"/>
      <p:bldP spid="22" grpId="1" animBg="1"/>
      <p:bldP spid="24" grpId="0" animBg="1"/>
      <p:bldP spid="2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42F8A-7978-8567-8C87-0E2DFE725A5C}"/>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0D78BA66-7CDF-1B55-AB49-C3270CE6FC65}"/>
              </a:ext>
            </a:extLst>
          </p:cNvPr>
          <p:cNvSpPr txBox="1"/>
          <p:nvPr/>
        </p:nvSpPr>
        <p:spPr>
          <a:xfrm>
            <a:off x="1104164" y="4571934"/>
            <a:ext cx="3092336"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20" normalizeH="0" baseline="0" noProof="0">
                <a:ln w="3175">
                  <a:noFill/>
                </a:ln>
                <a:solidFill>
                  <a:srgbClr val="FFFFFF"/>
                </a:solidFill>
                <a:effectLst/>
                <a:uLnTx/>
                <a:uFillTx/>
                <a:latin typeface="Segoe UI Variable Text Semibold" pitchFamily="2" charset="0"/>
                <a:ea typeface="+mn-ea"/>
                <a:cs typeface="Segoe UI" pitchFamily="34" charset="0"/>
              </a:rPr>
              <a:t>Transform </a:t>
            </a:r>
            <a:br>
              <a:rPr kumimoji="0" lang="en-US" sz="2400" b="0" i="0" u="none" strike="noStrike" kern="1200" cap="none" spc="-20" normalizeH="0" baseline="0" noProof="0">
                <a:ln w="3175">
                  <a:noFill/>
                </a:ln>
                <a:solidFill>
                  <a:srgbClr val="FFFFFF"/>
                </a:solidFill>
                <a:effectLst/>
                <a:uLnTx/>
                <a:uFillTx/>
                <a:latin typeface="Segoe UI Variable Text Semibold" pitchFamily="2" charset="0"/>
                <a:ea typeface="+mn-ea"/>
                <a:cs typeface="Segoe UI" pitchFamily="34" charset="0"/>
              </a:rPr>
            </a:br>
            <a:r>
              <a:rPr kumimoji="0" lang="en-US" sz="2400" b="0" i="0" u="none" strike="noStrike" kern="1200" cap="none" spc="-20" normalizeH="0" baseline="0" noProof="0">
                <a:ln w="3175">
                  <a:noFill/>
                </a:ln>
                <a:solidFill>
                  <a:srgbClr val="FFFFFF"/>
                </a:solidFill>
                <a:effectLst/>
                <a:uLnTx/>
                <a:uFillTx/>
                <a:latin typeface="Segoe UI Variable Text Semibold" pitchFamily="2" charset="0"/>
                <a:ea typeface="+mn-ea"/>
                <a:cs typeface="Segoe UI" pitchFamily="34" charset="0"/>
              </a:rPr>
              <a:t>multimodal data during preprocessing</a:t>
            </a:r>
          </a:p>
        </p:txBody>
      </p:sp>
      <p:sp>
        <p:nvSpPr>
          <p:cNvPr id="18" name="Oval 17">
            <a:extLst>
              <a:ext uri="{FF2B5EF4-FFF2-40B4-BE49-F238E27FC236}">
                <a16:creationId xmlns:a16="http://schemas.microsoft.com/office/drawing/2014/main" id="{B173F069-49CA-AB35-5268-FA39F167F63E}"/>
              </a:ext>
              <a:ext uri="{C183D7F6-B498-43B3-948B-1728B52AA6E4}">
                <adec:decorative xmlns:adec="http://schemas.microsoft.com/office/drawing/2017/decorative" val="1"/>
              </a:ext>
            </a:extLst>
          </p:cNvPr>
          <p:cNvSpPr/>
          <p:nvPr/>
        </p:nvSpPr>
        <p:spPr bwMode="auto">
          <a:xfrm>
            <a:off x="1980945" y="2907954"/>
            <a:ext cx="1338773" cy="1338773"/>
          </a:xfrm>
          <a:prstGeom prst="ellipse">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19" name="TextBox 18">
            <a:extLst>
              <a:ext uri="{FF2B5EF4-FFF2-40B4-BE49-F238E27FC236}">
                <a16:creationId xmlns:a16="http://schemas.microsoft.com/office/drawing/2014/main" id="{B3592641-8314-B71B-FA54-729F87CFC260}"/>
              </a:ext>
            </a:extLst>
          </p:cNvPr>
          <p:cNvSpPr txBox="1"/>
          <p:nvPr/>
        </p:nvSpPr>
        <p:spPr>
          <a:xfrm>
            <a:off x="4549833" y="4571934"/>
            <a:ext cx="3092336"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20" normalizeH="0" baseline="0" noProof="0">
                <a:ln w="3175">
                  <a:noFill/>
                </a:ln>
                <a:solidFill>
                  <a:srgbClr val="FFFFFF"/>
                </a:solidFill>
                <a:effectLst/>
                <a:uLnTx/>
                <a:uFillTx/>
                <a:latin typeface="Segoe UI Variable Text Semibold" pitchFamily="2" charset="0"/>
                <a:ea typeface="+mn-ea"/>
                <a:cs typeface="Segoe UI" pitchFamily="34" charset="0"/>
              </a:rPr>
              <a:t>Enrich with 100+ models in AI Foundry model catalog</a:t>
            </a:r>
          </a:p>
        </p:txBody>
      </p:sp>
      <p:sp>
        <p:nvSpPr>
          <p:cNvPr id="20" name="TextBox 19">
            <a:extLst>
              <a:ext uri="{FF2B5EF4-FFF2-40B4-BE49-F238E27FC236}">
                <a16:creationId xmlns:a16="http://schemas.microsoft.com/office/drawing/2014/main" id="{ABE4AB00-2C84-8941-41F2-5ABA1304FB56}"/>
              </a:ext>
            </a:extLst>
          </p:cNvPr>
          <p:cNvSpPr txBox="1"/>
          <p:nvPr/>
        </p:nvSpPr>
        <p:spPr>
          <a:xfrm>
            <a:off x="8142615" y="4571934"/>
            <a:ext cx="2811214"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ct val="0"/>
              </a:spcBef>
              <a:spcAft>
                <a:spcPts val="120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20" normalizeH="0" baseline="0" noProof="0">
                <a:ln w="3175">
                  <a:noFill/>
                </a:ln>
                <a:solidFill>
                  <a:srgbClr val="FFFFFF"/>
                </a:solidFill>
                <a:effectLst/>
                <a:uLnTx/>
                <a:uFillTx/>
                <a:latin typeface="Segoe UI Variable Text Semibold" pitchFamily="2" charset="0"/>
                <a:ea typeface="+mn-ea"/>
                <a:cs typeface="Segoe UI" pitchFamily="34" charset="0"/>
              </a:rPr>
              <a:t>Automated embedding with change tracking</a:t>
            </a:r>
          </a:p>
        </p:txBody>
      </p:sp>
      <p:sp>
        <p:nvSpPr>
          <p:cNvPr id="22" name="Oval 21">
            <a:extLst>
              <a:ext uri="{FF2B5EF4-FFF2-40B4-BE49-F238E27FC236}">
                <a16:creationId xmlns:a16="http://schemas.microsoft.com/office/drawing/2014/main" id="{63B7E24C-AFDD-FBAA-97CF-0A8F51FA63D6}"/>
              </a:ext>
              <a:ext uri="{C183D7F6-B498-43B3-948B-1728B52AA6E4}">
                <adec:decorative xmlns:adec="http://schemas.microsoft.com/office/drawing/2017/decorative" val="1"/>
              </a:ext>
            </a:extLst>
          </p:cNvPr>
          <p:cNvSpPr/>
          <p:nvPr/>
        </p:nvSpPr>
        <p:spPr bwMode="auto">
          <a:xfrm>
            <a:off x="8872283" y="2907954"/>
            <a:ext cx="1338773" cy="1338773"/>
          </a:xfrm>
          <a:prstGeom prst="ellipse">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23" name="Oval 22">
            <a:extLst>
              <a:ext uri="{FF2B5EF4-FFF2-40B4-BE49-F238E27FC236}">
                <a16:creationId xmlns:a16="http://schemas.microsoft.com/office/drawing/2014/main" id="{C27072FD-58F2-0B8A-433F-DA1A35D7FFEA}"/>
              </a:ext>
              <a:ext uri="{C183D7F6-B498-43B3-948B-1728B52AA6E4}">
                <adec:decorative xmlns:adec="http://schemas.microsoft.com/office/drawing/2017/decorative" val="1"/>
              </a:ext>
            </a:extLst>
          </p:cNvPr>
          <p:cNvSpPr/>
          <p:nvPr/>
        </p:nvSpPr>
        <p:spPr bwMode="auto">
          <a:xfrm>
            <a:off x="5426614" y="2907954"/>
            <a:ext cx="1338773" cy="1338773"/>
          </a:xfrm>
          <a:prstGeom prst="ellipse">
            <a:avLst/>
          </a:prstGeom>
          <a:gradFill flip="none" rotWithShape="1">
            <a:gsLst>
              <a:gs pos="0">
                <a:srgbClr val="8661C5"/>
              </a:gs>
              <a:gs pos="60000">
                <a:srgbClr val="AC35AF"/>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pic>
        <p:nvPicPr>
          <p:cNvPr id="29" name="Graphic 28">
            <a:extLst>
              <a:ext uri="{FF2B5EF4-FFF2-40B4-BE49-F238E27FC236}">
                <a16:creationId xmlns:a16="http://schemas.microsoft.com/office/drawing/2014/main" id="{E30BAB2D-8F4D-F0CE-D609-D78A0F73BD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557" y="3251229"/>
            <a:ext cx="652224" cy="652224"/>
          </a:xfrm>
          <a:prstGeom prst="rect">
            <a:avLst/>
          </a:prstGeom>
        </p:spPr>
      </p:pic>
      <p:pic>
        <p:nvPicPr>
          <p:cNvPr id="31" name="Graphic 30">
            <a:extLst>
              <a:ext uri="{FF2B5EF4-FFF2-40B4-BE49-F238E27FC236}">
                <a16:creationId xmlns:a16="http://schemas.microsoft.com/office/drawing/2014/main" id="{A8A5F959-7983-23F4-5785-FEE724D6F2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9888" y="3251229"/>
            <a:ext cx="652224" cy="652224"/>
          </a:xfrm>
          <a:prstGeom prst="rect">
            <a:avLst/>
          </a:prstGeom>
        </p:spPr>
      </p:pic>
      <p:pic>
        <p:nvPicPr>
          <p:cNvPr id="33" name="Graphic 32">
            <a:extLst>
              <a:ext uri="{FF2B5EF4-FFF2-40B4-BE49-F238E27FC236}">
                <a16:creationId xmlns:a16="http://schemas.microsoft.com/office/drawing/2014/main" id="{D3C55509-CE51-16E2-3400-1A221A3AFB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24219" y="3251229"/>
            <a:ext cx="652224" cy="652224"/>
          </a:xfrm>
          <a:prstGeom prst="rect">
            <a:avLst/>
          </a:prstGeom>
        </p:spPr>
      </p:pic>
      <p:sp>
        <p:nvSpPr>
          <p:cNvPr id="4" name="Title 3">
            <a:extLst>
              <a:ext uri="{FF2B5EF4-FFF2-40B4-BE49-F238E27FC236}">
                <a16:creationId xmlns:a16="http://schemas.microsoft.com/office/drawing/2014/main" id="{0A439F18-6953-C1BC-2B16-3774226EC969}"/>
              </a:ext>
            </a:extLst>
          </p:cNvPr>
          <p:cNvSpPr>
            <a:spLocks noGrp="1"/>
          </p:cNvSpPr>
          <p:nvPr>
            <p:ph type="title"/>
          </p:nvPr>
        </p:nvSpPr>
        <p:spPr>
          <a:xfrm>
            <a:off x="2471388" y="1144682"/>
            <a:ext cx="7249225" cy="677108"/>
          </a:xfrm>
        </p:spPr>
        <p:txBody>
          <a:bodyPr/>
          <a:lstStyle/>
          <a:p>
            <a:pPr algn="ctr"/>
            <a:r>
              <a:rPr lang="en-US" sz="4400"/>
              <a:t>AI models</a:t>
            </a:r>
            <a:endParaRPr lang="en-CA" sz="4400"/>
          </a:p>
        </p:txBody>
      </p:sp>
      <p:sp>
        <p:nvSpPr>
          <p:cNvPr id="5" name="Content Placeholder 2">
            <a:extLst>
              <a:ext uri="{FF2B5EF4-FFF2-40B4-BE49-F238E27FC236}">
                <a16:creationId xmlns:a16="http://schemas.microsoft.com/office/drawing/2014/main" id="{39849A02-7FC6-A586-4EC3-6FD4A6CEDED4}"/>
              </a:ext>
            </a:extLst>
          </p:cNvPr>
          <p:cNvSpPr txBox="1">
            <a:spLocks/>
          </p:cNvSpPr>
          <p:nvPr/>
        </p:nvSpPr>
        <p:spPr>
          <a:xfrm>
            <a:off x="1375205" y="1918891"/>
            <a:ext cx="9441590" cy="461665"/>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3000" b="0" i="0" u="none" strike="noStrike" kern="1200" cap="none" spc="0" normalizeH="0" baseline="0" noProof="0">
                <a:ln w="3175">
                  <a:noFill/>
                </a:ln>
                <a:gradFill>
                  <a:gsLst>
                    <a:gs pos="0">
                      <a:srgbClr val="C5B4E3"/>
                    </a:gs>
                    <a:gs pos="60000">
                      <a:srgbClr val="D59ED7"/>
                    </a:gs>
                  </a:gsLst>
                  <a:path path="circle">
                    <a:fillToRect l="100000" t="100000"/>
                  </a:path>
                </a:gradFill>
                <a:effectLst/>
                <a:uLnTx/>
                <a:uFillTx/>
                <a:latin typeface="Segoe UI Variable Text Semibold" pitchFamily="2" charset="0"/>
                <a:ea typeface="+mn-ea"/>
                <a:cs typeface="Segoe UI"/>
              </a:rPr>
              <a:t>Multimodal, embedding and enrichment models</a:t>
            </a:r>
          </a:p>
        </p:txBody>
      </p:sp>
      <p:grpSp>
        <p:nvGrpSpPr>
          <p:cNvPr id="2" name="Group 1">
            <a:extLst>
              <a:ext uri="{FF2B5EF4-FFF2-40B4-BE49-F238E27FC236}">
                <a16:creationId xmlns:a16="http://schemas.microsoft.com/office/drawing/2014/main" id="{28C819E6-AB24-35D7-271C-ACE357A41356}"/>
              </a:ext>
            </a:extLst>
          </p:cNvPr>
          <p:cNvGrpSpPr/>
          <p:nvPr/>
        </p:nvGrpSpPr>
        <p:grpSpPr>
          <a:xfrm>
            <a:off x="8311176" y="292100"/>
            <a:ext cx="3316448" cy="216000"/>
            <a:chOff x="8311176" y="292100"/>
            <a:chExt cx="3316448" cy="216000"/>
          </a:xfrm>
        </p:grpSpPr>
        <p:sp>
          <p:nvSpPr>
            <p:cNvPr id="3" name="Text Placeholder 2">
              <a:extLst>
                <a:ext uri="{FF2B5EF4-FFF2-40B4-BE49-F238E27FC236}">
                  <a16:creationId xmlns:a16="http://schemas.microsoft.com/office/drawing/2014/main" id="{A576273D-6D61-6D0C-BAFB-5157EC79174D}"/>
                </a:ext>
              </a:extLst>
            </p:cNvPr>
            <p:cNvSpPr txBox="1">
              <a:spLocks noChangeAspect="1"/>
            </p:cNvSpPr>
            <p:nvPr/>
          </p:nvSpPr>
          <p:spPr>
            <a:xfrm>
              <a:off x="831117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6" name="Text Placeholder 2">
              <a:extLst>
                <a:ext uri="{FF2B5EF4-FFF2-40B4-BE49-F238E27FC236}">
                  <a16:creationId xmlns:a16="http://schemas.microsoft.com/office/drawing/2014/main" id="{4420281D-6CC3-9D11-F9A3-9B09A696D9FE}"/>
                </a:ext>
              </a:extLst>
            </p:cNvPr>
            <p:cNvSpPr txBox="1">
              <a:spLocks noChangeAspect="1"/>
            </p:cNvSpPr>
            <p:nvPr/>
          </p:nvSpPr>
          <p:spPr>
            <a:xfrm>
              <a:off x="857989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7" name="Text Placeholder 2">
              <a:extLst>
                <a:ext uri="{FF2B5EF4-FFF2-40B4-BE49-F238E27FC236}">
                  <a16:creationId xmlns:a16="http://schemas.microsoft.com/office/drawing/2014/main" id="{6EBBF340-7ED0-9F85-882B-2DDDC71C4439}"/>
                </a:ext>
              </a:extLst>
            </p:cNvPr>
            <p:cNvSpPr txBox="1">
              <a:spLocks noChangeAspect="1"/>
            </p:cNvSpPr>
            <p:nvPr/>
          </p:nvSpPr>
          <p:spPr>
            <a:xfrm>
              <a:off x="884861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8" name="Text Placeholder 2">
              <a:extLst>
                <a:ext uri="{FF2B5EF4-FFF2-40B4-BE49-F238E27FC236}">
                  <a16:creationId xmlns:a16="http://schemas.microsoft.com/office/drawing/2014/main" id="{642D3E89-44C9-AE4A-084D-8693A589CC2E}"/>
                </a:ext>
              </a:extLst>
            </p:cNvPr>
            <p:cNvSpPr txBox="1">
              <a:spLocks noChangeAspect="1"/>
            </p:cNvSpPr>
            <p:nvPr/>
          </p:nvSpPr>
          <p:spPr>
            <a:xfrm>
              <a:off x="91173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9" name="Text Placeholder 2">
              <a:extLst>
                <a:ext uri="{FF2B5EF4-FFF2-40B4-BE49-F238E27FC236}">
                  <a16:creationId xmlns:a16="http://schemas.microsoft.com/office/drawing/2014/main" id="{DBAEE884-7F35-01E4-352F-EB33A1C5E468}"/>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0" name="Text Placeholder 2">
              <a:extLst>
                <a:ext uri="{FF2B5EF4-FFF2-40B4-BE49-F238E27FC236}">
                  <a16:creationId xmlns:a16="http://schemas.microsoft.com/office/drawing/2014/main" id="{0D89E539-D215-1B33-8A14-2B704B19041F}"/>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1" name="Text Placeholder 2">
              <a:extLst>
                <a:ext uri="{FF2B5EF4-FFF2-40B4-BE49-F238E27FC236}">
                  <a16:creationId xmlns:a16="http://schemas.microsoft.com/office/drawing/2014/main" id="{72B1222F-DE9F-A6D2-64B5-DDB20B77B7B8}"/>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2" name="TextBox 11">
              <a:extLst>
                <a:ext uri="{FF2B5EF4-FFF2-40B4-BE49-F238E27FC236}">
                  <a16:creationId xmlns:a16="http://schemas.microsoft.com/office/drawing/2014/main" id="{7E849A87-FDDC-9FFC-5EA9-507B8DE04A45}"/>
                </a:ext>
              </a:extLst>
            </p:cNvPr>
            <p:cNvSpPr txBox="1"/>
            <p:nvPr/>
          </p:nvSpPr>
          <p:spPr>
            <a:xfrm>
              <a:off x="9333330" y="316289"/>
              <a:ext cx="1397869"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Agent orchestration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337868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100"/>
                                  </p:stCondLst>
                                  <p:childTnLst>
                                    <p:animMotion origin="layout" path="M 2.29167E-6 2.22222E-6 L 2.29167E-6 0.03541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200"/>
                                  </p:stCondLst>
                                  <p:childTnLst>
                                    <p:animMotion origin="layout" path="M 0 2.22222E-6 L 0 0.03541 " pathEditMode="relative" rAng="0" ptsTypes="AA">
                                      <p:cBhvr>
                                        <p:cTn id="14" dur="700" spd="-100000" fill="hold"/>
                                        <p:tgtEl>
                                          <p:spTgt spid="23"/>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300"/>
                                  </p:stCondLst>
                                  <p:childTnLst>
                                    <p:animMotion origin="layout" path="M -2.08333E-6 2.22222E-6 L -2.08333E-6 0.03541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100"/>
                                  </p:stCondLst>
                                  <p:childTnLst>
                                    <p:animMotion origin="layout" path="M 2.29167E-6 -3.7037E-6 L 2.29167E-6 0.03542 " pathEditMode="relative" rAng="0" ptsTypes="AA">
                                      <p:cBhvr>
                                        <p:cTn id="24" dur="700" spd="-100000" fill="hold"/>
                                        <p:tgtEl>
                                          <p:spTgt spid="15"/>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300"/>
                                  </p:stCondLst>
                                  <p:childTnLst>
                                    <p:animMotion origin="layout" path="M -2.91667E-6 -3.7037E-6 L -2.91667E-6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100000" fill="hold" grpId="1" nodeType="withEffect">
                                  <p:stCondLst>
                                    <p:cond delay="200"/>
                                  </p:stCondLst>
                                  <p:childTnLst>
                                    <p:animMotion origin="layout" path="M 0 -3.7037E-6 L 0 0.03542 " pathEditMode="relative" rAng="0" ptsTypes="AA">
                                      <p:cBhvr>
                                        <p:cTn id="34" dur="700" spd="-100000" fill="hold"/>
                                        <p:tgtEl>
                                          <p:spTgt spid="19"/>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nodeType="withEffect">
                                  <p:stCondLst>
                                    <p:cond delay="100"/>
                                  </p:stCondLst>
                                  <p:childTnLst>
                                    <p:animMotion origin="layout" path="M 2.29167E-6 2.22222E-6 L 2.29167E-6 0.03541 " pathEditMode="relative" rAng="0" ptsTypes="AA">
                                      <p:cBhvr>
                                        <p:cTn id="39" dur="700" spd="-100000" fill="hold"/>
                                        <p:tgtEl>
                                          <p:spTgt spid="33"/>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42" presetClass="path" presetSubtype="0" decel="100000" fill="hold" nodeType="withEffect">
                                  <p:stCondLst>
                                    <p:cond delay="200"/>
                                  </p:stCondLst>
                                  <p:childTnLst>
                                    <p:animMotion origin="layout" path="M 0 2.22222E-6 L 0 0.03541 " pathEditMode="relative" rAng="0" ptsTypes="AA">
                                      <p:cBhvr>
                                        <p:cTn id="44" dur="700" spd="-100000" fill="hold"/>
                                        <p:tgtEl>
                                          <p:spTgt spid="31"/>
                                        </p:tgtEl>
                                        <p:attrNameLst>
                                          <p:attrName>ppt_x</p:attrName>
                                          <p:attrName>ppt_y</p:attrName>
                                        </p:attrNameLst>
                                      </p:cBhvr>
                                      <p:rCtr x="0" y="1759"/>
                                    </p:animMotion>
                                  </p:childTnLst>
                                </p:cTn>
                              </p:par>
                              <p:par>
                                <p:cTn id="45" presetID="10" presetClass="entr" presetSubtype="0" fill="hold" nodeType="withEffect">
                                  <p:stCondLst>
                                    <p:cond delay="3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42" presetClass="path" presetSubtype="0" decel="100000" fill="hold" nodeType="withEffect">
                                  <p:stCondLst>
                                    <p:cond delay="300"/>
                                  </p:stCondLst>
                                  <p:childTnLst>
                                    <p:animMotion origin="layout" path="M -2.08333E-6 2.22222E-6 L -2.08333E-6 0.03541 " pathEditMode="relative" rAng="0" ptsTypes="AA">
                                      <p:cBhvr>
                                        <p:cTn id="49" dur="700" spd="-100000" fill="hold"/>
                                        <p:tgtEl>
                                          <p:spTgt spid="29"/>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42" presetClass="path" presetSubtype="0" decel="100000" fill="hold" grpId="1" nodeType="withEffect">
                                  <p:stCondLst>
                                    <p:cond delay="0"/>
                                  </p:stCondLst>
                                  <p:childTnLst>
                                    <p:animMotion origin="layout" path="M 4.375E-6 4.81481E-6 L 4.375E-6 0.03541 " pathEditMode="relative" rAng="0" ptsTypes="AA">
                                      <p:cBhvr>
                                        <p:cTn id="54" dur="700" spd="-100000" fill="hold"/>
                                        <p:tgtEl>
                                          <p:spTgt spid="4"/>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42" presetClass="path" presetSubtype="0" decel="100000" fill="hold" grpId="1" nodeType="withEffect">
                                  <p:stCondLst>
                                    <p:cond delay="0"/>
                                  </p:stCondLst>
                                  <p:childTnLst>
                                    <p:animMotion origin="layout" path="M 4.375E-6 4.81481E-6 L 4.375E-6 0.03541 " pathEditMode="relative" rAng="0" ptsTypes="AA">
                                      <p:cBhvr>
                                        <p:cTn id="5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8" grpId="0" animBg="1"/>
      <p:bldP spid="18" grpId="1" animBg="1"/>
      <p:bldP spid="19" grpId="0"/>
      <p:bldP spid="19" grpId="1"/>
      <p:bldP spid="20" grpId="0"/>
      <p:bldP spid="20" grpId="1"/>
      <p:bldP spid="22" grpId="0" animBg="1"/>
      <p:bldP spid="22" grpId="1" animBg="1"/>
      <p:bldP spid="23" grpId="0" animBg="1"/>
      <p:bldP spid="23" grpId="1" animBg="1"/>
      <p:bldP spid="4" grpId="0"/>
      <p:bldP spid="4" grpId="1"/>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C56F-3B8F-4344-F683-A47E617C9CCB}"/>
            </a:ext>
          </a:extLst>
        </p:cNvPr>
        <p:cNvGrpSpPr/>
        <p:nvPr/>
      </p:nvGrpSpPr>
      <p:grpSpPr>
        <a:xfrm>
          <a:off x="0" y="0"/>
          <a:ext cx="0" cy="0"/>
          <a:chOff x="0" y="0"/>
          <a:chExt cx="0" cy="0"/>
        </a:xfrm>
      </p:grpSpPr>
      <p:sp>
        <p:nvSpPr>
          <p:cNvPr id="42" name="Rectangle: Rounded Corners 8">
            <a:extLst>
              <a:ext uri="{FF2B5EF4-FFF2-40B4-BE49-F238E27FC236}">
                <a16:creationId xmlns:a16="http://schemas.microsoft.com/office/drawing/2014/main" id="{F24C4475-A225-2567-82DA-EA1F12189B67}"/>
              </a:ext>
              <a:ext uri="{C183D7F6-B498-43B3-948B-1728B52AA6E4}">
                <adec:decorative xmlns:adec="http://schemas.microsoft.com/office/drawing/2017/decorative" val="1"/>
              </a:ext>
            </a:extLst>
          </p:cNvPr>
          <p:cNvSpPr/>
          <p:nvPr/>
        </p:nvSpPr>
        <p:spPr bwMode="auto">
          <a:xfrm>
            <a:off x="586289" y="1916264"/>
            <a:ext cx="11034211" cy="4352775"/>
          </a:xfrm>
          <a:prstGeom prst="roundRect">
            <a:avLst>
              <a:gd name="adj" fmla="val 432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MX"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71" name="TextBox 70">
            <a:extLst>
              <a:ext uri="{FF2B5EF4-FFF2-40B4-BE49-F238E27FC236}">
                <a16:creationId xmlns:a16="http://schemas.microsoft.com/office/drawing/2014/main" id="{5ACC8FFA-4AA4-2D7A-5A7F-9C59003EE6DB}"/>
              </a:ext>
            </a:extLst>
          </p:cNvPr>
          <p:cNvSpPr txBox="1"/>
          <p:nvPr/>
        </p:nvSpPr>
        <p:spPr>
          <a:xfrm>
            <a:off x="6578436" y="3265300"/>
            <a:ext cx="2465770" cy="2564805"/>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flip="none" rotWithShape="1">
                  <a:gsLst>
                    <a:gs pos="0">
                      <a:srgbClr val="C5B4E3"/>
                    </a:gs>
                    <a:gs pos="60000">
                      <a:srgbClr val="D59ED7"/>
                    </a:gs>
                  </a:gsLst>
                  <a:path path="circle">
                    <a:fillToRect l="100000" t="100000"/>
                  </a:path>
                  <a:tileRect r="-100000" b="-100000"/>
                </a:gradFill>
                <a:effectLst/>
                <a:uLnTx/>
                <a:uFillTx/>
                <a:latin typeface="Segoe UI Variable Text Semibold" pitchFamily="2" charset="0"/>
                <a:ea typeface="+mn-ea"/>
                <a:cs typeface="Segoe UI" pitchFamily="34" charset="0"/>
              </a:rPr>
              <a:t>Azure AI Foundry</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Explore, build, test, and deploy cutting-edge LLM-powered GenAI solutions responsibly</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Evaluate LLM responses and pinpoint fine-tuning opportunities</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Scale </a:t>
            </a:r>
            <a:r>
              <a:rPr kumimoji="0" lang="en-US" sz="1400" b="0" i="0" u="none" strike="noStrike" kern="1200" cap="none" spc="0" normalizeH="0" baseline="0" noProof="0" err="1">
                <a:ln>
                  <a:noFill/>
                </a:ln>
                <a:solidFill>
                  <a:srgbClr val="FFFFFF"/>
                </a:solidFill>
                <a:effectLst/>
                <a:uLnTx/>
                <a:uFillTx/>
                <a:latin typeface="Segoe UI Variable Text" pitchFamily="2" charset="0"/>
                <a:ea typeface="+mn-ea"/>
                <a:cs typeface="Segoe UI"/>
              </a:rPr>
              <a:t>PoCs</a:t>
            </a: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 with a paved path to full production</a:t>
            </a:r>
          </a:p>
        </p:txBody>
      </p:sp>
      <p:pic>
        <p:nvPicPr>
          <p:cNvPr id="72" name="Graphic 10">
            <a:extLst>
              <a:ext uri="{FF2B5EF4-FFF2-40B4-BE49-F238E27FC236}">
                <a16:creationId xmlns:a16="http://schemas.microsoft.com/office/drawing/2014/main" id="{81D3185D-A3DE-F8B1-132C-3090BF85AB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998" y="2316653"/>
            <a:ext cx="709511" cy="709511"/>
          </a:xfrm>
          <a:prstGeom prst="rect">
            <a:avLst/>
          </a:prstGeom>
        </p:spPr>
      </p:pic>
      <p:sp>
        <p:nvSpPr>
          <p:cNvPr id="73" name="TextBox 72"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DAD39A1C-A224-974C-D2E9-C1E0286E862C}"/>
              </a:ext>
            </a:extLst>
          </p:cNvPr>
          <p:cNvSpPr txBox="1"/>
          <p:nvPr/>
        </p:nvSpPr>
        <p:spPr>
          <a:xfrm>
            <a:off x="3650050" y="3220315"/>
            <a:ext cx="2416340" cy="2564805"/>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flip="none" rotWithShape="1">
                  <a:gsLst>
                    <a:gs pos="0">
                      <a:srgbClr val="C5B4E3"/>
                    </a:gs>
                    <a:gs pos="60000">
                      <a:srgbClr val="D59ED7"/>
                    </a:gs>
                  </a:gsLst>
                  <a:path path="circle">
                    <a:fillToRect l="100000" t="100000"/>
                  </a:path>
                  <a:tileRect r="-100000" b="-100000"/>
                </a:gradFill>
                <a:effectLst/>
                <a:uLnTx/>
                <a:uFillTx/>
                <a:latin typeface="Segoe UI Variable Text Semibold" pitchFamily="2" charset="0"/>
                <a:ea typeface="+mn-ea"/>
                <a:cs typeface="Segoe UI" pitchFamily="34" charset="0"/>
              </a:rPr>
              <a:t>Copilot Studio</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Build your own copilot using intuitive building experiences</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Bring your Azure AI Search index as a knowledge source in Copilot Studio</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Optimize your agents / copilots with AI Search’s revolutionary retrieval system</a:t>
            </a:r>
          </a:p>
        </p:txBody>
      </p:sp>
      <p:sp>
        <p:nvSpPr>
          <p:cNvPr id="74" name="TextBox 73">
            <a:extLst>
              <a:ext uri="{FF2B5EF4-FFF2-40B4-BE49-F238E27FC236}">
                <a16:creationId xmlns:a16="http://schemas.microsoft.com/office/drawing/2014/main" id="{A4D7D185-BBD5-2963-0A0C-4F27E3772228}"/>
              </a:ext>
            </a:extLst>
          </p:cNvPr>
          <p:cNvSpPr txBox="1"/>
          <p:nvPr/>
        </p:nvSpPr>
        <p:spPr>
          <a:xfrm>
            <a:off x="9357466" y="3265033"/>
            <a:ext cx="2248245" cy="2144177"/>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flip="none" rotWithShape="1">
                  <a:gsLst>
                    <a:gs pos="0">
                      <a:srgbClr val="C5B4E3"/>
                    </a:gs>
                    <a:gs pos="60000">
                      <a:srgbClr val="D59ED7"/>
                    </a:gs>
                  </a:gsLst>
                  <a:path path="circle">
                    <a:fillToRect l="100000" t="100000"/>
                  </a:path>
                  <a:tileRect r="-100000" b="-100000"/>
                </a:gradFill>
                <a:effectLst/>
                <a:uLnTx/>
                <a:uFillTx/>
                <a:latin typeface="Segoe UI Variable Text Semibold" pitchFamily="2" charset="0"/>
                <a:ea typeface="+mn-ea"/>
                <a:cs typeface="Segoe UI" pitchFamily="34" charset="0"/>
              </a:rPr>
              <a:t>Open Source </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Semantic Kernel </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LangChain </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LlamaIndex</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Haystack</a:t>
            </a:r>
          </a:p>
          <a:p>
            <a:pPr marL="285750" marR="0" lvl="0" indent="-285750" algn="l" defTabSz="932114" rtl="0" eaLnBrk="1" fontAlgn="auto" latinLnBrk="0" hangingPunct="1">
              <a:lnSpc>
                <a:spcPct val="100000"/>
              </a:lnSpc>
              <a:spcBef>
                <a:spcPct val="0"/>
              </a:spcBef>
              <a:spcAft>
                <a:spcPct val="0"/>
              </a:spcAft>
              <a:buClrTx/>
              <a:buSzTx/>
              <a:buFont typeface="Arial"/>
              <a:buChar char="•"/>
              <a:tabLst/>
              <a:defRPr/>
            </a:pPr>
            <a:endParaRPr kumimoji="0" lang="en-US" sz="1200" b="0" i="0" u="none" strike="noStrike" kern="1200" cap="none" spc="0" normalizeH="0" baseline="0" noProof="0">
              <a:ln>
                <a:noFill/>
              </a:ln>
              <a:solidFill>
                <a:srgbClr val="FFFFFF"/>
              </a:solidFill>
              <a:effectLst/>
              <a:uLnTx/>
              <a:uFillTx/>
              <a:latin typeface="Segoe UI Variable Text Semibold" pitchFamily="2" charset="0"/>
              <a:ea typeface="+mn-ea"/>
              <a:cs typeface="Segoe UI"/>
            </a:endParaRPr>
          </a:p>
        </p:txBody>
      </p:sp>
      <p:grpSp>
        <p:nvGrpSpPr>
          <p:cNvPr id="75" name="Group 74">
            <a:extLst>
              <a:ext uri="{FF2B5EF4-FFF2-40B4-BE49-F238E27FC236}">
                <a16:creationId xmlns:a16="http://schemas.microsoft.com/office/drawing/2014/main" id="{B1191DD1-4FA9-023C-E28A-3BEF46540482}"/>
              </a:ext>
              <a:ext uri="{C183D7F6-B498-43B3-948B-1728B52AA6E4}">
                <adec:decorative xmlns:adec="http://schemas.microsoft.com/office/drawing/2017/decorative" val="1"/>
              </a:ext>
            </a:extLst>
          </p:cNvPr>
          <p:cNvGrpSpPr/>
          <p:nvPr/>
        </p:nvGrpSpPr>
        <p:grpSpPr>
          <a:xfrm>
            <a:off x="10092637" y="2353174"/>
            <a:ext cx="736600" cy="822490"/>
            <a:chOff x="9089994" y="2556668"/>
            <a:chExt cx="736600" cy="822490"/>
          </a:xfrm>
        </p:grpSpPr>
        <p:sp>
          <p:nvSpPr>
            <p:cNvPr id="76" name="Circle: Hollow 3">
              <a:extLst>
                <a:ext uri="{FF2B5EF4-FFF2-40B4-BE49-F238E27FC236}">
                  <a16:creationId xmlns:a16="http://schemas.microsoft.com/office/drawing/2014/main" id="{CBB42951-32B8-E068-91D1-DED3802DF3BF}"/>
                </a:ext>
              </a:extLst>
            </p:cNvPr>
            <p:cNvSpPr/>
            <p:nvPr/>
          </p:nvSpPr>
          <p:spPr bwMode="auto">
            <a:xfrm>
              <a:off x="9089994" y="2556668"/>
              <a:ext cx="736600" cy="736600"/>
            </a:xfrm>
            <a:prstGeom prst="donut">
              <a:avLst/>
            </a:prstGeom>
            <a:gradFill flip="none" rotWithShape="1">
              <a:gsLst>
                <a:gs pos="60000">
                  <a:srgbClr val="C03BC4"/>
                </a:gs>
                <a:gs pos="0">
                  <a:srgbClr val="8661C5"/>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Segoe UI" pitchFamily="34" charset="0"/>
                <a:cs typeface="Segoe UI" pitchFamily="34" charset="0"/>
              </a:endParaRPr>
            </a:p>
          </p:txBody>
        </p:sp>
        <p:sp useBgFill="1">
          <p:nvSpPr>
            <p:cNvPr id="77" name="Isosceles Triangle 4">
              <a:extLst>
                <a:ext uri="{FF2B5EF4-FFF2-40B4-BE49-F238E27FC236}">
                  <a16:creationId xmlns:a16="http://schemas.microsoft.com/office/drawing/2014/main" id="{9D7AA6C0-FDDF-37CA-9BA6-C09C91EB4D0E}"/>
                </a:ext>
              </a:extLst>
            </p:cNvPr>
            <p:cNvSpPr/>
            <p:nvPr/>
          </p:nvSpPr>
          <p:spPr bwMode="auto">
            <a:xfrm>
              <a:off x="9276261" y="2874303"/>
              <a:ext cx="364066" cy="504855"/>
            </a:xfrm>
            <a:prstGeom prst="triangl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Segoe UI" pitchFamily="34" charset="0"/>
                <a:cs typeface="Segoe UI" pitchFamily="34" charset="0"/>
              </a:endParaRPr>
            </a:p>
          </p:txBody>
        </p:sp>
      </p:grpSp>
      <p:pic>
        <p:nvPicPr>
          <p:cNvPr id="78" name="Picture 77">
            <a:extLst>
              <a:ext uri="{FF2B5EF4-FFF2-40B4-BE49-F238E27FC236}">
                <a16:creationId xmlns:a16="http://schemas.microsoft.com/office/drawing/2014/main" id="{C8F1D885-5260-8563-8C8F-22EECDE0753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607037" y="2298099"/>
            <a:ext cx="747146" cy="747146"/>
          </a:xfrm>
          <a:prstGeom prst="rect">
            <a:avLst/>
          </a:prstGeom>
        </p:spPr>
      </p:pic>
      <p:sp>
        <p:nvSpPr>
          <p:cNvPr id="79" name="TextBox 78"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6927D4ED-3CF9-478D-E5A7-7125AA4B73E0}"/>
              </a:ext>
            </a:extLst>
          </p:cNvPr>
          <p:cNvSpPr txBox="1"/>
          <p:nvPr/>
        </p:nvSpPr>
        <p:spPr>
          <a:xfrm>
            <a:off x="749733" y="3259205"/>
            <a:ext cx="2465770" cy="2133918"/>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flip="none" rotWithShape="1">
                  <a:gsLst>
                    <a:gs pos="0">
                      <a:srgbClr val="C5B4E3"/>
                    </a:gs>
                    <a:gs pos="60000">
                      <a:srgbClr val="D59ED7"/>
                    </a:gs>
                  </a:gsLst>
                  <a:path path="circle">
                    <a:fillToRect l="100000" t="100000"/>
                  </a:path>
                  <a:tileRect r="-100000" b="-100000"/>
                </a:gradFill>
                <a:effectLst/>
                <a:uLnTx/>
                <a:uFillTx/>
                <a:latin typeface="Segoe UI Variable Text Semibold" pitchFamily="2" charset="0"/>
                <a:ea typeface="+mn-ea"/>
                <a:cs typeface="Segoe UI" pitchFamily="34" charset="0"/>
              </a:rPr>
              <a:t>GitHub Models</a:t>
            </a:r>
            <a:endParaRPr kumimoji="0" lang="en-US" sz="1371" b="0" i="0" u="none" strike="noStrike" kern="1200" cap="none" spc="0" normalizeH="0" baseline="0" noProof="0">
              <a:ln>
                <a:noFill/>
              </a:ln>
              <a:gradFill flip="none" rotWithShape="1">
                <a:gsLst>
                  <a:gs pos="0">
                    <a:srgbClr val="C5B4E3"/>
                  </a:gs>
                  <a:gs pos="60000">
                    <a:srgbClr val="D59ED7"/>
                  </a:gs>
                </a:gsLst>
                <a:path path="circle">
                  <a:fillToRect l="100000" t="100000"/>
                </a:path>
                <a:tileRect r="-100000" b="-100000"/>
              </a:gradFill>
              <a:effectLst/>
              <a:uLnTx/>
              <a:uFillTx/>
              <a:latin typeface="Segoe UI Variable Text Semibold" pitchFamily="2" charset="0"/>
              <a:ea typeface="+mn-ea"/>
              <a:cs typeface="Segoe UI"/>
            </a:endParaRP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Ground models with your proprietary data</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Easy access glide path from playground to IDE</a:t>
            </a:r>
          </a:p>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Full-featured retrieval: use hybrid search, reranking, etc.</a:t>
            </a:r>
          </a:p>
        </p:txBody>
      </p:sp>
      <p:pic>
        <p:nvPicPr>
          <p:cNvPr id="80" name="Picture 4" descr="Microsoft Copilot Studio Advanced Training - Flexmind">
            <a:extLst>
              <a:ext uri="{FF2B5EF4-FFF2-40B4-BE49-F238E27FC236}">
                <a16:creationId xmlns:a16="http://schemas.microsoft.com/office/drawing/2014/main" id="{B33C1718-B515-5DED-0AAF-F1BFB57CBA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157" y="2298099"/>
            <a:ext cx="709511" cy="709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784603-AB1F-517D-85F7-F474AA01BC23}"/>
              </a:ext>
            </a:extLst>
          </p:cNvPr>
          <p:cNvSpPr>
            <a:spLocks noGrp="1"/>
          </p:cNvSpPr>
          <p:nvPr>
            <p:ph type="title"/>
          </p:nvPr>
        </p:nvSpPr>
        <p:spPr>
          <a:xfrm>
            <a:off x="588963" y="457200"/>
            <a:ext cx="7539037" cy="1107996"/>
          </a:xfrm>
        </p:spPr>
        <p:txBody>
          <a:bodyPr/>
          <a:lstStyle/>
          <a:p>
            <a:r>
              <a:rPr lang="en-CA"/>
              <a:t>Developer frameworks across the RAG pipeline</a:t>
            </a:r>
          </a:p>
        </p:txBody>
      </p:sp>
      <p:grpSp>
        <p:nvGrpSpPr>
          <p:cNvPr id="4" name="Group 3">
            <a:extLst>
              <a:ext uri="{FF2B5EF4-FFF2-40B4-BE49-F238E27FC236}">
                <a16:creationId xmlns:a16="http://schemas.microsoft.com/office/drawing/2014/main" id="{07F5E0A4-9211-1EF0-A3E3-4E80D111732D}"/>
              </a:ext>
            </a:extLst>
          </p:cNvPr>
          <p:cNvGrpSpPr/>
          <p:nvPr/>
        </p:nvGrpSpPr>
        <p:grpSpPr>
          <a:xfrm>
            <a:off x="8311176" y="292100"/>
            <a:ext cx="3316448" cy="216000"/>
            <a:chOff x="8311176" y="292100"/>
            <a:chExt cx="3316448" cy="216000"/>
          </a:xfrm>
        </p:grpSpPr>
        <p:sp>
          <p:nvSpPr>
            <p:cNvPr id="5" name="Text Placeholder 2">
              <a:extLst>
                <a:ext uri="{FF2B5EF4-FFF2-40B4-BE49-F238E27FC236}">
                  <a16:creationId xmlns:a16="http://schemas.microsoft.com/office/drawing/2014/main" id="{7BC04181-FFE8-1F82-5D00-E30E3A5EF685}"/>
                </a:ext>
              </a:extLst>
            </p:cNvPr>
            <p:cNvSpPr txBox="1">
              <a:spLocks noChangeAspect="1"/>
            </p:cNvSpPr>
            <p:nvPr/>
          </p:nvSpPr>
          <p:spPr>
            <a:xfrm>
              <a:off x="831117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6" name="Text Placeholder 2">
              <a:extLst>
                <a:ext uri="{FF2B5EF4-FFF2-40B4-BE49-F238E27FC236}">
                  <a16:creationId xmlns:a16="http://schemas.microsoft.com/office/drawing/2014/main" id="{FF70B04F-210B-9CE3-F576-FE0DC4F006B1}"/>
                </a:ext>
              </a:extLst>
            </p:cNvPr>
            <p:cNvSpPr txBox="1">
              <a:spLocks noChangeAspect="1"/>
            </p:cNvSpPr>
            <p:nvPr/>
          </p:nvSpPr>
          <p:spPr>
            <a:xfrm>
              <a:off x="857989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7" name="Text Placeholder 2">
              <a:extLst>
                <a:ext uri="{FF2B5EF4-FFF2-40B4-BE49-F238E27FC236}">
                  <a16:creationId xmlns:a16="http://schemas.microsoft.com/office/drawing/2014/main" id="{ED259316-B15E-A06A-6CB0-F06E69C5F64D}"/>
                </a:ext>
              </a:extLst>
            </p:cNvPr>
            <p:cNvSpPr txBox="1">
              <a:spLocks noChangeAspect="1"/>
            </p:cNvSpPr>
            <p:nvPr/>
          </p:nvSpPr>
          <p:spPr>
            <a:xfrm>
              <a:off x="884861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8" name="Text Placeholder 2">
              <a:extLst>
                <a:ext uri="{FF2B5EF4-FFF2-40B4-BE49-F238E27FC236}">
                  <a16:creationId xmlns:a16="http://schemas.microsoft.com/office/drawing/2014/main" id="{052C1FE6-2B41-4A93-1677-B80B38DD92CA}"/>
                </a:ext>
              </a:extLst>
            </p:cNvPr>
            <p:cNvSpPr txBox="1">
              <a:spLocks noChangeAspect="1"/>
            </p:cNvSpPr>
            <p:nvPr/>
          </p:nvSpPr>
          <p:spPr>
            <a:xfrm>
              <a:off x="91173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9" name="Text Placeholder 2">
              <a:extLst>
                <a:ext uri="{FF2B5EF4-FFF2-40B4-BE49-F238E27FC236}">
                  <a16:creationId xmlns:a16="http://schemas.microsoft.com/office/drawing/2014/main" id="{AAF264A0-B0A5-B4BE-AB1E-750665B8EA77}"/>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0" name="Text Placeholder 2">
              <a:extLst>
                <a:ext uri="{FF2B5EF4-FFF2-40B4-BE49-F238E27FC236}">
                  <a16:creationId xmlns:a16="http://schemas.microsoft.com/office/drawing/2014/main" id="{A813D144-A69F-DB47-E968-F057A0EBAF7F}"/>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1" name="Text Placeholder 2">
              <a:extLst>
                <a:ext uri="{FF2B5EF4-FFF2-40B4-BE49-F238E27FC236}">
                  <a16:creationId xmlns:a16="http://schemas.microsoft.com/office/drawing/2014/main" id="{CDC0E293-8838-95F3-9FB8-6A14D479B783}"/>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2" name="TextBox 11">
              <a:extLst>
                <a:ext uri="{FF2B5EF4-FFF2-40B4-BE49-F238E27FC236}">
                  <a16:creationId xmlns:a16="http://schemas.microsoft.com/office/drawing/2014/main" id="{F28028AA-06DF-E86B-AE9D-5E1F1637AFA1}"/>
                </a:ext>
              </a:extLst>
            </p:cNvPr>
            <p:cNvSpPr txBox="1"/>
            <p:nvPr/>
          </p:nvSpPr>
          <p:spPr>
            <a:xfrm>
              <a:off x="9333330" y="316289"/>
              <a:ext cx="1397869"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Agent orchestration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2239635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8.33333E-7 7.40741E-7 L -8.33333E-7 0.03542 " pathEditMode="relative" rAng="0" ptsTypes="AA">
                                      <p:cBhvr>
                                        <p:cTn id="9" dur="700" spd="-100000" fill="hold"/>
                                        <p:tgtEl>
                                          <p:spTgt spid="4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par>
                                <p:cTn id="13" presetID="42" presetClass="path" presetSubtype="0" decel="100000" fill="hold" nodeType="withEffect">
                                  <p:stCondLst>
                                    <p:cond delay="100"/>
                                  </p:stCondLst>
                                  <p:childTnLst>
                                    <p:animMotion origin="layout" path="M 2.08333E-7 -3.33333E-6 L 2.08333E-7 0.03542 " pathEditMode="relative" rAng="0" ptsTypes="AA">
                                      <p:cBhvr>
                                        <p:cTn id="14" dur="700" spd="-100000" fill="hold"/>
                                        <p:tgtEl>
                                          <p:spTgt spid="7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2.08333E-7 2.96296E-6 L -2.08333E-7 0.03541 " pathEditMode="relative" rAng="0" ptsTypes="AA">
                                      <p:cBhvr>
                                        <p:cTn id="19" dur="700" spd="-100000" fill="hold"/>
                                        <p:tgtEl>
                                          <p:spTgt spid="79"/>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par>
                                <p:cTn id="23" presetID="42" presetClass="path" presetSubtype="0" decel="100000" fill="hold" nodeType="withEffect">
                                  <p:stCondLst>
                                    <p:cond delay="200"/>
                                  </p:stCondLst>
                                  <p:childTnLst>
                                    <p:animMotion origin="layout" path="M 1.04167E-6 4.44444E-6 L 1.04167E-6 0.03541 " pathEditMode="relative" rAng="0" ptsTypes="AA">
                                      <p:cBhvr>
                                        <p:cTn id="24" dur="700" spd="-100000" fill="hold"/>
                                        <p:tgtEl>
                                          <p:spTgt spid="80"/>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par>
                                <p:cTn id="28" presetID="42" presetClass="path" presetSubtype="0" decel="100000" fill="hold" grpId="1" nodeType="withEffect">
                                  <p:stCondLst>
                                    <p:cond delay="200"/>
                                  </p:stCondLst>
                                  <p:childTnLst>
                                    <p:animMotion origin="layout" path="M 2.5E-6 -1.48148E-6 L 2.5E-6 0.03542 " pathEditMode="relative" rAng="0" ptsTypes="AA">
                                      <p:cBhvr>
                                        <p:cTn id="29" dur="700" spd="-100000" fill="hold"/>
                                        <p:tgtEl>
                                          <p:spTgt spid="73"/>
                                        </p:tgtEl>
                                        <p:attrNameLst>
                                          <p:attrName>ppt_x</p:attrName>
                                          <p:attrName>ppt_y</p:attrName>
                                        </p:attrNameLst>
                                      </p:cBhvr>
                                      <p:rCtr x="0" y="1759"/>
                                    </p:animMotion>
                                  </p:childTnLst>
                                </p:cTn>
                              </p:par>
                              <p:par>
                                <p:cTn id="30" presetID="10" presetClass="entr" presetSubtype="0" fill="hold" nodeType="withEffect">
                                  <p:stCondLst>
                                    <p:cond delay="30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42" presetClass="path" presetSubtype="0" decel="100000" fill="hold" nodeType="withEffect">
                                  <p:stCondLst>
                                    <p:cond delay="300"/>
                                  </p:stCondLst>
                                  <p:childTnLst>
                                    <p:animMotion origin="layout" path="M -4.58333E-6 -1.85185E-6 L -4.58333E-6 0.03542 " pathEditMode="relative" rAng="0" ptsTypes="AA">
                                      <p:cBhvr>
                                        <p:cTn id="34" dur="700" spd="-100000" fill="hold"/>
                                        <p:tgtEl>
                                          <p:spTgt spid="72"/>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42" presetClass="path" presetSubtype="0" decel="100000" fill="hold" grpId="1" nodeType="withEffect">
                                  <p:stCondLst>
                                    <p:cond delay="300"/>
                                  </p:stCondLst>
                                  <p:childTnLst>
                                    <p:animMotion origin="layout" path="M 5E-6 -4.44444E-6 L 5E-6 0.03542 " pathEditMode="relative" rAng="0" ptsTypes="AA">
                                      <p:cBhvr>
                                        <p:cTn id="39" dur="700" spd="-100000" fill="hold"/>
                                        <p:tgtEl>
                                          <p:spTgt spid="71"/>
                                        </p:tgtEl>
                                        <p:attrNameLst>
                                          <p:attrName>ppt_x</p:attrName>
                                          <p:attrName>ppt_y</p:attrName>
                                        </p:attrNameLst>
                                      </p:cBhvr>
                                      <p:rCtr x="0" y="1759"/>
                                    </p:animMotion>
                                  </p:childTnLst>
                                </p:cTn>
                              </p:par>
                              <p:par>
                                <p:cTn id="40" presetID="10" presetClass="entr" presetSubtype="0" fill="hold" nodeType="withEffect">
                                  <p:stCondLst>
                                    <p:cond delay="40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42" presetClass="path" presetSubtype="0" decel="100000" fill="hold" nodeType="withEffect">
                                  <p:stCondLst>
                                    <p:cond delay="400"/>
                                  </p:stCondLst>
                                  <p:childTnLst>
                                    <p:animMotion origin="layout" path="M -2.91667E-6 7.40741E-7 L -2.91667E-6 0.03542 " pathEditMode="relative" rAng="0" ptsTypes="AA">
                                      <p:cBhvr>
                                        <p:cTn id="44" dur="700" spd="-100000" fill="hold"/>
                                        <p:tgtEl>
                                          <p:spTgt spid="75"/>
                                        </p:tgtEl>
                                        <p:attrNameLst>
                                          <p:attrName>ppt_x</p:attrName>
                                          <p:attrName>ppt_y</p:attrName>
                                        </p:attrNameLst>
                                      </p:cBhvr>
                                      <p:rCtr x="0" y="1759"/>
                                    </p:animMotion>
                                  </p:childTnLst>
                                </p:cTn>
                              </p:par>
                              <p:par>
                                <p:cTn id="45" presetID="10" presetClass="entr" presetSubtype="0" fill="hold" grpId="0" nodeType="withEffect">
                                  <p:stCondLst>
                                    <p:cond delay="40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par>
                                <p:cTn id="48" presetID="42" presetClass="path" presetSubtype="0" decel="100000" fill="hold" grpId="1" nodeType="withEffect">
                                  <p:stCondLst>
                                    <p:cond delay="400"/>
                                  </p:stCondLst>
                                  <p:childTnLst>
                                    <p:animMotion origin="layout" path="M 4.58333E-6 2.59259E-6 L 4.58333E-6 0.03541 " pathEditMode="relative" rAng="0" ptsTypes="AA">
                                      <p:cBhvr>
                                        <p:cTn id="49" dur="700" spd="-100000" fill="hold"/>
                                        <p:tgtEl>
                                          <p:spTgt spid="7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74" grpId="0"/>
      <p:bldP spid="74" grpId="1"/>
      <p:bldP spid="79" grpId="0"/>
      <p:bldP spid="79"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9D7597-91AE-F6A9-D396-D32911A23E80}"/>
              </a:ext>
            </a:extLst>
          </p:cNvPr>
          <p:cNvSpPr>
            <a:spLocks noGrp="1"/>
          </p:cNvSpPr>
          <p:nvPr>
            <p:ph type="title"/>
          </p:nvPr>
        </p:nvSpPr>
        <p:spPr/>
        <p:txBody>
          <a:bodyPr wrap="square">
            <a:spAutoFit/>
          </a:bodyPr>
          <a:lstStyle/>
          <a:p>
            <a:r>
              <a:rPr lang="en-US"/>
              <a:t>Development workflow resources</a:t>
            </a:r>
          </a:p>
        </p:txBody>
      </p:sp>
      <p:sp>
        <p:nvSpPr>
          <p:cNvPr id="6" name="TextBox 5">
            <a:extLst>
              <a:ext uri="{FF2B5EF4-FFF2-40B4-BE49-F238E27FC236}">
                <a16:creationId xmlns:a16="http://schemas.microsoft.com/office/drawing/2014/main" id="{49812AD0-6BA9-42C6-3530-FB1B5D7B3906}"/>
              </a:ext>
            </a:extLst>
          </p:cNvPr>
          <p:cNvSpPr txBox="1"/>
          <p:nvPr/>
        </p:nvSpPr>
        <p:spPr>
          <a:xfrm>
            <a:off x="588263" y="2031195"/>
            <a:ext cx="10770643" cy="3416320"/>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rPr>
              <a:t>Discover and try out the features of </a:t>
            </a:r>
            <a:r>
              <a:rPr kumimoji="0" lang="en-US" sz="2400" b="0" i="0" u="none" strike="noStrike" kern="1200" cap="none" spc="0" normalizeH="0" baseline="0" noProof="0">
                <a:ln>
                  <a:noFill/>
                </a:ln>
                <a:gradFill>
                  <a:gsLst>
                    <a:gs pos="0">
                      <a:srgbClr val="C5B4E3"/>
                    </a:gs>
                    <a:gs pos="60000">
                      <a:srgbClr val="D59ED7"/>
                    </a:gs>
                  </a:gsLst>
                  <a:path path="circle">
                    <a:fillToRect l="100000" t="100000"/>
                  </a:path>
                </a:gradFill>
                <a:effectLst/>
                <a:uLnTx/>
                <a:uFillTx/>
                <a:latin typeface="Segoe UI Variable Text Semibold" pitchFamily="2" charset="0"/>
                <a:ea typeface="+mn-ea"/>
                <a:cs typeface="+mn-cs"/>
                <a:hlinkClick r:id="rId3">
                  <a:extLst>
                    <a:ext uri="{A12FA001-AC4F-418D-AE19-62706E023703}">
                      <ahyp:hlinkClr xmlns:ahyp="http://schemas.microsoft.com/office/drawing/2018/hyperlinkcolor" val="tx"/>
                    </a:ext>
                  </a:extLst>
                </a:hlinkClick>
              </a:rPr>
              <a:t>GitHub models</a:t>
            </a:r>
            <a:b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rPr>
            </a:br>
            <a:endPar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rPr>
              <a:t>Begin your journey with the </a:t>
            </a:r>
            <a:r>
              <a:rPr kumimoji="0" lang="en-US" sz="2400" b="0" i="0" u="none" strike="noStrike" kern="1200" cap="none" spc="0" normalizeH="0" baseline="0" noProof="0">
                <a:ln>
                  <a:noFill/>
                </a:ln>
                <a:gradFill>
                  <a:gsLst>
                    <a:gs pos="0">
                      <a:srgbClr val="C5B4E3"/>
                    </a:gs>
                    <a:gs pos="60000">
                      <a:srgbClr val="D59ED7"/>
                    </a:gs>
                  </a:gsLst>
                  <a:path path="circle">
                    <a:fillToRect l="100000" t="100000"/>
                  </a:path>
                </a:gradFill>
                <a:effectLst/>
                <a:uLnTx/>
                <a:uFillTx/>
                <a:latin typeface="Segoe UI Variable Text Semibold" pitchFamily="2" charset="0"/>
                <a:ea typeface="+mn-ea"/>
                <a:cs typeface="+mn-cs"/>
                <a:hlinkClick r:id="rId4">
                  <a:extLst>
                    <a:ext uri="{A12FA001-AC4F-418D-AE19-62706E023703}">
                      <ahyp:hlinkClr xmlns:ahyp="http://schemas.microsoft.com/office/drawing/2018/hyperlinkcolor" val="tx"/>
                    </a:ext>
                  </a:extLst>
                </a:hlinkClick>
              </a:rPr>
              <a:t>Azure Search Portal </a:t>
            </a:r>
            <a:r>
              <a:rPr lang="en-US" sz="2400">
                <a:gradFill>
                  <a:gsLst>
                    <a:gs pos="0">
                      <a:srgbClr val="C5B4E3"/>
                    </a:gs>
                    <a:gs pos="60000">
                      <a:srgbClr val="D59ED7"/>
                    </a:gs>
                  </a:gsLst>
                  <a:path path="circle">
                    <a:fillToRect l="100000" t="100000"/>
                  </a:path>
                </a:gradFill>
                <a:latin typeface="Segoe UI Variable Text Semibold" pitchFamily="2" charset="0"/>
                <a:hlinkClick r:id="rId4">
                  <a:extLst>
                    <a:ext uri="{A12FA001-AC4F-418D-AE19-62706E023703}">
                      <ahyp:hlinkClr xmlns:ahyp="http://schemas.microsoft.com/office/drawing/2018/hyperlinkcolor" val="tx"/>
                    </a:ext>
                  </a:extLst>
                </a:hlinkClick>
              </a:rPr>
              <a:t>q</a:t>
            </a:r>
            <a:r>
              <a:rPr kumimoji="0" lang="en-US" sz="2400" b="0" i="0" u="none" strike="noStrike" kern="1200" cap="none" spc="0" normalizeH="0" baseline="0" noProof="0" err="1">
                <a:ln>
                  <a:noFill/>
                </a:ln>
                <a:gradFill>
                  <a:gsLst>
                    <a:gs pos="0">
                      <a:srgbClr val="C5B4E3"/>
                    </a:gs>
                    <a:gs pos="60000">
                      <a:srgbClr val="D59ED7"/>
                    </a:gs>
                  </a:gsLst>
                  <a:path path="circle">
                    <a:fillToRect l="100000" t="100000"/>
                  </a:path>
                </a:gradFill>
                <a:effectLst/>
                <a:uLnTx/>
                <a:uFillTx/>
                <a:latin typeface="Segoe UI Variable Text Semibold" pitchFamily="2" charset="0"/>
                <a:ea typeface="+mn-ea"/>
                <a:cs typeface="+mn-cs"/>
                <a:hlinkClick r:id="rId4">
                  <a:extLst>
                    <a:ext uri="{A12FA001-AC4F-418D-AE19-62706E023703}">
                      <ahyp:hlinkClr xmlns:ahyp="http://schemas.microsoft.com/office/drawing/2018/hyperlinkcolor" val="tx"/>
                    </a:ext>
                  </a:extLst>
                </a:hlinkClick>
              </a:rPr>
              <a:t>uickstart</a:t>
            </a:r>
            <a:b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rPr>
            </a:br>
            <a:endPar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rPr>
              <a:t>Create applications using </a:t>
            </a:r>
            <a:r>
              <a:rPr kumimoji="0" lang="en-US" sz="2400" b="0" i="0" u="none" strike="noStrike" kern="1200" cap="none" spc="0" normalizeH="0" baseline="0" noProof="0">
                <a:ln>
                  <a:noFill/>
                </a:ln>
                <a:gradFill>
                  <a:gsLst>
                    <a:gs pos="0">
                      <a:srgbClr val="C5B4E3"/>
                    </a:gs>
                    <a:gs pos="60000">
                      <a:srgbClr val="D59ED7"/>
                    </a:gs>
                  </a:gsLst>
                  <a:path path="circle">
                    <a:fillToRect l="100000" t="100000"/>
                  </a:path>
                </a:gradFill>
                <a:effectLst/>
                <a:uLnTx/>
                <a:uFillTx/>
                <a:latin typeface="Segoe UI Variable Text Semibold" pitchFamily="2" charset="0"/>
                <a:ea typeface="+mn-ea"/>
                <a:cs typeface="+mn-cs"/>
                <a:hlinkClick r:id="rId5">
                  <a:extLst>
                    <a:ext uri="{A12FA001-AC4F-418D-AE19-62706E023703}">
                      <ahyp:hlinkClr xmlns:ahyp="http://schemas.microsoft.com/office/drawing/2018/hyperlinkcolor" val="tx"/>
                    </a:ext>
                  </a:extLst>
                </a:hlinkClick>
              </a:rPr>
              <a:t>LangChain </a:t>
            </a:r>
            <a:r>
              <a:rPr kumimoji="0" lang="en-US" sz="2400" b="0" i="0" u="none" strike="noStrike" kern="1200" cap="none" spc="0" normalizeH="0" baseline="0" noProof="0" err="1">
                <a:ln>
                  <a:noFill/>
                </a:ln>
                <a:gradFill>
                  <a:gsLst>
                    <a:gs pos="0">
                      <a:srgbClr val="C5B4E3"/>
                    </a:gs>
                    <a:gs pos="60000">
                      <a:srgbClr val="D59ED7"/>
                    </a:gs>
                  </a:gsLst>
                  <a:path path="circle">
                    <a:fillToRect l="100000" t="100000"/>
                  </a:path>
                </a:gradFill>
                <a:effectLst/>
                <a:uLnTx/>
                <a:uFillTx/>
                <a:latin typeface="Segoe UI Variable Text Semibold" pitchFamily="2" charset="0"/>
                <a:ea typeface="+mn-ea"/>
                <a:cs typeface="+mn-cs"/>
                <a:hlinkClick r:id="rId5">
                  <a:extLst>
                    <a:ext uri="{A12FA001-AC4F-418D-AE19-62706E023703}">
                      <ahyp:hlinkClr xmlns:ahyp="http://schemas.microsoft.com/office/drawing/2018/hyperlinkcolor" val="tx"/>
                    </a:ext>
                  </a:extLst>
                </a:hlinkClick>
              </a:rPr>
              <a:t>quickstart</a:t>
            </a:r>
            <a:b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rPr>
            </a:br>
            <a:endPar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rPr>
              <a:t>Build application models with </a:t>
            </a:r>
            <a:r>
              <a:rPr kumimoji="0" lang="en-US" sz="2400" b="0" i="0" u="none" strike="noStrike" kern="1200" cap="none" spc="0" normalizeH="0" baseline="0" noProof="0">
                <a:ln>
                  <a:noFill/>
                </a:ln>
                <a:gradFill>
                  <a:gsLst>
                    <a:gs pos="0">
                      <a:srgbClr val="C5B4E3"/>
                    </a:gs>
                    <a:gs pos="60000">
                      <a:srgbClr val="D59ED7"/>
                    </a:gs>
                  </a:gsLst>
                  <a:path path="circle">
                    <a:fillToRect l="100000" t="100000"/>
                  </a:path>
                </a:gradFill>
                <a:effectLst/>
                <a:uLnTx/>
                <a:uFillTx/>
                <a:latin typeface="Segoe UI Variable Text Semibold" pitchFamily="2" charset="0"/>
                <a:ea typeface="+mn-ea"/>
                <a:cs typeface="+mn-cs"/>
                <a:hlinkClick r:id="rId6">
                  <a:extLst>
                    <a:ext uri="{A12FA001-AC4F-418D-AE19-62706E023703}">
                      <ahyp:hlinkClr xmlns:ahyp="http://schemas.microsoft.com/office/drawing/2018/hyperlinkcolor" val="tx"/>
                    </a:ext>
                  </a:extLst>
                </a:hlinkClick>
              </a:rPr>
              <a:t>LlamaIndex </a:t>
            </a:r>
            <a:r>
              <a:rPr kumimoji="0" lang="en-US" sz="2400" b="0" i="0" u="none" strike="noStrike" kern="1200" cap="none" spc="0" normalizeH="0" baseline="0" noProof="0" err="1">
                <a:ln>
                  <a:noFill/>
                </a:ln>
                <a:gradFill>
                  <a:gsLst>
                    <a:gs pos="0">
                      <a:srgbClr val="C5B4E3"/>
                    </a:gs>
                    <a:gs pos="60000">
                      <a:srgbClr val="D59ED7"/>
                    </a:gs>
                  </a:gsLst>
                  <a:path path="circle">
                    <a:fillToRect l="100000" t="100000"/>
                  </a:path>
                </a:gradFill>
                <a:effectLst/>
                <a:uLnTx/>
                <a:uFillTx/>
                <a:latin typeface="Segoe UI Variable Text Semibold" pitchFamily="2" charset="0"/>
                <a:ea typeface="+mn-ea"/>
                <a:cs typeface="+mn-cs"/>
                <a:hlinkClick r:id="rId6">
                  <a:extLst>
                    <a:ext uri="{A12FA001-AC4F-418D-AE19-62706E023703}">
                      <ahyp:hlinkClr xmlns:ahyp="http://schemas.microsoft.com/office/drawing/2018/hyperlinkcolor" val="tx"/>
                    </a:ext>
                  </a:extLst>
                </a:hlinkClick>
              </a:rPr>
              <a:t>quickstart</a:t>
            </a:r>
            <a:b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rPr>
            </a:br>
            <a:endPar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mn-cs"/>
              </a:rPr>
              <a:t>Commence the development of GenAI models with </a:t>
            </a:r>
            <a:r>
              <a:rPr kumimoji="0" lang="en-US" sz="2400" b="0" i="0" u="none" strike="noStrike" kern="1200" cap="none" spc="0" normalizeH="0" baseline="0" noProof="0">
                <a:ln>
                  <a:noFill/>
                </a:ln>
                <a:gradFill>
                  <a:gsLst>
                    <a:gs pos="0">
                      <a:srgbClr val="C5B4E3"/>
                    </a:gs>
                    <a:gs pos="60000">
                      <a:srgbClr val="D59ED7"/>
                    </a:gs>
                  </a:gsLst>
                  <a:path path="circle">
                    <a:fillToRect l="100000" t="100000"/>
                  </a:path>
                </a:gradFill>
                <a:effectLst/>
                <a:uLnTx/>
                <a:uFillTx/>
                <a:latin typeface="Segoe UI Variable Text Semibold" pitchFamily="2" charset="0"/>
                <a:ea typeface="+mn-ea"/>
                <a:cs typeface="+mn-cs"/>
                <a:hlinkClick r:id="rId7">
                  <a:extLst>
                    <a:ext uri="{A12FA001-AC4F-418D-AE19-62706E023703}">
                      <ahyp:hlinkClr xmlns:ahyp="http://schemas.microsoft.com/office/drawing/2018/hyperlinkcolor" val="tx"/>
                    </a:ext>
                  </a:extLst>
                </a:hlinkClick>
              </a:rPr>
              <a:t>Semantic Kernel</a:t>
            </a:r>
            <a:endParaRPr kumimoji="0" lang="en-US" sz="1800" b="0" i="0" u="none" strike="noStrike" kern="1200" cap="none" spc="0" normalizeH="0" baseline="0" noProof="0">
              <a:ln>
                <a:noFill/>
              </a:ln>
              <a:gradFill>
                <a:gsLst>
                  <a:gs pos="0">
                    <a:srgbClr val="C5B4E3"/>
                  </a:gs>
                  <a:gs pos="60000">
                    <a:srgbClr val="D59ED7"/>
                  </a:gs>
                </a:gsLst>
                <a:path path="circle">
                  <a:fillToRect l="100000" t="100000"/>
                </a:path>
              </a:gradFill>
              <a:effectLst/>
              <a:uLnTx/>
              <a:uFillTx/>
              <a:latin typeface="Segoe UI Variable Text Semibold" pitchFamily="2" charset="0"/>
              <a:ea typeface="+mn-ea"/>
              <a:cs typeface="+mn-cs"/>
            </a:endParaRPr>
          </a:p>
        </p:txBody>
      </p:sp>
      <p:grpSp>
        <p:nvGrpSpPr>
          <p:cNvPr id="2" name="Group 1">
            <a:extLst>
              <a:ext uri="{FF2B5EF4-FFF2-40B4-BE49-F238E27FC236}">
                <a16:creationId xmlns:a16="http://schemas.microsoft.com/office/drawing/2014/main" id="{B989D49C-E98B-DED8-55B7-19312AD53D24}"/>
              </a:ext>
            </a:extLst>
          </p:cNvPr>
          <p:cNvGrpSpPr/>
          <p:nvPr/>
        </p:nvGrpSpPr>
        <p:grpSpPr>
          <a:xfrm>
            <a:off x="8311176" y="292100"/>
            <a:ext cx="3316448" cy="216000"/>
            <a:chOff x="8311176" y="292100"/>
            <a:chExt cx="3316448" cy="216000"/>
          </a:xfrm>
        </p:grpSpPr>
        <p:sp>
          <p:nvSpPr>
            <p:cNvPr id="4" name="Text Placeholder 2">
              <a:extLst>
                <a:ext uri="{FF2B5EF4-FFF2-40B4-BE49-F238E27FC236}">
                  <a16:creationId xmlns:a16="http://schemas.microsoft.com/office/drawing/2014/main" id="{644BE29C-ADCB-6DC4-0827-5979D2EB3DE3}"/>
                </a:ext>
              </a:extLst>
            </p:cNvPr>
            <p:cNvSpPr txBox="1">
              <a:spLocks noChangeAspect="1"/>
            </p:cNvSpPr>
            <p:nvPr/>
          </p:nvSpPr>
          <p:spPr>
            <a:xfrm>
              <a:off x="831117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 name="Text Placeholder 2">
              <a:extLst>
                <a:ext uri="{FF2B5EF4-FFF2-40B4-BE49-F238E27FC236}">
                  <a16:creationId xmlns:a16="http://schemas.microsoft.com/office/drawing/2014/main" id="{DA24DB61-1A81-A692-09C2-D21AF649B819}"/>
                </a:ext>
              </a:extLst>
            </p:cNvPr>
            <p:cNvSpPr txBox="1">
              <a:spLocks noChangeAspect="1"/>
            </p:cNvSpPr>
            <p:nvPr/>
          </p:nvSpPr>
          <p:spPr>
            <a:xfrm>
              <a:off x="857989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7" name="Text Placeholder 2">
              <a:extLst>
                <a:ext uri="{FF2B5EF4-FFF2-40B4-BE49-F238E27FC236}">
                  <a16:creationId xmlns:a16="http://schemas.microsoft.com/office/drawing/2014/main" id="{2EE38279-36F3-5C7B-A44E-BB610C397FA1}"/>
                </a:ext>
              </a:extLst>
            </p:cNvPr>
            <p:cNvSpPr txBox="1">
              <a:spLocks noChangeAspect="1"/>
            </p:cNvSpPr>
            <p:nvPr/>
          </p:nvSpPr>
          <p:spPr>
            <a:xfrm>
              <a:off x="884861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8" name="Text Placeholder 2">
              <a:extLst>
                <a:ext uri="{FF2B5EF4-FFF2-40B4-BE49-F238E27FC236}">
                  <a16:creationId xmlns:a16="http://schemas.microsoft.com/office/drawing/2014/main" id="{24DB0C66-57B0-595D-5DBC-8D59F3E82BB3}"/>
                </a:ext>
              </a:extLst>
            </p:cNvPr>
            <p:cNvSpPr txBox="1">
              <a:spLocks noChangeAspect="1"/>
            </p:cNvSpPr>
            <p:nvPr/>
          </p:nvSpPr>
          <p:spPr>
            <a:xfrm>
              <a:off x="9117330"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9" name="Text Placeholder 2">
              <a:extLst>
                <a:ext uri="{FF2B5EF4-FFF2-40B4-BE49-F238E27FC236}">
                  <a16:creationId xmlns:a16="http://schemas.microsoft.com/office/drawing/2014/main" id="{76B3050A-DCBB-3F05-E51E-29C964971C7B}"/>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0" name="Text Placeholder 2">
              <a:extLst>
                <a:ext uri="{FF2B5EF4-FFF2-40B4-BE49-F238E27FC236}">
                  <a16:creationId xmlns:a16="http://schemas.microsoft.com/office/drawing/2014/main" id="{CC1007B0-52A4-4AE0-AA04-57D85C6E06D9}"/>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1" name="Text Placeholder 2">
              <a:extLst>
                <a:ext uri="{FF2B5EF4-FFF2-40B4-BE49-F238E27FC236}">
                  <a16:creationId xmlns:a16="http://schemas.microsoft.com/office/drawing/2014/main" id="{238ECA18-E086-120E-DF31-D55B2DD4E96C}"/>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2" name="TextBox 11">
              <a:extLst>
                <a:ext uri="{FF2B5EF4-FFF2-40B4-BE49-F238E27FC236}">
                  <a16:creationId xmlns:a16="http://schemas.microsoft.com/office/drawing/2014/main" id="{2F708BF6-838D-ADEF-3E7A-A60351BBEA86}"/>
                </a:ext>
              </a:extLst>
            </p:cNvPr>
            <p:cNvSpPr txBox="1"/>
            <p:nvPr/>
          </p:nvSpPr>
          <p:spPr>
            <a:xfrm>
              <a:off x="9333330" y="316289"/>
              <a:ext cx="1397869"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Agent orchestration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3976359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95833E-6 1.11111E-6 L -3.95833E-6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C35B0-6C26-5ABD-2F57-ED81B4B654C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F19ABF0-17BE-1B9A-494B-2FCA8D3D1E4E}"/>
              </a:ext>
            </a:extLst>
          </p:cNvPr>
          <p:cNvSpPr>
            <a:spLocks noGrp="1"/>
          </p:cNvSpPr>
          <p:nvPr>
            <p:ph type="title"/>
          </p:nvPr>
        </p:nvSpPr>
        <p:spPr>
          <a:xfrm>
            <a:off x="588963" y="3151981"/>
            <a:ext cx="7539037" cy="554038"/>
          </a:xfrm>
        </p:spPr>
        <p:txBody>
          <a:bodyPr/>
          <a:lstStyle/>
          <a:p>
            <a:r>
              <a:rPr lang="en-US">
                <a:gradFill>
                  <a:gsLst>
                    <a:gs pos="0">
                      <a:srgbClr val="FFB3BB"/>
                    </a:gs>
                    <a:gs pos="60000">
                      <a:srgbClr val="FFA38B"/>
                    </a:gs>
                  </a:gsLst>
                  <a:path path="circle">
                    <a:fillToRect l="100000" t="100000"/>
                  </a:path>
                </a:gradFill>
              </a:rPr>
              <a:t>Security &amp; compliance</a:t>
            </a:r>
          </a:p>
        </p:txBody>
      </p:sp>
      <p:grpSp>
        <p:nvGrpSpPr>
          <p:cNvPr id="12" name="Group 11">
            <a:extLst>
              <a:ext uri="{FF2B5EF4-FFF2-40B4-BE49-F238E27FC236}">
                <a16:creationId xmlns:a16="http://schemas.microsoft.com/office/drawing/2014/main" id="{DADCCB61-600E-4745-328C-29F917CAF7F8}"/>
              </a:ext>
            </a:extLst>
          </p:cNvPr>
          <p:cNvGrpSpPr/>
          <p:nvPr/>
        </p:nvGrpSpPr>
        <p:grpSpPr>
          <a:xfrm>
            <a:off x="7819532" y="292100"/>
            <a:ext cx="3808092" cy="216000"/>
            <a:chOff x="7819532" y="292100"/>
            <a:chExt cx="3808092" cy="216000"/>
          </a:xfrm>
        </p:grpSpPr>
        <p:sp>
          <p:nvSpPr>
            <p:cNvPr id="13" name="Text Placeholder 2">
              <a:extLst>
                <a:ext uri="{FF2B5EF4-FFF2-40B4-BE49-F238E27FC236}">
                  <a16:creationId xmlns:a16="http://schemas.microsoft.com/office/drawing/2014/main" id="{36D8D294-D035-FACA-A551-87F10A1526EE}"/>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4" name="Text Placeholder 2">
              <a:extLst>
                <a:ext uri="{FF2B5EF4-FFF2-40B4-BE49-F238E27FC236}">
                  <a16:creationId xmlns:a16="http://schemas.microsoft.com/office/drawing/2014/main" id="{06264B15-5CBF-800A-0CE8-EF6F16FAA0E8}"/>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5" name="Text Placeholder 2">
              <a:extLst>
                <a:ext uri="{FF2B5EF4-FFF2-40B4-BE49-F238E27FC236}">
                  <a16:creationId xmlns:a16="http://schemas.microsoft.com/office/drawing/2014/main" id="{47905DCD-80C3-3FB1-B026-E61A64C09011}"/>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6" name="Text Placeholder 2">
              <a:extLst>
                <a:ext uri="{FF2B5EF4-FFF2-40B4-BE49-F238E27FC236}">
                  <a16:creationId xmlns:a16="http://schemas.microsoft.com/office/drawing/2014/main" id="{5367B912-EB16-E458-4854-C94E095E9F69}"/>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7" name="Text Placeholder 2">
              <a:extLst>
                <a:ext uri="{FF2B5EF4-FFF2-40B4-BE49-F238E27FC236}">
                  <a16:creationId xmlns:a16="http://schemas.microsoft.com/office/drawing/2014/main" id="{4C0B39A2-3985-E2E3-C8FB-7698CCDA603B}"/>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8" name="Text Placeholder 2">
              <a:extLst>
                <a:ext uri="{FF2B5EF4-FFF2-40B4-BE49-F238E27FC236}">
                  <a16:creationId xmlns:a16="http://schemas.microsoft.com/office/drawing/2014/main" id="{94A8BD79-AC98-4D09-B48A-FCD374A82E41}"/>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9" name="Text Placeholder 2">
              <a:extLst>
                <a:ext uri="{FF2B5EF4-FFF2-40B4-BE49-F238E27FC236}">
                  <a16:creationId xmlns:a16="http://schemas.microsoft.com/office/drawing/2014/main" id="{AA4E3BCE-2E36-9F62-4639-46BFB94E92DA}"/>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0" name="TextBox 19">
              <a:extLst>
                <a:ext uri="{FF2B5EF4-FFF2-40B4-BE49-F238E27FC236}">
                  <a16:creationId xmlns:a16="http://schemas.microsoft.com/office/drawing/2014/main" id="{D7BA4F17-CBAB-82B1-63C4-471742494545}"/>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42847026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94EF-9273-8BD8-F887-A522871C9B6B}"/>
            </a:ext>
          </a:extLst>
        </p:cNvPr>
        <p:cNvGrpSpPr/>
        <p:nvPr/>
      </p:nvGrpSpPr>
      <p:grpSpPr>
        <a:xfrm>
          <a:off x="0" y="0"/>
          <a:ext cx="0" cy="0"/>
          <a:chOff x="0" y="0"/>
          <a:chExt cx="0" cy="0"/>
        </a:xfrm>
      </p:grpSpPr>
      <p:sp>
        <p:nvSpPr>
          <p:cNvPr id="44" name="Title 43">
            <a:extLst>
              <a:ext uri="{FF2B5EF4-FFF2-40B4-BE49-F238E27FC236}">
                <a16:creationId xmlns:a16="http://schemas.microsoft.com/office/drawing/2014/main" id="{0A8BE3D8-82A4-C855-1A86-6FFCCD310C43}"/>
              </a:ext>
            </a:extLst>
          </p:cNvPr>
          <p:cNvSpPr>
            <a:spLocks noGrp="1"/>
          </p:cNvSpPr>
          <p:nvPr>
            <p:ph type="title"/>
          </p:nvPr>
        </p:nvSpPr>
        <p:spPr/>
        <p:txBody>
          <a:bodyPr/>
          <a:lstStyle/>
          <a:p>
            <a:r>
              <a:rPr lang="en-US"/>
              <a:t>RAG Framework</a:t>
            </a:r>
            <a:endParaRPr lang="en-CA"/>
          </a:p>
        </p:txBody>
      </p:sp>
      <p:grpSp>
        <p:nvGrpSpPr>
          <p:cNvPr id="54" name="Group 53">
            <a:extLst>
              <a:ext uri="{FF2B5EF4-FFF2-40B4-BE49-F238E27FC236}">
                <a16:creationId xmlns:a16="http://schemas.microsoft.com/office/drawing/2014/main" id="{57638AD5-95B7-2DF9-6E24-6E1994F07568}"/>
              </a:ext>
            </a:extLst>
          </p:cNvPr>
          <p:cNvGrpSpPr/>
          <p:nvPr/>
        </p:nvGrpSpPr>
        <p:grpSpPr>
          <a:xfrm>
            <a:off x="7819532" y="292100"/>
            <a:ext cx="3808092" cy="216000"/>
            <a:chOff x="7819532" y="292100"/>
            <a:chExt cx="3808092" cy="216000"/>
          </a:xfrm>
        </p:grpSpPr>
        <p:sp>
          <p:nvSpPr>
            <p:cNvPr id="45" name="Text Placeholder 2">
              <a:extLst>
                <a:ext uri="{FF2B5EF4-FFF2-40B4-BE49-F238E27FC236}">
                  <a16:creationId xmlns:a16="http://schemas.microsoft.com/office/drawing/2014/main" id="{F92B7CA1-D9B1-1A63-4BBA-734128ED8740}"/>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46" name="Text Placeholder 2">
              <a:extLst>
                <a:ext uri="{FF2B5EF4-FFF2-40B4-BE49-F238E27FC236}">
                  <a16:creationId xmlns:a16="http://schemas.microsoft.com/office/drawing/2014/main" id="{7BAEC92E-087E-826F-E950-78578719482E}"/>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47" name="Text Placeholder 2">
              <a:extLst>
                <a:ext uri="{FF2B5EF4-FFF2-40B4-BE49-F238E27FC236}">
                  <a16:creationId xmlns:a16="http://schemas.microsoft.com/office/drawing/2014/main" id="{B3EA0195-3D37-2731-40F5-FDF5B768CB41}"/>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48" name="Text Placeholder 2">
              <a:extLst>
                <a:ext uri="{FF2B5EF4-FFF2-40B4-BE49-F238E27FC236}">
                  <a16:creationId xmlns:a16="http://schemas.microsoft.com/office/drawing/2014/main" id="{FDD5B29C-868D-5FD0-3368-7A538EEE9849}"/>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49" name="Text Placeholder 2">
              <a:extLst>
                <a:ext uri="{FF2B5EF4-FFF2-40B4-BE49-F238E27FC236}">
                  <a16:creationId xmlns:a16="http://schemas.microsoft.com/office/drawing/2014/main" id="{6E26FDF3-554F-76CA-65C5-CC64EE7312E2}"/>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50" name="Text Placeholder 2">
              <a:extLst>
                <a:ext uri="{FF2B5EF4-FFF2-40B4-BE49-F238E27FC236}">
                  <a16:creationId xmlns:a16="http://schemas.microsoft.com/office/drawing/2014/main" id="{015C829E-D332-EC23-C5D6-B497B09BD5AB}"/>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51" name="Text Placeholder 2">
              <a:extLst>
                <a:ext uri="{FF2B5EF4-FFF2-40B4-BE49-F238E27FC236}">
                  <a16:creationId xmlns:a16="http://schemas.microsoft.com/office/drawing/2014/main" id="{C77CFF55-8876-A9D1-EB61-1CB03807EE9F}"/>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53" name="TextBox 52">
              <a:extLst>
                <a:ext uri="{FF2B5EF4-FFF2-40B4-BE49-F238E27FC236}">
                  <a16:creationId xmlns:a16="http://schemas.microsoft.com/office/drawing/2014/main" id="{3643D551-17B9-1B23-3DA0-515E08F85961}"/>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5" name="TextBox 4">
            <a:extLst>
              <a:ext uri="{FF2B5EF4-FFF2-40B4-BE49-F238E27FC236}">
                <a16:creationId xmlns:a16="http://schemas.microsoft.com/office/drawing/2014/main" id="{5F603015-CDE2-F8A2-762F-8B6700522823}"/>
              </a:ext>
            </a:extLst>
          </p:cNvPr>
          <p:cNvSpPr txBox="1"/>
          <p:nvPr/>
        </p:nvSpPr>
        <p:spPr>
          <a:xfrm>
            <a:off x="847486" y="1730582"/>
            <a:ext cx="3964652" cy="338554"/>
          </a:xfrm>
          <a:prstGeom prst="rect">
            <a:avLst/>
          </a:prstGeom>
          <a:noFill/>
        </p:spPr>
        <p:txBody>
          <a:bodyPr wrap="square" tIns="0" bIns="0" anchor="ctr">
            <a:spAutoFit/>
          </a:body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B3BB"/>
                    </a:gs>
                    <a:gs pos="50000">
                      <a:srgbClr val="FFA38B"/>
                    </a:gs>
                  </a:gsLst>
                  <a:path path="circle">
                    <a:fillToRect l="100000" t="100000"/>
                  </a:path>
                </a:gradFill>
                <a:effectLst/>
                <a:uLnTx/>
                <a:uFillTx/>
                <a:latin typeface="Segoe UI Variable Text Semibold" pitchFamily="2" charset="0"/>
                <a:ea typeface="+mn-ea"/>
                <a:cs typeface="Segoe UI" pitchFamily="34" charset="0"/>
              </a:rPr>
              <a:t>Enterprise-ready foundation</a:t>
            </a:r>
          </a:p>
        </p:txBody>
      </p:sp>
      <p:sp>
        <p:nvSpPr>
          <p:cNvPr id="6" name="!!QueryRec">
            <a:extLst>
              <a:ext uri="{FF2B5EF4-FFF2-40B4-BE49-F238E27FC236}">
                <a16:creationId xmlns:a16="http://schemas.microsoft.com/office/drawing/2014/main" id="{409888DC-4D9B-1C12-79DD-4770ED7D8026}"/>
              </a:ext>
              <a:ext uri="{C183D7F6-B498-43B3-948B-1728B52AA6E4}">
                <adec:decorative xmlns:adec="http://schemas.microsoft.com/office/drawing/2017/decorative" val="1"/>
              </a:ext>
            </a:extLst>
          </p:cNvPr>
          <p:cNvSpPr/>
          <p:nvPr/>
        </p:nvSpPr>
        <p:spPr bwMode="auto">
          <a:xfrm>
            <a:off x="580502" y="1448335"/>
            <a:ext cx="4996201" cy="3763745"/>
          </a:xfrm>
          <a:prstGeom prst="roundRect">
            <a:avLst>
              <a:gd name="adj" fmla="val 383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3C8FB3BC-B65F-5C82-F02B-77198DBD001B}"/>
              </a:ext>
            </a:extLst>
          </p:cNvPr>
          <p:cNvSpPr txBox="1">
            <a:spLocks/>
          </p:cNvSpPr>
          <p:nvPr/>
        </p:nvSpPr>
        <p:spPr>
          <a:xfrm>
            <a:off x="1670515" y="2539161"/>
            <a:ext cx="3494097" cy="246221"/>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Security &amp; compliance</a:t>
            </a:r>
          </a:p>
        </p:txBody>
      </p:sp>
      <p:sp>
        <p:nvSpPr>
          <p:cNvPr id="8" name="TextBox 7">
            <a:extLst>
              <a:ext uri="{FF2B5EF4-FFF2-40B4-BE49-F238E27FC236}">
                <a16:creationId xmlns:a16="http://schemas.microsoft.com/office/drawing/2014/main" id="{191003AE-32F8-5DD1-6E67-030EC07E03DE}"/>
              </a:ext>
            </a:extLst>
          </p:cNvPr>
          <p:cNvSpPr txBox="1">
            <a:spLocks/>
          </p:cNvSpPr>
          <p:nvPr/>
        </p:nvSpPr>
        <p:spPr>
          <a:xfrm>
            <a:off x="1670515" y="3438276"/>
            <a:ext cx="3494097" cy="246221"/>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Performance &amp; monitoring</a:t>
            </a:r>
          </a:p>
        </p:txBody>
      </p:sp>
      <p:sp>
        <p:nvSpPr>
          <p:cNvPr id="9" name="TextBox 8">
            <a:extLst>
              <a:ext uri="{FF2B5EF4-FFF2-40B4-BE49-F238E27FC236}">
                <a16:creationId xmlns:a16="http://schemas.microsoft.com/office/drawing/2014/main" id="{E6DB3EDE-DC32-60F5-A015-0EF4CD1D9E12}"/>
              </a:ext>
            </a:extLst>
          </p:cNvPr>
          <p:cNvSpPr txBox="1">
            <a:spLocks/>
          </p:cNvSpPr>
          <p:nvPr/>
        </p:nvSpPr>
        <p:spPr>
          <a:xfrm>
            <a:off x="1670515" y="4337390"/>
            <a:ext cx="3242307" cy="246221"/>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Scale &amp; cost optimization</a:t>
            </a:r>
          </a:p>
        </p:txBody>
      </p:sp>
      <p:grpSp>
        <p:nvGrpSpPr>
          <p:cNvPr id="10" name="Group 9">
            <a:extLst>
              <a:ext uri="{FF2B5EF4-FFF2-40B4-BE49-F238E27FC236}">
                <a16:creationId xmlns:a16="http://schemas.microsoft.com/office/drawing/2014/main" id="{108DD4A3-200C-2130-F8E4-685C58FA4260}"/>
              </a:ext>
            </a:extLst>
          </p:cNvPr>
          <p:cNvGrpSpPr/>
          <p:nvPr/>
        </p:nvGrpSpPr>
        <p:grpSpPr>
          <a:xfrm>
            <a:off x="908005" y="3258808"/>
            <a:ext cx="605156" cy="605156"/>
            <a:chOff x="908005" y="3258808"/>
            <a:chExt cx="605156" cy="605156"/>
          </a:xfrm>
        </p:grpSpPr>
        <p:sp>
          <p:nvSpPr>
            <p:cNvPr id="11" name="Oval 10">
              <a:extLst>
                <a:ext uri="{FF2B5EF4-FFF2-40B4-BE49-F238E27FC236}">
                  <a16:creationId xmlns:a16="http://schemas.microsoft.com/office/drawing/2014/main" id="{4DD60B58-D97D-BD39-276A-C69CC11BC473}"/>
                </a:ext>
              </a:extLst>
            </p:cNvPr>
            <p:cNvSpPr/>
            <p:nvPr/>
          </p:nvSpPr>
          <p:spPr bwMode="auto">
            <a:xfrm>
              <a:off x="908005" y="3258808"/>
              <a:ext cx="605156" cy="605156"/>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mn-ea"/>
                <a:cs typeface="Segoe UI" pitchFamily="34" charset="0"/>
              </a:endParaRPr>
            </a:p>
          </p:txBody>
        </p:sp>
        <p:pic>
          <p:nvPicPr>
            <p:cNvPr id="12" name="Graphic 11">
              <a:extLst>
                <a:ext uri="{FF2B5EF4-FFF2-40B4-BE49-F238E27FC236}">
                  <a16:creationId xmlns:a16="http://schemas.microsoft.com/office/drawing/2014/main" id="{3527968D-8AA2-CB8B-FFC8-DD26FB2AAA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3236" y="3394039"/>
              <a:ext cx="334694" cy="334694"/>
            </a:xfrm>
            <a:prstGeom prst="rect">
              <a:avLst/>
            </a:prstGeom>
          </p:spPr>
        </p:pic>
      </p:grpSp>
      <p:grpSp>
        <p:nvGrpSpPr>
          <p:cNvPr id="13" name="Group 12">
            <a:extLst>
              <a:ext uri="{FF2B5EF4-FFF2-40B4-BE49-F238E27FC236}">
                <a16:creationId xmlns:a16="http://schemas.microsoft.com/office/drawing/2014/main" id="{1AEFBF90-2766-8BF0-EA1D-47ECC55138CA}"/>
              </a:ext>
            </a:extLst>
          </p:cNvPr>
          <p:cNvGrpSpPr/>
          <p:nvPr/>
        </p:nvGrpSpPr>
        <p:grpSpPr>
          <a:xfrm>
            <a:off x="908005" y="2359694"/>
            <a:ext cx="605156" cy="605156"/>
            <a:chOff x="908005" y="2359694"/>
            <a:chExt cx="605156" cy="605156"/>
          </a:xfrm>
        </p:grpSpPr>
        <p:sp>
          <p:nvSpPr>
            <p:cNvPr id="14" name="Oval 13">
              <a:extLst>
                <a:ext uri="{FF2B5EF4-FFF2-40B4-BE49-F238E27FC236}">
                  <a16:creationId xmlns:a16="http://schemas.microsoft.com/office/drawing/2014/main" id="{E0658D5A-F8FF-8A6D-C6AD-6924B5921063}"/>
                </a:ext>
              </a:extLst>
            </p:cNvPr>
            <p:cNvSpPr/>
            <p:nvPr/>
          </p:nvSpPr>
          <p:spPr bwMode="auto">
            <a:xfrm>
              <a:off x="908005" y="2359694"/>
              <a:ext cx="605156" cy="605156"/>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mn-ea"/>
                <a:cs typeface="Segoe UI" pitchFamily="34" charset="0"/>
              </a:endParaRPr>
            </a:p>
          </p:txBody>
        </p:sp>
        <p:pic>
          <p:nvPicPr>
            <p:cNvPr id="15" name="Graphic 14">
              <a:extLst>
                <a:ext uri="{FF2B5EF4-FFF2-40B4-BE49-F238E27FC236}">
                  <a16:creationId xmlns:a16="http://schemas.microsoft.com/office/drawing/2014/main" id="{31DA2786-3EB2-5CD7-485E-16625F2C36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3236" y="2494925"/>
              <a:ext cx="334694" cy="334694"/>
            </a:xfrm>
            <a:prstGeom prst="rect">
              <a:avLst/>
            </a:prstGeom>
          </p:spPr>
        </p:pic>
      </p:grpSp>
      <p:grpSp>
        <p:nvGrpSpPr>
          <p:cNvPr id="18" name="Group 17">
            <a:extLst>
              <a:ext uri="{FF2B5EF4-FFF2-40B4-BE49-F238E27FC236}">
                <a16:creationId xmlns:a16="http://schemas.microsoft.com/office/drawing/2014/main" id="{5E03D266-6FC4-5B7D-D620-7BBF171F9A93}"/>
              </a:ext>
            </a:extLst>
          </p:cNvPr>
          <p:cNvGrpSpPr/>
          <p:nvPr/>
        </p:nvGrpSpPr>
        <p:grpSpPr>
          <a:xfrm>
            <a:off x="908005" y="4157922"/>
            <a:ext cx="605156" cy="605156"/>
            <a:chOff x="908005" y="4157922"/>
            <a:chExt cx="605156" cy="605156"/>
          </a:xfrm>
        </p:grpSpPr>
        <p:sp>
          <p:nvSpPr>
            <p:cNvPr id="21" name="Oval 20">
              <a:extLst>
                <a:ext uri="{FF2B5EF4-FFF2-40B4-BE49-F238E27FC236}">
                  <a16:creationId xmlns:a16="http://schemas.microsoft.com/office/drawing/2014/main" id="{7AC5C62B-95B9-3F84-28CD-6E2C34267DC5}"/>
                </a:ext>
              </a:extLst>
            </p:cNvPr>
            <p:cNvSpPr/>
            <p:nvPr/>
          </p:nvSpPr>
          <p:spPr bwMode="auto">
            <a:xfrm>
              <a:off x="908005" y="4157922"/>
              <a:ext cx="605156" cy="605156"/>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mn-ea"/>
                <a:cs typeface="Segoe UI" pitchFamily="34" charset="0"/>
              </a:endParaRPr>
            </a:p>
          </p:txBody>
        </p:sp>
        <p:pic>
          <p:nvPicPr>
            <p:cNvPr id="22" name="Graphic 21">
              <a:extLst>
                <a:ext uri="{FF2B5EF4-FFF2-40B4-BE49-F238E27FC236}">
                  <a16:creationId xmlns:a16="http://schemas.microsoft.com/office/drawing/2014/main" id="{E915A7B9-7B74-EF0A-A7A1-B706B70465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3236" y="4293153"/>
              <a:ext cx="334694" cy="334694"/>
            </a:xfrm>
            <a:prstGeom prst="rect">
              <a:avLst/>
            </a:prstGeom>
          </p:spPr>
        </p:pic>
      </p:grpSp>
      <p:graphicFrame>
        <p:nvGraphicFramePr>
          <p:cNvPr id="52" name="Chart 51">
            <a:extLst>
              <a:ext uri="{FF2B5EF4-FFF2-40B4-BE49-F238E27FC236}">
                <a16:creationId xmlns:a16="http://schemas.microsoft.com/office/drawing/2014/main" id="{6E94127C-72DB-8A12-8E21-BFF943C291E7}"/>
              </a:ext>
            </a:extLst>
          </p:cNvPr>
          <p:cNvGraphicFramePr/>
          <p:nvPr/>
        </p:nvGraphicFramePr>
        <p:xfrm>
          <a:off x="7334716" y="1840356"/>
          <a:ext cx="3177063" cy="317706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5" name="Chart 54">
            <a:extLst>
              <a:ext uri="{FF2B5EF4-FFF2-40B4-BE49-F238E27FC236}">
                <a16:creationId xmlns:a16="http://schemas.microsoft.com/office/drawing/2014/main" id="{00328CD3-4DEC-FAE3-37CB-8F913F701BA0}"/>
              </a:ext>
            </a:extLst>
          </p:cNvPr>
          <p:cNvGraphicFramePr/>
          <p:nvPr/>
        </p:nvGraphicFramePr>
        <p:xfrm>
          <a:off x="7703291" y="2208931"/>
          <a:ext cx="2439913" cy="2439913"/>
        </p:xfrm>
        <a:graphic>
          <a:graphicData uri="http://schemas.openxmlformats.org/drawingml/2006/chart">
            <c:chart xmlns:c="http://schemas.openxmlformats.org/drawingml/2006/chart" xmlns:r="http://schemas.openxmlformats.org/officeDocument/2006/relationships" r:id="rId9"/>
          </a:graphicData>
        </a:graphic>
      </p:graphicFrame>
      <p:pic>
        <p:nvPicPr>
          <p:cNvPr id="56" name="Graphic 55">
            <a:extLst>
              <a:ext uri="{FF2B5EF4-FFF2-40B4-BE49-F238E27FC236}">
                <a16:creationId xmlns:a16="http://schemas.microsoft.com/office/drawing/2014/main" id="{99E29E4D-5BB7-C194-3AA4-8C2278E002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48707" y="2904856"/>
            <a:ext cx="367749" cy="367749"/>
          </a:xfrm>
          <a:prstGeom prst="rect">
            <a:avLst/>
          </a:prstGeom>
          <a:effectLst/>
        </p:spPr>
      </p:pic>
      <p:pic>
        <p:nvPicPr>
          <p:cNvPr id="57" name="Graphic 56">
            <a:extLst>
              <a:ext uri="{FF2B5EF4-FFF2-40B4-BE49-F238E27FC236}">
                <a16:creationId xmlns:a16="http://schemas.microsoft.com/office/drawing/2014/main" id="{FB001D05-5DFF-48F6-1BAA-EF967FBF0D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39374" y="3861427"/>
            <a:ext cx="367748" cy="367748"/>
          </a:xfrm>
          <a:prstGeom prst="rect">
            <a:avLst/>
          </a:prstGeom>
        </p:spPr>
      </p:pic>
      <p:sp>
        <p:nvSpPr>
          <p:cNvPr id="58" name="Rectangle: Rounded Corners 87">
            <a:extLst>
              <a:ext uri="{FF2B5EF4-FFF2-40B4-BE49-F238E27FC236}">
                <a16:creationId xmlns:a16="http://schemas.microsoft.com/office/drawing/2014/main" id="{106A8441-137A-3B7F-7139-BAB3BF7BC797}"/>
              </a:ext>
              <a:ext uri="{C183D7F6-B498-43B3-948B-1728B52AA6E4}">
                <adec:decorative xmlns:adec="http://schemas.microsoft.com/office/drawing/2017/decorative" val="1"/>
              </a:ext>
            </a:extLst>
          </p:cNvPr>
          <p:cNvSpPr/>
          <p:nvPr/>
        </p:nvSpPr>
        <p:spPr bwMode="auto">
          <a:xfrm>
            <a:off x="7161348" y="1622677"/>
            <a:ext cx="3522571" cy="3523799"/>
          </a:xfrm>
          <a:prstGeom prst="ellips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59" name="!!ArcQueryPipeline">
            <a:extLst>
              <a:ext uri="{FF2B5EF4-FFF2-40B4-BE49-F238E27FC236}">
                <a16:creationId xmlns:a16="http://schemas.microsoft.com/office/drawing/2014/main" id="{A15761DC-11D4-3FD4-E2BD-89BD59F0F90C}"/>
              </a:ext>
            </a:extLst>
          </p:cNvPr>
          <p:cNvSpPr/>
          <p:nvPr/>
        </p:nvSpPr>
        <p:spPr>
          <a:xfrm>
            <a:off x="7161348" y="1623906"/>
            <a:ext cx="3522571" cy="3522570"/>
          </a:xfrm>
          <a:prstGeom prst="arc">
            <a:avLst>
              <a:gd name="adj1" fmla="val 20301075"/>
              <a:gd name="adj2" fmla="val 0"/>
            </a:avLst>
          </a:prstGeom>
          <a:noFill/>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60" name="!!ArcDataPreprocessing">
            <a:extLst>
              <a:ext uri="{FF2B5EF4-FFF2-40B4-BE49-F238E27FC236}">
                <a16:creationId xmlns:a16="http://schemas.microsoft.com/office/drawing/2014/main" id="{E8E85614-D18B-5573-5A2B-4B59EB421534}"/>
              </a:ext>
            </a:extLst>
          </p:cNvPr>
          <p:cNvSpPr/>
          <p:nvPr/>
        </p:nvSpPr>
        <p:spPr>
          <a:xfrm>
            <a:off x="7161348" y="1622677"/>
            <a:ext cx="3522571" cy="3522570"/>
          </a:xfrm>
          <a:prstGeom prst="arc">
            <a:avLst>
              <a:gd name="adj1" fmla="val 4728941"/>
              <a:gd name="adj2" fmla="val 6042658"/>
            </a:avLst>
          </a:prstGeom>
          <a:noFill/>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61" name="!!ArcAgent">
            <a:extLst>
              <a:ext uri="{FF2B5EF4-FFF2-40B4-BE49-F238E27FC236}">
                <a16:creationId xmlns:a16="http://schemas.microsoft.com/office/drawing/2014/main" id="{A5BE902B-BBAA-4673-87C6-531FA536A546}"/>
              </a:ext>
            </a:extLst>
          </p:cNvPr>
          <p:cNvSpPr/>
          <p:nvPr/>
        </p:nvSpPr>
        <p:spPr>
          <a:xfrm>
            <a:off x="7161348" y="1621449"/>
            <a:ext cx="3522571" cy="3522570"/>
          </a:xfrm>
          <a:prstGeom prst="arc">
            <a:avLst>
              <a:gd name="adj1" fmla="val 10895557"/>
              <a:gd name="adj2" fmla="val 12161727"/>
            </a:avLst>
          </a:prstGeom>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62" name="TextBox 61">
            <a:extLst>
              <a:ext uri="{FF2B5EF4-FFF2-40B4-BE49-F238E27FC236}">
                <a16:creationId xmlns:a16="http://schemas.microsoft.com/office/drawing/2014/main" id="{7BF90137-BE19-7263-E41B-E1735F812293}"/>
              </a:ext>
            </a:extLst>
          </p:cNvPr>
          <p:cNvSpPr txBox="1"/>
          <p:nvPr/>
        </p:nvSpPr>
        <p:spPr>
          <a:xfrm>
            <a:off x="7786825" y="5256982"/>
            <a:ext cx="2272845" cy="399102"/>
          </a:xfrm>
          <a:prstGeom prst="rect">
            <a:avLst/>
          </a:prstGeom>
          <a:solidFill>
            <a:srgbClr val="091F2C"/>
          </a:solidFill>
        </p:spPr>
        <p:txBody>
          <a:bodyPr wrap="square" tIns="72000" bIns="72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Data preprocessing</a:t>
            </a:r>
          </a:p>
        </p:txBody>
      </p:sp>
      <p:sp>
        <p:nvSpPr>
          <p:cNvPr id="63" name="TextBox 62">
            <a:extLst>
              <a:ext uri="{FF2B5EF4-FFF2-40B4-BE49-F238E27FC236}">
                <a16:creationId xmlns:a16="http://schemas.microsoft.com/office/drawing/2014/main" id="{8BEB2968-BEF2-FCC7-419C-D6A031E25E3D}"/>
              </a:ext>
            </a:extLst>
          </p:cNvPr>
          <p:cNvSpPr txBox="1"/>
          <p:nvPr/>
        </p:nvSpPr>
        <p:spPr>
          <a:xfrm>
            <a:off x="5605483" y="2681144"/>
            <a:ext cx="1382419" cy="685464"/>
          </a:xfrm>
          <a:prstGeom prst="rect">
            <a:avLst/>
          </a:prstGeom>
          <a:solidFill>
            <a:srgbClr val="091F2C"/>
          </a:solidFill>
        </p:spPr>
        <p:txBody>
          <a:bodyPr wrap="square" tIns="72000" bIns="108000" anchor="ctr" anchorCtr="0">
            <a:noAutofit/>
          </a:bodyPr>
          <a:lstStyle/>
          <a:p>
            <a:pPr marL="0" marR="0" lvl="0" indent="0" algn="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Agent orchestration</a:t>
            </a:r>
          </a:p>
        </p:txBody>
      </p:sp>
      <p:sp>
        <p:nvSpPr>
          <p:cNvPr id="64" name="TextBox 63">
            <a:extLst>
              <a:ext uri="{FF2B5EF4-FFF2-40B4-BE49-F238E27FC236}">
                <a16:creationId xmlns:a16="http://schemas.microsoft.com/office/drawing/2014/main" id="{C162A207-D618-1E60-898B-97AB31380D8B}"/>
              </a:ext>
            </a:extLst>
          </p:cNvPr>
          <p:cNvSpPr txBox="1"/>
          <p:nvPr/>
        </p:nvSpPr>
        <p:spPr>
          <a:xfrm>
            <a:off x="10855990" y="2717553"/>
            <a:ext cx="920664" cy="612645"/>
          </a:xfrm>
          <a:prstGeom prst="rect">
            <a:avLst/>
          </a:prstGeom>
          <a:solidFill>
            <a:srgbClr val="091F2C"/>
          </a:solidFill>
        </p:spPr>
        <p:txBody>
          <a:bodyPr wrap="square" tIns="72000" bIns="108000" anchor="ctr" anchorCtr="0">
            <a:spAutoFit/>
          </a:bodyPr>
          <a:lstStyle>
            <a:defPPr>
              <a:defRPr lang="en-US"/>
            </a:defPPr>
            <a:lvl1pPr algn="r" defTabSz="564085" fontAlgn="base">
              <a:spcBef>
                <a:spcPct val="0"/>
              </a:spcBef>
              <a:spcAft>
                <a:spcPct val="0"/>
              </a:spcAft>
              <a:defRPr sz="1400">
                <a:solidFill>
                  <a:schemeClr val="tx1">
                    <a:alpha val="30000"/>
                  </a:schemeClr>
                </a:solidFill>
                <a:latin typeface="Segoe UI Variable Display Semibold" pitchFamily="2" charset="0"/>
                <a:cs typeface="Segoe UI" pitchFamily="34" charset="0"/>
              </a:defRPr>
            </a:lvl1p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Query</a:t>
            </a:r>
            <a:b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b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pipeline</a:t>
            </a:r>
          </a:p>
        </p:txBody>
      </p:sp>
      <p:sp>
        <p:nvSpPr>
          <p:cNvPr id="65" name="!!agent">
            <a:extLst>
              <a:ext uri="{FF2B5EF4-FFF2-40B4-BE49-F238E27FC236}">
                <a16:creationId xmlns:a16="http://schemas.microsoft.com/office/drawing/2014/main" id="{3B2AEB95-7CDE-98BA-D66B-D22951C25F1F}"/>
              </a:ext>
              <a:ext uri="{C183D7F6-B498-43B3-948B-1728B52AA6E4}">
                <adec:decorative xmlns:adec="http://schemas.microsoft.com/office/drawing/2017/decorative" val="1"/>
              </a:ext>
            </a:extLst>
          </p:cNvPr>
          <p:cNvSpPr>
            <a:spLocks noChangeAspect="1"/>
          </p:cNvSpPr>
          <p:nvPr/>
        </p:nvSpPr>
        <p:spPr>
          <a:xfrm>
            <a:off x="8293811" y="2951219"/>
            <a:ext cx="259152" cy="280137"/>
          </a:xfrm>
          <a:custGeom>
            <a:avLst/>
            <a:gdLst>
              <a:gd name="connsiteX0" fmla="*/ 318461 w 1071287"/>
              <a:gd name="connsiteY0" fmla="*/ 217133 h 1158042"/>
              <a:gd name="connsiteX1" fmla="*/ 536173 w 1071287"/>
              <a:gd name="connsiteY1" fmla="*/ 0 h 1158042"/>
              <a:gd name="connsiteX2" fmla="*/ 753305 w 1071287"/>
              <a:gd name="connsiteY2" fmla="*/ 217133 h 1158042"/>
              <a:gd name="connsiteX3" fmla="*/ 579599 w 1071287"/>
              <a:gd name="connsiteY3" fmla="*/ 430212 h 1158042"/>
              <a:gd name="connsiteX4" fmla="*/ 579599 w 1071287"/>
              <a:gd name="connsiteY4" fmla="*/ 550069 h 1158042"/>
              <a:gd name="connsiteX5" fmla="*/ 767781 w 1071287"/>
              <a:gd name="connsiteY5" fmla="*/ 550069 h 1158042"/>
              <a:gd name="connsiteX6" fmla="*/ 898060 w 1071287"/>
              <a:gd name="connsiteY6" fmla="*/ 680349 h 1158042"/>
              <a:gd name="connsiteX7" fmla="*/ 898060 w 1071287"/>
              <a:gd name="connsiteY7" fmla="*/ 680349 h 1158042"/>
              <a:gd name="connsiteX8" fmla="*/ 898060 w 1071287"/>
              <a:gd name="connsiteY8" fmla="*/ 727828 h 1158042"/>
              <a:gd name="connsiteX9" fmla="*/ 1066555 w 1071287"/>
              <a:gd name="connsiteY9" fmla="*/ 984913 h 1158042"/>
              <a:gd name="connsiteX10" fmla="*/ 854634 w 1071287"/>
              <a:gd name="connsiteY10" fmla="*/ 1158040 h 1158042"/>
              <a:gd name="connsiteX11" fmla="*/ 636922 w 1071287"/>
              <a:gd name="connsiteY11" fmla="*/ 940908 h 1158042"/>
              <a:gd name="connsiteX12" fmla="*/ 811207 w 1071287"/>
              <a:gd name="connsiteY12" fmla="*/ 727828 h 1158042"/>
              <a:gd name="connsiteX13" fmla="*/ 811207 w 1071287"/>
              <a:gd name="connsiteY13" fmla="*/ 680349 h 1158042"/>
              <a:gd name="connsiteX14" fmla="*/ 767781 w 1071287"/>
              <a:gd name="connsiteY14" fmla="*/ 636922 h 1158042"/>
              <a:gd name="connsiteX15" fmla="*/ 304565 w 1071287"/>
              <a:gd name="connsiteY15" fmla="*/ 636922 h 1158042"/>
              <a:gd name="connsiteX16" fmla="*/ 261138 w 1071287"/>
              <a:gd name="connsiteY16" fmla="*/ 680349 h 1158042"/>
              <a:gd name="connsiteX17" fmla="*/ 261138 w 1071287"/>
              <a:gd name="connsiteY17" fmla="*/ 727828 h 1158042"/>
              <a:gd name="connsiteX18" fmla="*/ 429633 w 1071287"/>
              <a:gd name="connsiteY18" fmla="*/ 984913 h 1158042"/>
              <a:gd name="connsiteX19" fmla="*/ 217712 w 1071287"/>
              <a:gd name="connsiteY19" fmla="*/ 1158040 h 1158042"/>
              <a:gd name="connsiteX20" fmla="*/ 0 w 1071287"/>
              <a:gd name="connsiteY20" fmla="*/ 941487 h 1158042"/>
              <a:gd name="connsiteX21" fmla="*/ 174285 w 1071287"/>
              <a:gd name="connsiteY21" fmla="*/ 728407 h 1158042"/>
              <a:gd name="connsiteX22" fmla="*/ 174285 w 1071287"/>
              <a:gd name="connsiteY22" fmla="*/ 680928 h 1158042"/>
              <a:gd name="connsiteX23" fmla="*/ 304565 w 1071287"/>
              <a:gd name="connsiteY23" fmla="*/ 550648 h 1158042"/>
              <a:gd name="connsiteX24" fmla="*/ 492746 w 1071287"/>
              <a:gd name="connsiteY24" fmla="*/ 550648 h 1158042"/>
              <a:gd name="connsiteX25" fmla="*/ 492746 w 1071287"/>
              <a:gd name="connsiteY25" fmla="*/ 430791 h 1158042"/>
              <a:gd name="connsiteX26" fmla="*/ 319040 w 1071287"/>
              <a:gd name="connsiteY26" fmla="*/ 217712 h 115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1287" h="1158042">
                <a:moveTo>
                  <a:pt x="318461" y="217133"/>
                </a:moveTo>
                <a:cubicBezTo>
                  <a:pt x="318461" y="97275"/>
                  <a:pt x="415736" y="0"/>
                  <a:pt x="536173" y="0"/>
                </a:cubicBezTo>
                <a:cubicBezTo>
                  <a:pt x="656030" y="0"/>
                  <a:pt x="753305" y="97275"/>
                  <a:pt x="753305" y="217133"/>
                </a:cubicBezTo>
                <a:cubicBezTo>
                  <a:pt x="753305" y="320198"/>
                  <a:pt x="680349" y="409367"/>
                  <a:pt x="579599" y="430212"/>
                </a:cubicBezTo>
                <a:lnTo>
                  <a:pt x="579599" y="550069"/>
                </a:lnTo>
                <a:lnTo>
                  <a:pt x="767781" y="550069"/>
                </a:lnTo>
                <a:cubicBezTo>
                  <a:pt x="839579" y="550069"/>
                  <a:pt x="898060" y="608550"/>
                  <a:pt x="898060" y="680349"/>
                </a:cubicBezTo>
                <a:lnTo>
                  <a:pt x="898060" y="680349"/>
                </a:lnTo>
                <a:lnTo>
                  <a:pt x="898060" y="727828"/>
                </a:lnTo>
                <a:cubicBezTo>
                  <a:pt x="1015601" y="752147"/>
                  <a:pt x="1091453" y="867372"/>
                  <a:pt x="1066555" y="984913"/>
                </a:cubicBezTo>
                <a:cubicBezTo>
                  <a:pt x="1045710" y="1085663"/>
                  <a:pt x="957120" y="1158040"/>
                  <a:pt x="854634" y="1158040"/>
                </a:cubicBezTo>
                <a:cubicBezTo>
                  <a:pt x="734776" y="1158040"/>
                  <a:pt x="637501" y="1061344"/>
                  <a:pt x="636922" y="940908"/>
                </a:cubicBezTo>
                <a:cubicBezTo>
                  <a:pt x="636922" y="837263"/>
                  <a:pt x="709300" y="748094"/>
                  <a:pt x="811207" y="727828"/>
                </a:cubicBezTo>
                <a:lnTo>
                  <a:pt x="811207" y="680349"/>
                </a:lnTo>
                <a:cubicBezTo>
                  <a:pt x="811207" y="656609"/>
                  <a:pt x="791520" y="636922"/>
                  <a:pt x="767781" y="636922"/>
                </a:cubicBezTo>
                <a:lnTo>
                  <a:pt x="304565" y="636922"/>
                </a:lnTo>
                <a:cubicBezTo>
                  <a:pt x="280825" y="636922"/>
                  <a:pt x="261138" y="656609"/>
                  <a:pt x="261138" y="680349"/>
                </a:cubicBezTo>
                <a:lnTo>
                  <a:pt x="261138" y="727828"/>
                </a:lnTo>
                <a:cubicBezTo>
                  <a:pt x="378679" y="752147"/>
                  <a:pt x="454531" y="867372"/>
                  <a:pt x="429633" y="984913"/>
                </a:cubicBezTo>
                <a:cubicBezTo>
                  <a:pt x="408788" y="1085663"/>
                  <a:pt x="320198" y="1158040"/>
                  <a:pt x="217712" y="1158040"/>
                </a:cubicBezTo>
                <a:cubicBezTo>
                  <a:pt x="97854" y="1158619"/>
                  <a:pt x="0" y="1061344"/>
                  <a:pt x="0" y="941487"/>
                </a:cubicBezTo>
                <a:cubicBezTo>
                  <a:pt x="0" y="837842"/>
                  <a:pt x="72378" y="748673"/>
                  <a:pt x="174285" y="728407"/>
                </a:cubicBezTo>
                <a:lnTo>
                  <a:pt x="174285" y="680928"/>
                </a:lnTo>
                <a:cubicBezTo>
                  <a:pt x="174285" y="609129"/>
                  <a:pt x="232766" y="550648"/>
                  <a:pt x="304565" y="550648"/>
                </a:cubicBezTo>
                <a:lnTo>
                  <a:pt x="492746" y="550648"/>
                </a:lnTo>
                <a:lnTo>
                  <a:pt x="492746" y="430791"/>
                </a:lnTo>
                <a:cubicBezTo>
                  <a:pt x="391418" y="409946"/>
                  <a:pt x="319040" y="321356"/>
                  <a:pt x="319040" y="217712"/>
                </a:cubicBezTo>
                <a:close/>
              </a:path>
            </a:pathLst>
          </a:custGeom>
          <a:solidFill>
            <a:srgbClr val="F4F3F5">
              <a:alpha val="40000"/>
            </a:srgbClr>
          </a:solidFill>
          <a:ln w="11579" cap="flat">
            <a:noFill/>
            <a:prstDash val="solid"/>
            <a:miter/>
          </a:ln>
          <a:effectLst/>
        </p:spPr>
        <p:txBody>
          <a:bodyPr rot="0" spcFirstLastPara="0" vertOverflow="overflow" horzOverflow="overflow" vert="horz" wrap="square" lIns="130595" tIns="65302" rIns="130595" bIns="65302" numCol="1" spcCol="0" rtlCol="0" fromWordArt="0" anchor="ctr" anchorCtr="0" forceAA="0" compatLnSpc="1">
            <a:prstTxWarp prst="textNoShape">
              <a:avLst/>
            </a:prstTxWarp>
            <a:noAutofit/>
          </a:bodyPr>
          <a:lstStyle/>
          <a:p>
            <a:pPr marL="0" marR="0" lvl="0" indent="0" algn="l" defTabSz="1024543"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Text Semibold" pitchFamily="2" charset="0"/>
              <a:ea typeface="+mn-ea"/>
              <a:cs typeface="Segoe Sans Display Semibold" pitchFamily="2" charset="0"/>
            </a:endParaRPr>
          </a:p>
        </p:txBody>
      </p:sp>
      <p:sp>
        <p:nvSpPr>
          <p:cNvPr id="66" name="Freeform: Shape 65">
            <a:extLst>
              <a:ext uri="{FF2B5EF4-FFF2-40B4-BE49-F238E27FC236}">
                <a16:creationId xmlns:a16="http://schemas.microsoft.com/office/drawing/2014/main" id="{BBF1D26F-578A-EEF2-A891-03FC03A5883D}"/>
              </a:ext>
            </a:extLst>
          </p:cNvPr>
          <p:cNvSpPr/>
          <p:nvPr/>
        </p:nvSpPr>
        <p:spPr bwMode="auto">
          <a:xfrm>
            <a:off x="6220500" y="5951925"/>
            <a:ext cx="5400000" cy="0"/>
          </a:xfrm>
          <a:custGeom>
            <a:avLst/>
            <a:gdLst>
              <a:gd name="connsiteX0" fmla="*/ 0 w 9664262"/>
              <a:gd name="connsiteY0" fmla="*/ 0 h 0"/>
              <a:gd name="connsiteX1" fmla="*/ 9664262 w 9664262"/>
              <a:gd name="connsiteY1" fmla="*/ 0 h 0"/>
            </a:gdLst>
            <a:ahLst/>
            <a:cxnLst>
              <a:cxn ang="0">
                <a:pos x="connsiteX0" y="connsiteY0"/>
              </a:cxn>
              <a:cxn ang="0">
                <a:pos x="connsiteX1" y="connsiteY1"/>
              </a:cxn>
            </a:cxnLst>
            <a:rect l="l" t="t" r="r" b="b"/>
            <a:pathLst>
              <a:path w="9664262">
                <a:moveTo>
                  <a:pt x="0" y="0"/>
                </a:moveTo>
                <a:lnTo>
                  <a:pt x="9664262" y="0"/>
                </a:lnTo>
              </a:path>
            </a:pathLst>
          </a:custGeom>
          <a:ln w="12700">
            <a:gradFill flip="none" rotWithShape="1">
              <a:gsLst>
                <a:gs pos="0">
                  <a:srgbClr val="FF5C39"/>
                </a:gs>
                <a:gs pos="100000">
                  <a:srgbClr val="F65567"/>
                </a:gs>
              </a:gsLst>
              <a:lin ang="10800000" scaled="1"/>
              <a:tileRect/>
            </a:gra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67" name="TextBox 66">
            <a:extLst>
              <a:ext uri="{FF2B5EF4-FFF2-40B4-BE49-F238E27FC236}">
                <a16:creationId xmlns:a16="http://schemas.microsoft.com/office/drawing/2014/main" id="{5EFD587D-6CF4-B2A1-9D77-7F423E6D8F6A}"/>
              </a:ext>
            </a:extLst>
          </p:cNvPr>
          <p:cNvSpPr txBox="1"/>
          <p:nvPr/>
        </p:nvSpPr>
        <p:spPr>
          <a:xfrm>
            <a:off x="7856389" y="5807925"/>
            <a:ext cx="2125960" cy="288000"/>
          </a:xfrm>
          <a:prstGeom prst="roundRect">
            <a:avLst>
              <a:gd name="adj" fmla="val 50000"/>
            </a:avLst>
          </a:prstGeom>
          <a:gradFill>
            <a:gsLst>
              <a:gs pos="80000">
                <a:srgbClr val="F65567"/>
              </a:gs>
              <a:gs pos="0">
                <a:srgbClr val="FF5C39"/>
              </a:gs>
            </a:gsLst>
            <a:path path="circle">
              <a:fillToRect l="100000" t="100000"/>
            </a:path>
          </a:gradFill>
        </p:spPr>
        <p:txBody>
          <a:bodyPr wrap="square" lIns="108000" tIns="36000" rIns="108000" bIns="54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Variable Text Semibold" pitchFamily="2" charset="0"/>
                <a:ea typeface="+mn-ea"/>
                <a:cs typeface="Segoe UI" pitchFamily="34" charset="0"/>
              </a:rPr>
              <a:t>Enterprise-ready foundation</a:t>
            </a:r>
          </a:p>
        </p:txBody>
      </p:sp>
    </p:spTree>
    <p:extLst>
      <p:ext uri="{BB962C8B-B14F-4D97-AF65-F5344CB8AC3E}">
        <p14:creationId xmlns:p14="http://schemas.microsoft.com/office/powerpoint/2010/main" val="31700766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D9491-813A-9B88-E6E4-6F73B6273725}"/>
            </a:ext>
          </a:extLst>
        </p:cNvPr>
        <p:cNvGrpSpPr/>
        <p:nvPr/>
      </p:nvGrpSpPr>
      <p:grpSpPr>
        <a:xfrm>
          <a:off x="0" y="0"/>
          <a:ext cx="0" cy="0"/>
          <a:chOff x="0" y="0"/>
          <a:chExt cx="0" cy="0"/>
        </a:xfrm>
      </p:grpSpPr>
      <p:sp>
        <p:nvSpPr>
          <p:cNvPr id="17" name="Oval 3">
            <a:extLst>
              <a:ext uri="{FF2B5EF4-FFF2-40B4-BE49-F238E27FC236}">
                <a16:creationId xmlns:a16="http://schemas.microsoft.com/office/drawing/2014/main" id="{F0375CBB-AD7D-9A17-CAFF-0BC70B5C98F3}"/>
              </a:ext>
              <a:ext uri="{C183D7F6-B498-43B3-948B-1728B52AA6E4}">
                <adec:decorative xmlns:adec="http://schemas.microsoft.com/office/drawing/2017/decorative" val="1"/>
              </a:ext>
            </a:extLst>
          </p:cNvPr>
          <p:cNvSpPr/>
          <p:nvPr/>
        </p:nvSpPr>
        <p:spPr bwMode="auto">
          <a:xfrm>
            <a:off x="1168160" y="2407083"/>
            <a:ext cx="884091" cy="884091"/>
          </a:xfrm>
          <a:prstGeom prst="ellipse">
            <a:avLst/>
          </a:prstGeom>
          <a:gradFill flip="none" rotWithShape="1">
            <a:gsLst>
              <a:gs pos="0">
                <a:srgbClr val="FF5C39"/>
              </a:gs>
              <a:gs pos="75000">
                <a:srgbClr val="F65567"/>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20" name="Oval 3">
            <a:extLst>
              <a:ext uri="{FF2B5EF4-FFF2-40B4-BE49-F238E27FC236}">
                <a16:creationId xmlns:a16="http://schemas.microsoft.com/office/drawing/2014/main" id="{F330176D-7A2D-8405-EB61-735127828B06}"/>
              </a:ext>
              <a:ext uri="{C183D7F6-B498-43B3-948B-1728B52AA6E4}">
                <adec:decorative xmlns:adec="http://schemas.microsoft.com/office/drawing/2017/decorative" val="1"/>
              </a:ext>
            </a:extLst>
          </p:cNvPr>
          <p:cNvSpPr/>
          <p:nvPr/>
        </p:nvSpPr>
        <p:spPr bwMode="auto">
          <a:xfrm>
            <a:off x="3415121" y="2407083"/>
            <a:ext cx="884091" cy="884091"/>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21" name="Oval 3">
            <a:extLst>
              <a:ext uri="{FF2B5EF4-FFF2-40B4-BE49-F238E27FC236}">
                <a16:creationId xmlns:a16="http://schemas.microsoft.com/office/drawing/2014/main" id="{3DE4EF76-D992-3BDA-A3A9-F749ACF2A3A0}"/>
              </a:ext>
              <a:ext uri="{C183D7F6-B498-43B3-948B-1728B52AA6E4}">
                <adec:decorative xmlns:adec="http://schemas.microsoft.com/office/drawing/2017/decorative" val="1"/>
              </a:ext>
            </a:extLst>
          </p:cNvPr>
          <p:cNvSpPr/>
          <p:nvPr/>
        </p:nvSpPr>
        <p:spPr bwMode="auto">
          <a:xfrm>
            <a:off x="5662083" y="2407083"/>
            <a:ext cx="884091" cy="884091"/>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22" name="Oval 3">
            <a:extLst>
              <a:ext uri="{FF2B5EF4-FFF2-40B4-BE49-F238E27FC236}">
                <a16:creationId xmlns:a16="http://schemas.microsoft.com/office/drawing/2014/main" id="{AC605096-9FAB-0E1B-D65C-FFF209DDBD33}"/>
              </a:ext>
              <a:ext uri="{C183D7F6-B498-43B3-948B-1728B52AA6E4}">
                <adec:decorative xmlns:adec="http://schemas.microsoft.com/office/drawing/2017/decorative" val="1"/>
              </a:ext>
            </a:extLst>
          </p:cNvPr>
          <p:cNvSpPr/>
          <p:nvPr/>
        </p:nvSpPr>
        <p:spPr bwMode="auto">
          <a:xfrm>
            <a:off x="7909046" y="2407083"/>
            <a:ext cx="884091" cy="884091"/>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23" name="Oval 3">
            <a:extLst>
              <a:ext uri="{FF2B5EF4-FFF2-40B4-BE49-F238E27FC236}">
                <a16:creationId xmlns:a16="http://schemas.microsoft.com/office/drawing/2014/main" id="{EE639EB8-1B6E-1EE5-4B3B-F3274668DA16}"/>
              </a:ext>
              <a:ext uri="{C183D7F6-B498-43B3-948B-1728B52AA6E4}">
                <adec:decorative xmlns:adec="http://schemas.microsoft.com/office/drawing/2017/decorative" val="1"/>
              </a:ext>
            </a:extLst>
          </p:cNvPr>
          <p:cNvSpPr/>
          <p:nvPr/>
        </p:nvSpPr>
        <p:spPr bwMode="auto">
          <a:xfrm>
            <a:off x="10156006" y="2407083"/>
            <a:ext cx="884091" cy="884091"/>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5" name="Title 4">
            <a:extLst>
              <a:ext uri="{FF2B5EF4-FFF2-40B4-BE49-F238E27FC236}">
                <a16:creationId xmlns:a16="http://schemas.microsoft.com/office/drawing/2014/main" id="{BFF7B140-1B4E-E7A0-F8FD-52F07057D5A7}"/>
              </a:ext>
            </a:extLst>
          </p:cNvPr>
          <p:cNvSpPr>
            <a:spLocks noGrp="1"/>
          </p:cNvSpPr>
          <p:nvPr>
            <p:ph type="title"/>
          </p:nvPr>
        </p:nvSpPr>
        <p:spPr/>
        <p:txBody>
          <a:bodyPr/>
          <a:lstStyle/>
          <a:p>
            <a:r>
              <a:rPr lang="en-US"/>
              <a:t>Security &amp; compliance</a:t>
            </a:r>
          </a:p>
        </p:txBody>
      </p:sp>
      <p:sp>
        <p:nvSpPr>
          <p:cNvPr id="77" name="Rounded Rectangle 1">
            <a:extLst>
              <a:ext uri="{FF2B5EF4-FFF2-40B4-BE49-F238E27FC236}">
                <a16:creationId xmlns:a16="http://schemas.microsoft.com/office/drawing/2014/main" id="{5B4D95B9-3862-3FFB-8C4B-9035E9406890}"/>
              </a:ext>
              <a:ext uri="{C183D7F6-B498-43B3-948B-1728B52AA6E4}">
                <adec:decorative xmlns:adec="http://schemas.microsoft.com/office/drawing/2017/decorative" val="0"/>
              </a:ext>
            </a:extLst>
          </p:cNvPr>
          <p:cNvSpPr/>
          <p:nvPr/>
        </p:nvSpPr>
        <p:spPr bwMode="auto">
          <a:xfrm>
            <a:off x="577464" y="1707066"/>
            <a:ext cx="2065482" cy="4320023"/>
          </a:xfrm>
          <a:prstGeom prst="roundRect">
            <a:avLst>
              <a:gd name="adj" fmla="val 619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62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endParaRPr>
          </a:p>
        </p:txBody>
      </p:sp>
      <p:sp>
        <p:nvSpPr>
          <p:cNvPr id="90" name="Rounded Rectangle 1">
            <a:extLst>
              <a:ext uri="{FF2B5EF4-FFF2-40B4-BE49-F238E27FC236}">
                <a16:creationId xmlns:a16="http://schemas.microsoft.com/office/drawing/2014/main" id="{FA7E7B8E-6F7B-22C9-2ABF-BD8FEEF1AAC2}"/>
              </a:ext>
              <a:ext uri="{C183D7F6-B498-43B3-948B-1728B52AA6E4}">
                <adec:decorative xmlns:adec="http://schemas.microsoft.com/office/drawing/2017/decorative" val="0"/>
              </a:ext>
            </a:extLst>
          </p:cNvPr>
          <p:cNvSpPr/>
          <p:nvPr/>
        </p:nvSpPr>
        <p:spPr bwMode="auto">
          <a:xfrm>
            <a:off x="2824426" y="1707066"/>
            <a:ext cx="2065482" cy="4320023"/>
          </a:xfrm>
          <a:prstGeom prst="roundRect">
            <a:avLst>
              <a:gd name="adj" fmla="val 619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62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endParaRPr>
          </a:p>
        </p:txBody>
      </p:sp>
      <p:sp>
        <p:nvSpPr>
          <p:cNvPr id="91" name="Rounded Rectangle 1">
            <a:extLst>
              <a:ext uri="{FF2B5EF4-FFF2-40B4-BE49-F238E27FC236}">
                <a16:creationId xmlns:a16="http://schemas.microsoft.com/office/drawing/2014/main" id="{766E4524-0DE9-EB00-13DE-F5526C249BB9}"/>
              </a:ext>
              <a:ext uri="{C183D7F6-B498-43B3-948B-1728B52AA6E4}">
                <adec:decorative xmlns:adec="http://schemas.microsoft.com/office/drawing/2017/decorative" val="0"/>
              </a:ext>
            </a:extLst>
          </p:cNvPr>
          <p:cNvSpPr/>
          <p:nvPr/>
        </p:nvSpPr>
        <p:spPr bwMode="auto">
          <a:xfrm>
            <a:off x="5071388" y="1707066"/>
            <a:ext cx="2065482" cy="4320023"/>
          </a:xfrm>
          <a:prstGeom prst="roundRect">
            <a:avLst>
              <a:gd name="adj" fmla="val 619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62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endParaRPr>
          </a:p>
        </p:txBody>
      </p:sp>
      <p:sp>
        <p:nvSpPr>
          <p:cNvPr id="92" name="Rounded Rectangle 1">
            <a:extLst>
              <a:ext uri="{FF2B5EF4-FFF2-40B4-BE49-F238E27FC236}">
                <a16:creationId xmlns:a16="http://schemas.microsoft.com/office/drawing/2014/main" id="{F988C3EE-DAF7-F7D9-7BCE-881BB8A769DE}"/>
              </a:ext>
              <a:ext uri="{C183D7F6-B498-43B3-948B-1728B52AA6E4}">
                <adec:decorative xmlns:adec="http://schemas.microsoft.com/office/drawing/2017/decorative" val="0"/>
              </a:ext>
            </a:extLst>
          </p:cNvPr>
          <p:cNvSpPr/>
          <p:nvPr/>
        </p:nvSpPr>
        <p:spPr bwMode="auto">
          <a:xfrm>
            <a:off x="7318350" y="1707066"/>
            <a:ext cx="2065482" cy="4320023"/>
          </a:xfrm>
          <a:prstGeom prst="roundRect">
            <a:avLst>
              <a:gd name="adj" fmla="val 619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62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endParaRPr>
          </a:p>
        </p:txBody>
      </p:sp>
      <p:sp>
        <p:nvSpPr>
          <p:cNvPr id="93" name="Rounded Rectangle 1">
            <a:extLst>
              <a:ext uri="{FF2B5EF4-FFF2-40B4-BE49-F238E27FC236}">
                <a16:creationId xmlns:a16="http://schemas.microsoft.com/office/drawing/2014/main" id="{BF6142C0-D927-2A99-E7E8-2579EE4E0921}"/>
              </a:ext>
              <a:ext uri="{C183D7F6-B498-43B3-948B-1728B52AA6E4}">
                <adec:decorative xmlns:adec="http://schemas.microsoft.com/office/drawing/2017/decorative" val="0"/>
              </a:ext>
            </a:extLst>
          </p:cNvPr>
          <p:cNvSpPr/>
          <p:nvPr/>
        </p:nvSpPr>
        <p:spPr bwMode="auto">
          <a:xfrm>
            <a:off x="9565311" y="1707066"/>
            <a:ext cx="2065482" cy="4320023"/>
          </a:xfrm>
          <a:prstGeom prst="roundRect">
            <a:avLst>
              <a:gd name="adj" fmla="val 619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62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endParaRPr>
          </a:p>
        </p:txBody>
      </p:sp>
      <p:sp>
        <p:nvSpPr>
          <p:cNvPr id="75" name="Graphic 56">
            <a:extLst>
              <a:ext uri="{FF2B5EF4-FFF2-40B4-BE49-F238E27FC236}">
                <a16:creationId xmlns:a16="http://schemas.microsoft.com/office/drawing/2014/main" id="{CB622CEC-7207-82FB-06AD-690D1A200708}"/>
              </a:ext>
              <a:ext uri="{C183D7F6-B498-43B3-948B-1728B52AA6E4}">
                <adec:decorative xmlns:adec="http://schemas.microsoft.com/office/drawing/2017/decorative" val="1"/>
              </a:ext>
            </a:extLst>
          </p:cNvPr>
          <p:cNvSpPr>
            <a:spLocks noChangeAspect="1"/>
          </p:cNvSpPr>
          <p:nvPr/>
        </p:nvSpPr>
        <p:spPr>
          <a:xfrm>
            <a:off x="8157535" y="2645287"/>
            <a:ext cx="387112" cy="387111"/>
          </a:xfrm>
          <a:custGeom>
            <a:avLst/>
            <a:gdLst>
              <a:gd name="connsiteX0" fmla="*/ 7535 w 685792"/>
              <a:gd name="connsiteY0" fmla="*/ 7521 h 685790"/>
              <a:gd name="connsiteX1" fmla="*/ 5032 w 685792"/>
              <a:gd name="connsiteY1" fmla="*/ 40988 h 685790"/>
              <a:gd name="connsiteX2" fmla="*/ 7535 w 685792"/>
              <a:gd name="connsiteY2" fmla="*/ 43868 h 685790"/>
              <a:gd name="connsiteX3" fmla="*/ 145861 w 685792"/>
              <a:gd name="connsiteY3" fmla="*/ 182229 h 685790"/>
              <a:gd name="connsiteX4" fmla="*/ 10244 w 685792"/>
              <a:gd name="connsiteY4" fmla="*/ 379396 h 685790"/>
              <a:gd name="connsiteX5" fmla="*/ 29404 w 685792"/>
              <a:gd name="connsiteY5" fmla="*/ 410309 h 685790"/>
              <a:gd name="connsiteX6" fmla="*/ 60136 w 685792"/>
              <a:gd name="connsiteY6" fmla="*/ 391878 h 685790"/>
              <a:gd name="connsiteX7" fmla="*/ 182894 w 685792"/>
              <a:gd name="connsiteY7" fmla="*/ 219262 h 685790"/>
              <a:gd name="connsiteX8" fmla="*/ 244959 w 685792"/>
              <a:gd name="connsiteY8" fmla="*/ 281327 h 685790"/>
              <a:gd name="connsiteX9" fmla="*/ 249220 w 685792"/>
              <a:gd name="connsiteY9" fmla="*/ 475254 h 685790"/>
              <a:gd name="connsiteX10" fmla="*/ 438903 w 685792"/>
              <a:gd name="connsiteY10" fmla="*/ 475237 h 685790"/>
              <a:gd name="connsiteX11" fmla="*/ 641866 w 685792"/>
              <a:gd name="connsiteY11" fmla="*/ 678234 h 685790"/>
              <a:gd name="connsiteX12" fmla="*/ 678237 w 685792"/>
              <a:gd name="connsiteY12" fmla="*/ 678285 h 685790"/>
              <a:gd name="connsiteX13" fmla="*/ 680716 w 685792"/>
              <a:gd name="connsiteY13" fmla="*/ 644732 h 685790"/>
              <a:gd name="connsiteX14" fmla="*/ 678213 w 685792"/>
              <a:gd name="connsiteY14" fmla="*/ 641852 h 685790"/>
              <a:gd name="connsiteX15" fmla="*/ 468598 w 685792"/>
              <a:gd name="connsiteY15" fmla="*/ 432203 h 685790"/>
              <a:gd name="connsiteX16" fmla="*/ 468632 w 685792"/>
              <a:gd name="connsiteY16" fmla="*/ 432134 h 685790"/>
              <a:gd name="connsiteX17" fmla="*/ 230317 w 685792"/>
              <a:gd name="connsiteY17" fmla="*/ 193956 h 685790"/>
              <a:gd name="connsiteX18" fmla="*/ 230386 w 685792"/>
              <a:gd name="connsiteY18" fmla="*/ 193887 h 685790"/>
              <a:gd name="connsiteX19" fmla="*/ 191535 w 685792"/>
              <a:gd name="connsiteY19" fmla="*/ 155140 h 685790"/>
              <a:gd name="connsiteX20" fmla="*/ 43882 w 685792"/>
              <a:gd name="connsiteY20" fmla="*/ 7521 h 685790"/>
              <a:gd name="connsiteX21" fmla="*/ 7535 w 685792"/>
              <a:gd name="connsiteY21" fmla="*/ 7521 h 685790"/>
              <a:gd name="connsiteX22" fmla="*/ 342891 w 685792"/>
              <a:gd name="connsiteY22" fmla="*/ 119992 h 685790"/>
              <a:gd name="connsiteX23" fmla="*/ 243827 w 685792"/>
              <a:gd name="connsiteY23" fmla="*/ 134566 h 685790"/>
              <a:gd name="connsiteX24" fmla="*/ 286244 w 685792"/>
              <a:gd name="connsiteY24" fmla="*/ 176948 h 685790"/>
              <a:gd name="connsiteX25" fmla="*/ 625681 w 685792"/>
              <a:gd name="connsiteY25" fmla="*/ 392015 h 685790"/>
              <a:gd name="connsiteX26" fmla="*/ 657282 w 685792"/>
              <a:gd name="connsiteY26" fmla="*/ 410014 h 685790"/>
              <a:gd name="connsiteX27" fmla="*/ 675573 w 685792"/>
              <a:gd name="connsiteY27" fmla="*/ 379568 h 685790"/>
              <a:gd name="connsiteX28" fmla="*/ 342891 w 685792"/>
              <a:gd name="connsiteY28" fmla="*/ 119992 h 685790"/>
              <a:gd name="connsiteX29" fmla="*/ 349578 w 685792"/>
              <a:gd name="connsiteY29" fmla="*/ 240350 h 685790"/>
              <a:gd name="connsiteX30" fmla="*/ 479914 w 685792"/>
              <a:gd name="connsiteY30" fmla="*/ 370652 h 685790"/>
              <a:gd name="connsiteX31" fmla="*/ 349578 w 685792"/>
              <a:gd name="connsiteY31" fmla="*/ 240350 h 68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5792" h="685790">
                <a:moveTo>
                  <a:pt x="7535" y="7521"/>
                </a:moveTo>
                <a:cubicBezTo>
                  <a:pt x="-1466" y="16520"/>
                  <a:pt x="-2531" y="30750"/>
                  <a:pt x="5032" y="40988"/>
                </a:cubicBezTo>
                <a:lnTo>
                  <a:pt x="7535" y="43868"/>
                </a:lnTo>
                <a:lnTo>
                  <a:pt x="145861" y="182229"/>
                </a:lnTo>
                <a:cubicBezTo>
                  <a:pt x="78413" y="229502"/>
                  <a:pt x="30265" y="299504"/>
                  <a:pt x="10244" y="379396"/>
                </a:cubicBezTo>
                <a:cubicBezTo>
                  <a:pt x="6998" y="393225"/>
                  <a:pt x="15576" y="407065"/>
                  <a:pt x="29404" y="410309"/>
                </a:cubicBezTo>
                <a:cubicBezTo>
                  <a:pt x="42947" y="413487"/>
                  <a:pt x="56563" y="405323"/>
                  <a:pt x="60136" y="391878"/>
                </a:cubicBezTo>
                <a:cubicBezTo>
                  <a:pt x="77929" y="320966"/>
                  <a:pt x="121751" y="259345"/>
                  <a:pt x="182894" y="219262"/>
                </a:cubicBezTo>
                <a:lnTo>
                  <a:pt x="244959" y="281327"/>
                </a:lnTo>
                <a:cubicBezTo>
                  <a:pt x="192584" y="336054"/>
                  <a:pt x="194492" y="422879"/>
                  <a:pt x="249220" y="475254"/>
                </a:cubicBezTo>
                <a:cubicBezTo>
                  <a:pt x="302261" y="526013"/>
                  <a:pt x="385870" y="526006"/>
                  <a:pt x="438903" y="475237"/>
                </a:cubicBezTo>
                <a:lnTo>
                  <a:pt x="641866" y="678234"/>
                </a:lnTo>
                <a:cubicBezTo>
                  <a:pt x="651895" y="688291"/>
                  <a:pt x="668180" y="688311"/>
                  <a:pt x="678237" y="678285"/>
                </a:cubicBezTo>
                <a:cubicBezTo>
                  <a:pt x="687276" y="669267"/>
                  <a:pt x="688332" y="654981"/>
                  <a:pt x="680716" y="644732"/>
                </a:cubicBezTo>
                <a:lnTo>
                  <a:pt x="678213" y="641852"/>
                </a:lnTo>
                <a:lnTo>
                  <a:pt x="468598" y="432203"/>
                </a:lnTo>
                <a:lnTo>
                  <a:pt x="468632" y="432134"/>
                </a:lnTo>
                <a:lnTo>
                  <a:pt x="230317" y="193956"/>
                </a:lnTo>
                <a:lnTo>
                  <a:pt x="230386" y="193887"/>
                </a:lnTo>
                <a:lnTo>
                  <a:pt x="191535" y="155140"/>
                </a:lnTo>
                <a:lnTo>
                  <a:pt x="43882" y="7521"/>
                </a:lnTo>
                <a:cubicBezTo>
                  <a:pt x="33841" y="-2507"/>
                  <a:pt x="17576" y="-2507"/>
                  <a:pt x="7535" y="7521"/>
                </a:cubicBezTo>
                <a:close/>
                <a:moveTo>
                  <a:pt x="342891" y="119992"/>
                </a:moveTo>
                <a:cubicBezTo>
                  <a:pt x="308601" y="119992"/>
                  <a:pt x="275340" y="125067"/>
                  <a:pt x="243827" y="134566"/>
                </a:cubicBezTo>
                <a:lnTo>
                  <a:pt x="286244" y="176948"/>
                </a:lnTo>
                <a:cubicBezTo>
                  <a:pt x="438615" y="146778"/>
                  <a:pt x="587883" y="241356"/>
                  <a:pt x="625681" y="392015"/>
                </a:cubicBezTo>
                <a:cubicBezTo>
                  <a:pt x="629435" y="405714"/>
                  <a:pt x="643587" y="413772"/>
                  <a:pt x="657282" y="410014"/>
                </a:cubicBezTo>
                <a:cubicBezTo>
                  <a:pt x="670535" y="406382"/>
                  <a:pt x="678590" y="392972"/>
                  <a:pt x="675573" y="379568"/>
                </a:cubicBezTo>
                <a:cubicBezTo>
                  <a:pt x="637315" y="226997"/>
                  <a:pt x="500186" y="120002"/>
                  <a:pt x="342891" y="119992"/>
                </a:cubicBezTo>
                <a:close/>
                <a:moveTo>
                  <a:pt x="349578" y="240350"/>
                </a:moveTo>
                <a:lnTo>
                  <a:pt x="479914" y="370652"/>
                </a:lnTo>
                <a:cubicBezTo>
                  <a:pt x="476420" y="300173"/>
                  <a:pt x="420057" y="243824"/>
                  <a:pt x="349578" y="240350"/>
                </a:cubicBezTo>
                <a:close/>
              </a:path>
            </a:pathLst>
          </a:custGeom>
          <a:solidFill>
            <a:schemeClr val="tx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76" name="Graphic 60">
            <a:extLst>
              <a:ext uri="{FF2B5EF4-FFF2-40B4-BE49-F238E27FC236}">
                <a16:creationId xmlns:a16="http://schemas.microsoft.com/office/drawing/2014/main" id="{E5446D3B-F0FE-B26B-11B9-DC40268E8853}"/>
              </a:ext>
              <a:ext uri="{C183D7F6-B498-43B3-948B-1728B52AA6E4}">
                <adec:decorative xmlns:adec="http://schemas.microsoft.com/office/drawing/2017/decorative" val="1"/>
              </a:ext>
            </a:extLst>
          </p:cNvPr>
          <p:cNvSpPr>
            <a:spLocks noChangeAspect="1"/>
          </p:cNvSpPr>
          <p:nvPr/>
        </p:nvSpPr>
        <p:spPr>
          <a:xfrm>
            <a:off x="10404494" y="2664640"/>
            <a:ext cx="387116" cy="348405"/>
          </a:xfrm>
          <a:custGeom>
            <a:avLst/>
            <a:gdLst>
              <a:gd name="connsiteX0" fmla="*/ 60008 w 685800"/>
              <a:gd name="connsiteY0" fmla="*/ 0 h 617220"/>
              <a:gd name="connsiteX1" fmla="*/ 34290 w 685800"/>
              <a:gd name="connsiteY1" fmla="*/ 25718 h 617220"/>
              <a:gd name="connsiteX2" fmla="*/ 60008 w 685800"/>
              <a:gd name="connsiteY2" fmla="*/ 51435 h 617220"/>
              <a:gd name="connsiteX3" fmla="*/ 95738 w 685800"/>
              <a:gd name="connsiteY3" fmla="*/ 51435 h 617220"/>
              <a:gd name="connsiteX4" fmla="*/ 1886 w 685800"/>
              <a:gd name="connsiteY4" fmla="*/ 281761 h 617220"/>
              <a:gd name="connsiteX5" fmla="*/ 0 w 685800"/>
              <a:gd name="connsiteY5" fmla="*/ 291465 h 617220"/>
              <a:gd name="connsiteX6" fmla="*/ 120015 w 685800"/>
              <a:gd name="connsiteY6" fmla="*/ 411480 h 617220"/>
              <a:gd name="connsiteX7" fmla="*/ 240030 w 685800"/>
              <a:gd name="connsiteY7" fmla="*/ 291465 h 617220"/>
              <a:gd name="connsiteX8" fmla="*/ 238144 w 685800"/>
              <a:gd name="connsiteY8" fmla="*/ 281761 h 617220"/>
              <a:gd name="connsiteX9" fmla="*/ 144292 w 685800"/>
              <a:gd name="connsiteY9" fmla="*/ 51435 h 617220"/>
              <a:gd name="connsiteX10" fmla="*/ 317183 w 685800"/>
              <a:gd name="connsiteY10" fmla="*/ 51435 h 617220"/>
              <a:gd name="connsiteX11" fmla="*/ 317183 w 685800"/>
              <a:gd name="connsiteY11" fmla="*/ 462915 h 617220"/>
              <a:gd name="connsiteX12" fmla="*/ 180125 w 685800"/>
              <a:gd name="connsiteY12" fmla="*/ 462915 h 617220"/>
              <a:gd name="connsiteX13" fmla="*/ 102973 w 685800"/>
              <a:gd name="connsiteY13" fmla="*/ 540068 h 617220"/>
              <a:gd name="connsiteX14" fmla="*/ 180125 w 685800"/>
              <a:gd name="connsiteY14" fmla="*/ 617220 h 617220"/>
              <a:gd name="connsiteX15" fmla="*/ 505778 w 685800"/>
              <a:gd name="connsiteY15" fmla="*/ 617220 h 617220"/>
              <a:gd name="connsiteX16" fmla="*/ 582930 w 685800"/>
              <a:gd name="connsiteY16" fmla="*/ 540068 h 617220"/>
              <a:gd name="connsiteX17" fmla="*/ 505778 w 685800"/>
              <a:gd name="connsiteY17" fmla="*/ 462915 h 617220"/>
              <a:gd name="connsiteX18" fmla="*/ 368618 w 685800"/>
              <a:gd name="connsiteY18" fmla="*/ 462915 h 617220"/>
              <a:gd name="connsiteX19" fmla="*/ 368618 w 685800"/>
              <a:gd name="connsiteY19" fmla="*/ 51435 h 617220"/>
              <a:gd name="connsiteX20" fmla="*/ 541508 w 685800"/>
              <a:gd name="connsiteY20" fmla="*/ 51435 h 617220"/>
              <a:gd name="connsiteX21" fmla="*/ 447656 w 685800"/>
              <a:gd name="connsiteY21" fmla="*/ 281761 h 617220"/>
              <a:gd name="connsiteX22" fmla="*/ 445770 w 685800"/>
              <a:gd name="connsiteY22" fmla="*/ 291465 h 617220"/>
              <a:gd name="connsiteX23" fmla="*/ 565785 w 685800"/>
              <a:gd name="connsiteY23" fmla="*/ 411480 h 617220"/>
              <a:gd name="connsiteX24" fmla="*/ 685800 w 685800"/>
              <a:gd name="connsiteY24" fmla="*/ 291465 h 617220"/>
              <a:gd name="connsiteX25" fmla="*/ 683914 w 685800"/>
              <a:gd name="connsiteY25" fmla="*/ 281761 h 617220"/>
              <a:gd name="connsiteX26" fmla="*/ 590062 w 685800"/>
              <a:gd name="connsiteY26" fmla="*/ 51435 h 617220"/>
              <a:gd name="connsiteX27" fmla="*/ 625793 w 685800"/>
              <a:gd name="connsiteY27" fmla="*/ 51435 h 617220"/>
              <a:gd name="connsiteX28" fmla="*/ 651510 w 685800"/>
              <a:gd name="connsiteY28" fmla="*/ 25718 h 617220"/>
              <a:gd name="connsiteX29" fmla="*/ 625793 w 685800"/>
              <a:gd name="connsiteY29" fmla="*/ 0 h 617220"/>
              <a:gd name="connsiteX30" fmla="*/ 60008 w 685800"/>
              <a:gd name="connsiteY30" fmla="*/ 0 h 617220"/>
              <a:gd name="connsiteX31" fmla="*/ 120015 w 685800"/>
              <a:gd name="connsiteY31" fmla="*/ 128176 h 617220"/>
              <a:gd name="connsiteX32" fmla="*/ 176079 w 685800"/>
              <a:gd name="connsiteY32" fmla="*/ 265748 h 617220"/>
              <a:gd name="connsiteX33" fmla="*/ 63951 w 685800"/>
              <a:gd name="connsiteY33" fmla="*/ 265748 h 617220"/>
              <a:gd name="connsiteX34" fmla="*/ 120015 w 685800"/>
              <a:gd name="connsiteY34" fmla="*/ 128176 h 617220"/>
              <a:gd name="connsiteX35" fmla="*/ 509721 w 685800"/>
              <a:gd name="connsiteY35" fmla="*/ 265748 h 617220"/>
              <a:gd name="connsiteX36" fmla="*/ 565785 w 685800"/>
              <a:gd name="connsiteY36" fmla="*/ 128176 h 617220"/>
              <a:gd name="connsiteX37" fmla="*/ 621849 w 685800"/>
              <a:gd name="connsiteY37" fmla="*/ 265748 h 617220"/>
              <a:gd name="connsiteX38" fmla="*/ 509721 w 685800"/>
              <a:gd name="connsiteY38" fmla="*/ 265748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85800" h="617220">
                <a:moveTo>
                  <a:pt x="60008" y="0"/>
                </a:moveTo>
                <a:cubicBezTo>
                  <a:pt x="45804" y="0"/>
                  <a:pt x="34290" y="11514"/>
                  <a:pt x="34290" y="25718"/>
                </a:cubicBezTo>
                <a:cubicBezTo>
                  <a:pt x="34290" y="39921"/>
                  <a:pt x="45804" y="51435"/>
                  <a:pt x="60008" y="51435"/>
                </a:cubicBezTo>
                <a:lnTo>
                  <a:pt x="95738" y="51435"/>
                </a:lnTo>
                <a:lnTo>
                  <a:pt x="1886" y="281761"/>
                </a:lnTo>
                <a:cubicBezTo>
                  <a:pt x="636" y="284844"/>
                  <a:pt x="-5" y="288139"/>
                  <a:pt x="0" y="291465"/>
                </a:cubicBezTo>
                <a:cubicBezTo>
                  <a:pt x="0" y="357748"/>
                  <a:pt x="53732" y="411480"/>
                  <a:pt x="120015" y="411480"/>
                </a:cubicBezTo>
                <a:cubicBezTo>
                  <a:pt x="186298" y="411480"/>
                  <a:pt x="240030" y="357748"/>
                  <a:pt x="240030" y="291465"/>
                </a:cubicBezTo>
                <a:cubicBezTo>
                  <a:pt x="240035" y="288139"/>
                  <a:pt x="239394" y="284844"/>
                  <a:pt x="238144" y="281761"/>
                </a:cubicBezTo>
                <a:lnTo>
                  <a:pt x="144292" y="51435"/>
                </a:lnTo>
                <a:lnTo>
                  <a:pt x="317183" y="51435"/>
                </a:lnTo>
                <a:lnTo>
                  <a:pt x="317183" y="462915"/>
                </a:lnTo>
                <a:lnTo>
                  <a:pt x="180125" y="462915"/>
                </a:lnTo>
                <a:cubicBezTo>
                  <a:pt x="137515" y="462915"/>
                  <a:pt x="102973" y="497459"/>
                  <a:pt x="102973" y="540068"/>
                </a:cubicBezTo>
                <a:cubicBezTo>
                  <a:pt x="102973" y="582676"/>
                  <a:pt x="137515" y="617220"/>
                  <a:pt x="180125" y="617220"/>
                </a:cubicBezTo>
                <a:lnTo>
                  <a:pt x="505778" y="617220"/>
                </a:lnTo>
                <a:cubicBezTo>
                  <a:pt x="548386" y="617220"/>
                  <a:pt x="582930" y="582676"/>
                  <a:pt x="582930" y="540068"/>
                </a:cubicBezTo>
                <a:cubicBezTo>
                  <a:pt x="582930" y="497459"/>
                  <a:pt x="548386" y="462915"/>
                  <a:pt x="505778" y="462915"/>
                </a:cubicBezTo>
                <a:lnTo>
                  <a:pt x="368618" y="462915"/>
                </a:lnTo>
                <a:lnTo>
                  <a:pt x="368618" y="51435"/>
                </a:lnTo>
                <a:lnTo>
                  <a:pt x="541508" y="51435"/>
                </a:lnTo>
                <a:lnTo>
                  <a:pt x="447656" y="281761"/>
                </a:lnTo>
                <a:cubicBezTo>
                  <a:pt x="446404" y="284844"/>
                  <a:pt x="445767" y="288139"/>
                  <a:pt x="445770" y="291465"/>
                </a:cubicBezTo>
                <a:cubicBezTo>
                  <a:pt x="445770" y="357748"/>
                  <a:pt x="499502" y="411480"/>
                  <a:pt x="565785" y="411480"/>
                </a:cubicBezTo>
                <a:cubicBezTo>
                  <a:pt x="632068" y="411480"/>
                  <a:pt x="685800" y="357748"/>
                  <a:pt x="685800" y="291465"/>
                </a:cubicBezTo>
                <a:cubicBezTo>
                  <a:pt x="685803" y="288139"/>
                  <a:pt x="685166" y="284844"/>
                  <a:pt x="683914" y="281761"/>
                </a:cubicBezTo>
                <a:lnTo>
                  <a:pt x="590062" y="51435"/>
                </a:lnTo>
                <a:lnTo>
                  <a:pt x="625793" y="51435"/>
                </a:lnTo>
                <a:cubicBezTo>
                  <a:pt x="639995" y="51435"/>
                  <a:pt x="651510" y="39921"/>
                  <a:pt x="651510" y="25718"/>
                </a:cubicBezTo>
                <a:cubicBezTo>
                  <a:pt x="651510" y="11514"/>
                  <a:pt x="639995" y="0"/>
                  <a:pt x="625793" y="0"/>
                </a:cubicBezTo>
                <a:lnTo>
                  <a:pt x="60008" y="0"/>
                </a:lnTo>
                <a:close/>
                <a:moveTo>
                  <a:pt x="120015" y="128176"/>
                </a:moveTo>
                <a:lnTo>
                  <a:pt x="176079" y="265748"/>
                </a:lnTo>
                <a:lnTo>
                  <a:pt x="63951" y="265748"/>
                </a:lnTo>
                <a:lnTo>
                  <a:pt x="120015" y="128176"/>
                </a:lnTo>
                <a:close/>
                <a:moveTo>
                  <a:pt x="509721" y="265748"/>
                </a:moveTo>
                <a:lnTo>
                  <a:pt x="565785" y="128176"/>
                </a:lnTo>
                <a:lnTo>
                  <a:pt x="621849" y="265748"/>
                </a:lnTo>
                <a:lnTo>
                  <a:pt x="509721" y="265748"/>
                </a:lnTo>
                <a:close/>
              </a:path>
            </a:pathLst>
          </a:custGeom>
          <a:solidFill>
            <a:schemeClr val="tx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73" name="Graphic 64">
            <a:extLst>
              <a:ext uri="{FF2B5EF4-FFF2-40B4-BE49-F238E27FC236}">
                <a16:creationId xmlns:a16="http://schemas.microsoft.com/office/drawing/2014/main" id="{35CCE3E6-36FF-73C9-977A-C2E9AB513CCD}"/>
              </a:ext>
              <a:ext uri="{C183D7F6-B498-43B3-948B-1728B52AA6E4}">
                <adec:decorative xmlns:adec="http://schemas.microsoft.com/office/drawing/2017/decorative" val="1"/>
              </a:ext>
            </a:extLst>
          </p:cNvPr>
          <p:cNvSpPr>
            <a:spLocks noChangeAspect="1"/>
          </p:cNvSpPr>
          <p:nvPr/>
        </p:nvSpPr>
        <p:spPr>
          <a:xfrm>
            <a:off x="3662642" y="2645285"/>
            <a:ext cx="389051" cy="387115"/>
          </a:xfrm>
          <a:custGeom>
            <a:avLst/>
            <a:gdLst>
              <a:gd name="connsiteX0" fmla="*/ 240030 w 689228"/>
              <a:gd name="connsiteY0" fmla="*/ 224600 h 685799"/>
              <a:gd name="connsiteX1" fmla="*/ 464630 w 689228"/>
              <a:gd name="connsiteY1" fmla="*/ 0 h 685799"/>
              <a:gd name="connsiteX2" fmla="*/ 689229 w 689228"/>
              <a:gd name="connsiteY2" fmla="*/ 221170 h 685799"/>
              <a:gd name="connsiteX3" fmla="*/ 464629 w 689228"/>
              <a:gd name="connsiteY3" fmla="*/ 445770 h 685799"/>
              <a:gd name="connsiteX4" fmla="*/ 411411 w 689228"/>
              <a:gd name="connsiteY4" fmla="*/ 438775 h 685799"/>
              <a:gd name="connsiteX5" fmla="*/ 368618 w 689228"/>
              <a:gd name="connsiteY5" fmla="*/ 480060 h 685799"/>
              <a:gd name="connsiteX6" fmla="*/ 308610 w 689228"/>
              <a:gd name="connsiteY6" fmla="*/ 480060 h 685799"/>
              <a:gd name="connsiteX7" fmla="*/ 308610 w 689228"/>
              <a:gd name="connsiteY7" fmla="*/ 540067 h 685799"/>
              <a:gd name="connsiteX8" fmla="*/ 265748 w 689228"/>
              <a:gd name="connsiteY8" fmla="*/ 582930 h 685799"/>
              <a:gd name="connsiteX9" fmla="*/ 205740 w 689228"/>
              <a:gd name="connsiteY9" fmla="*/ 582930 h 685799"/>
              <a:gd name="connsiteX10" fmla="*/ 205740 w 689228"/>
              <a:gd name="connsiteY10" fmla="*/ 625792 h 685799"/>
              <a:gd name="connsiteX11" fmla="*/ 145732 w 689228"/>
              <a:gd name="connsiteY11" fmla="*/ 685800 h 685799"/>
              <a:gd name="connsiteX12" fmla="*/ 60008 w 689228"/>
              <a:gd name="connsiteY12" fmla="*/ 685800 h 685799"/>
              <a:gd name="connsiteX13" fmla="*/ 0 w 689228"/>
              <a:gd name="connsiteY13" fmla="*/ 625792 h 685799"/>
              <a:gd name="connsiteX14" fmla="*/ 0 w 689228"/>
              <a:gd name="connsiteY14" fmla="*/ 551315 h 685799"/>
              <a:gd name="connsiteX15" fmla="*/ 27638 w 689228"/>
              <a:gd name="connsiteY15" fmla="*/ 484655 h 685799"/>
              <a:gd name="connsiteX16" fmla="*/ 241402 w 689228"/>
              <a:gd name="connsiteY16" fmla="*/ 270822 h 685799"/>
              <a:gd name="connsiteX17" fmla="*/ 243802 w 689228"/>
              <a:gd name="connsiteY17" fmla="*/ 262456 h 685799"/>
              <a:gd name="connsiteX18" fmla="*/ 240030 w 689228"/>
              <a:gd name="connsiteY18" fmla="*/ 224599 h 685799"/>
              <a:gd name="connsiteX19" fmla="*/ 558927 w 689228"/>
              <a:gd name="connsiteY19" fmla="*/ 169735 h 685799"/>
              <a:gd name="connsiteX20" fmla="*/ 516065 w 689228"/>
              <a:gd name="connsiteY20" fmla="*/ 126873 h 685799"/>
              <a:gd name="connsiteX21" fmla="*/ 473202 w 689228"/>
              <a:gd name="connsiteY21" fmla="*/ 169735 h 685799"/>
              <a:gd name="connsiteX22" fmla="*/ 516065 w 689228"/>
              <a:gd name="connsiteY22" fmla="*/ 212598 h 685799"/>
              <a:gd name="connsiteX23" fmla="*/ 558927 w 689228"/>
              <a:gd name="connsiteY23" fmla="*/ 169735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228" h="685799">
                <a:moveTo>
                  <a:pt x="240030" y="224600"/>
                </a:moveTo>
                <a:cubicBezTo>
                  <a:pt x="240106" y="100588"/>
                  <a:pt x="340618" y="76"/>
                  <a:pt x="464630" y="0"/>
                </a:cubicBezTo>
                <a:cubicBezTo>
                  <a:pt x="587936" y="0"/>
                  <a:pt x="689229" y="96663"/>
                  <a:pt x="689229" y="221170"/>
                </a:cubicBezTo>
                <a:cubicBezTo>
                  <a:pt x="689153" y="345182"/>
                  <a:pt x="588641" y="445694"/>
                  <a:pt x="464629" y="445770"/>
                </a:cubicBezTo>
                <a:cubicBezTo>
                  <a:pt x="446422" y="445770"/>
                  <a:pt x="428454" y="443164"/>
                  <a:pt x="411411" y="438775"/>
                </a:cubicBezTo>
                <a:cubicBezTo>
                  <a:pt x="410563" y="461802"/>
                  <a:pt x="391661" y="480039"/>
                  <a:pt x="368618" y="480060"/>
                </a:cubicBezTo>
                <a:lnTo>
                  <a:pt x="308610" y="480060"/>
                </a:lnTo>
                <a:lnTo>
                  <a:pt x="308610" y="540067"/>
                </a:lnTo>
                <a:cubicBezTo>
                  <a:pt x="308610" y="563728"/>
                  <a:pt x="289408" y="582930"/>
                  <a:pt x="265748" y="582930"/>
                </a:cubicBezTo>
                <a:lnTo>
                  <a:pt x="205740" y="582930"/>
                </a:lnTo>
                <a:lnTo>
                  <a:pt x="205740" y="625792"/>
                </a:lnTo>
                <a:cubicBezTo>
                  <a:pt x="205740" y="658934"/>
                  <a:pt x="178874" y="685800"/>
                  <a:pt x="145732" y="685800"/>
                </a:cubicBezTo>
                <a:lnTo>
                  <a:pt x="60008" y="685800"/>
                </a:lnTo>
                <a:cubicBezTo>
                  <a:pt x="26866" y="685800"/>
                  <a:pt x="0" y="658934"/>
                  <a:pt x="0" y="625792"/>
                </a:cubicBezTo>
                <a:lnTo>
                  <a:pt x="0" y="551315"/>
                </a:lnTo>
                <a:cubicBezTo>
                  <a:pt x="0" y="526283"/>
                  <a:pt x="9944" y="502314"/>
                  <a:pt x="27638" y="484655"/>
                </a:cubicBezTo>
                <a:lnTo>
                  <a:pt x="241402" y="270822"/>
                </a:lnTo>
                <a:cubicBezTo>
                  <a:pt x="243518" y="268592"/>
                  <a:pt x="244414" y="265469"/>
                  <a:pt x="243802" y="262456"/>
                </a:cubicBezTo>
                <a:cubicBezTo>
                  <a:pt x="241449" y="249970"/>
                  <a:pt x="240187" y="237304"/>
                  <a:pt x="240030" y="224599"/>
                </a:cubicBezTo>
                <a:close/>
                <a:moveTo>
                  <a:pt x="558927" y="169735"/>
                </a:moveTo>
                <a:cubicBezTo>
                  <a:pt x="558927" y="146063"/>
                  <a:pt x="539737" y="126873"/>
                  <a:pt x="516065" y="126873"/>
                </a:cubicBezTo>
                <a:cubicBezTo>
                  <a:pt x="492392" y="126873"/>
                  <a:pt x="473202" y="146063"/>
                  <a:pt x="473202" y="169735"/>
                </a:cubicBezTo>
                <a:cubicBezTo>
                  <a:pt x="473202" y="193408"/>
                  <a:pt x="492392" y="212598"/>
                  <a:pt x="516065" y="212598"/>
                </a:cubicBezTo>
                <a:cubicBezTo>
                  <a:pt x="539737" y="212598"/>
                  <a:pt x="558927" y="193408"/>
                  <a:pt x="558927" y="169735"/>
                </a:cubicBezTo>
                <a:close/>
              </a:path>
            </a:pathLst>
          </a:custGeom>
          <a:solidFill>
            <a:schemeClr val="tx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74" name="Graphic 68">
            <a:extLst>
              <a:ext uri="{FF2B5EF4-FFF2-40B4-BE49-F238E27FC236}">
                <a16:creationId xmlns:a16="http://schemas.microsoft.com/office/drawing/2014/main" id="{E800DF33-BE00-1B01-FF68-4B95CA6C0339}"/>
              </a:ext>
              <a:ext uri="{C183D7F6-B498-43B3-948B-1728B52AA6E4}">
                <adec:decorative xmlns:adec="http://schemas.microsoft.com/office/drawing/2017/decorative" val="1"/>
              </a:ext>
            </a:extLst>
          </p:cNvPr>
          <p:cNvSpPr>
            <a:spLocks noChangeAspect="1"/>
          </p:cNvSpPr>
          <p:nvPr/>
        </p:nvSpPr>
        <p:spPr>
          <a:xfrm>
            <a:off x="5900877" y="2635801"/>
            <a:ext cx="406505" cy="406082"/>
          </a:xfrm>
          <a:custGeom>
            <a:avLst/>
            <a:gdLst>
              <a:gd name="connsiteX0" fmla="*/ 236833 w 720150"/>
              <a:gd name="connsiteY0" fmla="*/ 497136 h 719398"/>
              <a:gd name="connsiteX1" fmla="*/ 342995 w 720150"/>
              <a:gd name="connsiteY1" fmla="*/ 497136 h 719398"/>
              <a:gd name="connsiteX2" fmla="*/ 342995 w 720150"/>
              <a:gd name="connsiteY2" fmla="*/ 514281 h 719398"/>
              <a:gd name="connsiteX3" fmla="*/ 390418 w 720150"/>
              <a:gd name="connsiteY3" fmla="*/ 654528 h 719398"/>
              <a:gd name="connsiteX4" fmla="*/ 342995 w 720150"/>
              <a:gd name="connsiteY4" fmla="*/ 685731 h 719398"/>
              <a:gd name="connsiteX5" fmla="*/ 238822 w 720150"/>
              <a:gd name="connsiteY5" fmla="*/ 507252 h 719398"/>
              <a:gd name="connsiteX6" fmla="*/ 236833 w 720150"/>
              <a:gd name="connsiteY6" fmla="*/ 497171 h 719398"/>
              <a:gd name="connsiteX7" fmla="*/ 228946 w 720150"/>
              <a:gd name="connsiteY7" fmla="*/ 445736 h 719398"/>
              <a:gd name="connsiteX8" fmla="*/ 342995 w 720150"/>
              <a:gd name="connsiteY8" fmla="*/ 445736 h 719398"/>
              <a:gd name="connsiteX9" fmla="*/ 342995 w 720150"/>
              <a:gd name="connsiteY9" fmla="*/ 394301 h 719398"/>
              <a:gd name="connsiteX10" fmla="*/ 391309 w 720150"/>
              <a:gd name="connsiteY10" fmla="*/ 342180 h 719398"/>
              <a:gd name="connsiteX11" fmla="*/ 462770 w 720150"/>
              <a:gd name="connsiteY11" fmla="*/ 320234 h 719398"/>
              <a:gd name="connsiteX12" fmla="*/ 460404 w 720150"/>
              <a:gd name="connsiteY12" fmla="*/ 274286 h 719398"/>
              <a:gd name="connsiteX13" fmla="*/ 225551 w 720150"/>
              <a:gd name="connsiteY13" fmla="*/ 274286 h 719398"/>
              <a:gd name="connsiteX14" fmla="*/ 224420 w 720150"/>
              <a:gd name="connsiteY14" fmla="*/ 291019 h 719398"/>
              <a:gd name="connsiteX15" fmla="*/ 228946 w 720150"/>
              <a:gd name="connsiteY15" fmla="*/ 445701 h 719398"/>
              <a:gd name="connsiteX16" fmla="*/ 679071 w 720150"/>
              <a:gd name="connsiteY16" fmla="*/ 274286 h 719398"/>
              <a:gd name="connsiteX17" fmla="*/ 685929 w 720150"/>
              <a:gd name="connsiteY17" fmla="*/ 339094 h 719398"/>
              <a:gd name="connsiteX18" fmla="*/ 584259 w 720150"/>
              <a:gd name="connsiteY18" fmla="*/ 286150 h 719398"/>
              <a:gd name="connsiteX19" fmla="*/ 560016 w 720150"/>
              <a:gd name="connsiteY19" fmla="*/ 274286 h 719398"/>
              <a:gd name="connsiteX20" fmla="*/ 679071 w 720150"/>
              <a:gd name="connsiteY20" fmla="*/ 274286 h 719398"/>
              <a:gd name="connsiteX21" fmla="*/ 36613 w 720150"/>
              <a:gd name="connsiteY21" fmla="*/ 497136 h 719398"/>
              <a:gd name="connsiteX22" fmla="*/ 184266 w 720150"/>
              <a:gd name="connsiteY22" fmla="*/ 497136 h 719398"/>
              <a:gd name="connsiteX23" fmla="*/ 245714 w 720150"/>
              <a:gd name="connsiteY23" fmla="*/ 671775 h 719398"/>
              <a:gd name="connsiteX24" fmla="*/ 41654 w 720150"/>
              <a:gd name="connsiteY24" fmla="*/ 506703 h 719398"/>
              <a:gd name="connsiteX25" fmla="*/ 36613 w 720150"/>
              <a:gd name="connsiteY25" fmla="*/ 497136 h 719398"/>
              <a:gd name="connsiteX26" fmla="*/ 6884 w 720150"/>
              <a:gd name="connsiteY26" fmla="*/ 274251 h 719398"/>
              <a:gd name="connsiteX27" fmla="*/ 173876 w 720150"/>
              <a:gd name="connsiteY27" fmla="*/ 274251 h 719398"/>
              <a:gd name="connsiteX28" fmla="*/ 175008 w 720150"/>
              <a:gd name="connsiteY28" fmla="*/ 425813 h 719398"/>
              <a:gd name="connsiteX29" fmla="*/ 176997 w 720150"/>
              <a:gd name="connsiteY29" fmla="*/ 445701 h 719398"/>
              <a:gd name="connsiteX30" fmla="*/ 15731 w 720150"/>
              <a:gd name="connsiteY30" fmla="*/ 445701 h 719398"/>
              <a:gd name="connsiteX31" fmla="*/ 6884 w 720150"/>
              <a:gd name="connsiteY31" fmla="*/ 274251 h 719398"/>
              <a:gd name="connsiteX32" fmla="*/ 443944 w 720150"/>
              <a:gd name="connsiteY32" fmla="*/ 19682 h 719398"/>
              <a:gd name="connsiteX33" fmla="*/ 440241 w 720150"/>
              <a:gd name="connsiteY33" fmla="*/ 13853 h 719398"/>
              <a:gd name="connsiteX34" fmla="*/ 664361 w 720150"/>
              <a:gd name="connsiteY34" fmla="*/ 222816 h 719398"/>
              <a:gd name="connsiteX35" fmla="*/ 506901 w 720150"/>
              <a:gd name="connsiteY35" fmla="*/ 222816 h 719398"/>
              <a:gd name="connsiteX36" fmla="*/ 443910 w 720150"/>
              <a:gd name="connsiteY36" fmla="*/ 19717 h 719398"/>
              <a:gd name="connsiteX37" fmla="*/ 241496 w 720150"/>
              <a:gd name="connsiteY37" fmla="*/ 15156 h 719398"/>
              <a:gd name="connsiteX38" fmla="*/ 245680 w 720150"/>
              <a:gd name="connsiteY38" fmla="*/ 13887 h 719398"/>
              <a:gd name="connsiteX39" fmla="*/ 181112 w 720150"/>
              <a:gd name="connsiteY39" fmla="*/ 207763 h 719398"/>
              <a:gd name="connsiteX40" fmla="*/ 179020 w 720150"/>
              <a:gd name="connsiteY40" fmla="*/ 222851 h 719398"/>
              <a:gd name="connsiteX41" fmla="*/ 21629 w 720150"/>
              <a:gd name="connsiteY41" fmla="*/ 222851 h 719398"/>
              <a:gd name="connsiteX42" fmla="*/ 241496 w 720150"/>
              <a:gd name="connsiteY42" fmla="*/ 15122 h 719398"/>
              <a:gd name="connsiteX43" fmla="*/ 342995 w 720150"/>
              <a:gd name="connsiteY43" fmla="*/ 0 h 719398"/>
              <a:gd name="connsiteX44" fmla="*/ 453203 w 720150"/>
              <a:gd name="connsiteY44" fmla="*/ 212015 h 719398"/>
              <a:gd name="connsiteX45" fmla="*/ 454780 w 720150"/>
              <a:gd name="connsiteY45" fmla="*/ 222816 h 719398"/>
              <a:gd name="connsiteX46" fmla="*/ 231209 w 720150"/>
              <a:gd name="connsiteY46" fmla="*/ 222816 h 719398"/>
              <a:gd name="connsiteX47" fmla="*/ 342995 w 720150"/>
              <a:gd name="connsiteY47" fmla="*/ 0 h 719398"/>
              <a:gd name="connsiteX48" fmla="*/ 703040 w 720150"/>
              <a:gd name="connsiteY48" fmla="*/ 376333 h 719398"/>
              <a:gd name="connsiteX49" fmla="*/ 561936 w 720150"/>
              <a:gd name="connsiteY49" fmla="*/ 312210 h 719398"/>
              <a:gd name="connsiteX50" fmla="*/ 535533 w 720150"/>
              <a:gd name="connsiteY50" fmla="*/ 312210 h 719398"/>
              <a:gd name="connsiteX51" fmla="*/ 394395 w 720150"/>
              <a:gd name="connsiteY51" fmla="*/ 376333 h 719398"/>
              <a:gd name="connsiteX52" fmla="*/ 377250 w 720150"/>
              <a:gd name="connsiteY52" fmla="*/ 394266 h 719398"/>
              <a:gd name="connsiteX53" fmla="*/ 377250 w 720150"/>
              <a:gd name="connsiteY53" fmla="*/ 514281 h 719398"/>
              <a:gd name="connsiteX54" fmla="*/ 544346 w 720150"/>
              <a:gd name="connsiteY54" fmla="*/ 718718 h 719398"/>
              <a:gd name="connsiteX55" fmla="*/ 553089 w 720150"/>
              <a:gd name="connsiteY55" fmla="*/ 718718 h 719398"/>
              <a:gd name="connsiteX56" fmla="*/ 720150 w 720150"/>
              <a:gd name="connsiteY56" fmla="*/ 514281 h 719398"/>
              <a:gd name="connsiteX57" fmla="*/ 720150 w 720150"/>
              <a:gd name="connsiteY57" fmla="*/ 394266 h 719398"/>
              <a:gd name="connsiteX58" fmla="*/ 703005 w 720150"/>
              <a:gd name="connsiteY58" fmla="*/ 376333 h 71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20150" h="719398">
                <a:moveTo>
                  <a:pt x="236833" y="497136"/>
                </a:moveTo>
                <a:lnTo>
                  <a:pt x="342995" y="497136"/>
                </a:lnTo>
                <a:lnTo>
                  <a:pt x="342995" y="514281"/>
                </a:lnTo>
                <a:cubicBezTo>
                  <a:pt x="342995" y="573535"/>
                  <a:pt x="363226" y="619620"/>
                  <a:pt x="390418" y="654528"/>
                </a:cubicBezTo>
                <a:cubicBezTo>
                  <a:pt x="375364" y="674553"/>
                  <a:pt x="359145" y="685731"/>
                  <a:pt x="342995" y="685731"/>
                </a:cubicBezTo>
                <a:cubicBezTo>
                  <a:pt x="301950" y="685731"/>
                  <a:pt x="260664" y="613894"/>
                  <a:pt x="238822" y="507252"/>
                </a:cubicBezTo>
                <a:lnTo>
                  <a:pt x="236833" y="497171"/>
                </a:lnTo>
                <a:close/>
                <a:moveTo>
                  <a:pt x="228946" y="445736"/>
                </a:moveTo>
                <a:lnTo>
                  <a:pt x="342995" y="445736"/>
                </a:lnTo>
                <a:lnTo>
                  <a:pt x="342995" y="394301"/>
                </a:lnTo>
                <a:cubicBezTo>
                  <a:pt x="342995" y="365154"/>
                  <a:pt x="366175" y="344477"/>
                  <a:pt x="391309" y="342180"/>
                </a:cubicBezTo>
                <a:cubicBezTo>
                  <a:pt x="417815" y="339780"/>
                  <a:pt x="442196" y="330864"/>
                  <a:pt x="462770" y="320234"/>
                </a:cubicBezTo>
                <a:cubicBezTo>
                  <a:pt x="462382" y="304900"/>
                  <a:pt x="461593" y="289579"/>
                  <a:pt x="460404" y="274286"/>
                </a:cubicBezTo>
                <a:lnTo>
                  <a:pt x="225551" y="274286"/>
                </a:lnTo>
                <a:lnTo>
                  <a:pt x="224420" y="291019"/>
                </a:lnTo>
                <a:cubicBezTo>
                  <a:pt x="221439" y="342614"/>
                  <a:pt x="222954" y="394370"/>
                  <a:pt x="228946" y="445701"/>
                </a:cubicBezTo>
                <a:close/>
                <a:moveTo>
                  <a:pt x="679071" y="274286"/>
                </a:moveTo>
                <a:cubicBezTo>
                  <a:pt x="683323" y="295237"/>
                  <a:pt x="685689" y="316908"/>
                  <a:pt x="685929" y="339094"/>
                </a:cubicBezTo>
                <a:cubicBezTo>
                  <a:pt x="640323" y="329253"/>
                  <a:pt x="603084" y="302301"/>
                  <a:pt x="584259" y="286150"/>
                </a:cubicBezTo>
                <a:cubicBezTo>
                  <a:pt x="577312" y="280208"/>
                  <a:pt x="568970" y="276126"/>
                  <a:pt x="560016" y="274286"/>
                </a:cubicBezTo>
                <a:lnTo>
                  <a:pt x="679071" y="274286"/>
                </a:lnTo>
                <a:close/>
                <a:moveTo>
                  <a:pt x="36613" y="497136"/>
                </a:moveTo>
                <a:lnTo>
                  <a:pt x="184266" y="497136"/>
                </a:lnTo>
                <a:cubicBezTo>
                  <a:pt x="196782" y="568528"/>
                  <a:pt x="217973" y="629290"/>
                  <a:pt x="245714" y="671775"/>
                </a:cubicBezTo>
                <a:cubicBezTo>
                  <a:pt x="158544" y="645897"/>
                  <a:pt x="85173" y="586544"/>
                  <a:pt x="41654" y="506703"/>
                </a:cubicBezTo>
                <a:lnTo>
                  <a:pt x="36613" y="497136"/>
                </a:lnTo>
                <a:close/>
                <a:moveTo>
                  <a:pt x="6884" y="274251"/>
                </a:moveTo>
                <a:lnTo>
                  <a:pt x="173876" y="274251"/>
                </a:lnTo>
                <a:cubicBezTo>
                  <a:pt x="170288" y="324724"/>
                  <a:pt x="170667" y="375400"/>
                  <a:pt x="175008" y="425813"/>
                </a:cubicBezTo>
                <a:lnTo>
                  <a:pt x="176997" y="445701"/>
                </a:lnTo>
                <a:lnTo>
                  <a:pt x="15731" y="445701"/>
                </a:lnTo>
                <a:cubicBezTo>
                  <a:pt x="-1637" y="390213"/>
                  <a:pt x="-4680" y="331232"/>
                  <a:pt x="6884" y="274251"/>
                </a:cubicBezTo>
                <a:close/>
                <a:moveTo>
                  <a:pt x="443944" y="19682"/>
                </a:moveTo>
                <a:lnTo>
                  <a:pt x="440241" y="13853"/>
                </a:lnTo>
                <a:cubicBezTo>
                  <a:pt x="543572" y="44527"/>
                  <a:pt x="626538" y="121882"/>
                  <a:pt x="664361" y="222816"/>
                </a:cubicBezTo>
                <a:lnTo>
                  <a:pt x="506901" y="222816"/>
                </a:lnTo>
                <a:cubicBezTo>
                  <a:pt x="496065" y="139972"/>
                  <a:pt x="474085" y="68786"/>
                  <a:pt x="443910" y="19717"/>
                </a:cubicBezTo>
                <a:close/>
                <a:moveTo>
                  <a:pt x="241496" y="15156"/>
                </a:moveTo>
                <a:lnTo>
                  <a:pt x="245680" y="13887"/>
                </a:lnTo>
                <a:cubicBezTo>
                  <a:pt x="215504" y="60179"/>
                  <a:pt x="193044" y="128039"/>
                  <a:pt x="181112" y="207763"/>
                </a:cubicBezTo>
                <a:lnTo>
                  <a:pt x="179020" y="222851"/>
                </a:lnTo>
                <a:lnTo>
                  <a:pt x="21629" y="222851"/>
                </a:lnTo>
                <a:cubicBezTo>
                  <a:pt x="58892" y="123360"/>
                  <a:pt x="140052" y="46681"/>
                  <a:pt x="241496" y="15122"/>
                </a:cubicBezTo>
                <a:close/>
                <a:moveTo>
                  <a:pt x="342995" y="0"/>
                </a:moveTo>
                <a:cubicBezTo>
                  <a:pt x="388189" y="0"/>
                  <a:pt x="433692" y="87165"/>
                  <a:pt x="453203" y="212015"/>
                </a:cubicBezTo>
                <a:lnTo>
                  <a:pt x="454780" y="222816"/>
                </a:lnTo>
                <a:lnTo>
                  <a:pt x="231209" y="222816"/>
                </a:lnTo>
                <a:cubicBezTo>
                  <a:pt x="249726" y="92206"/>
                  <a:pt x="296497" y="0"/>
                  <a:pt x="342995" y="0"/>
                </a:cubicBezTo>
                <a:close/>
                <a:moveTo>
                  <a:pt x="703040" y="376333"/>
                </a:moveTo>
                <a:cubicBezTo>
                  <a:pt x="637649" y="370435"/>
                  <a:pt x="585288" y="332202"/>
                  <a:pt x="561936" y="312210"/>
                </a:cubicBezTo>
                <a:cubicBezTo>
                  <a:pt x="554291" y="305832"/>
                  <a:pt x="543179" y="305832"/>
                  <a:pt x="535533" y="312210"/>
                </a:cubicBezTo>
                <a:cubicBezTo>
                  <a:pt x="512147" y="332202"/>
                  <a:pt x="459752" y="370435"/>
                  <a:pt x="394395" y="376333"/>
                </a:cubicBezTo>
                <a:cubicBezTo>
                  <a:pt x="384914" y="377001"/>
                  <a:pt x="377492" y="384764"/>
                  <a:pt x="377250" y="394266"/>
                </a:cubicBezTo>
                <a:lnTo>
                  <a:pt x="377250" y="514281"/>
                </a:lnTo>
                <a:cubicBezTo>
                  <a:pt x="377250" y="659088"/>
                  <a:pt x="517634" y="710283"/>
                  <a:pt x="544346" y="718718"/>
                </a:cubicBezTo>
                <a:cubicBezTo>
                  <a:pt x="547190" y="719625"/>
                  <a:pt x="550245" y="719625"/>
                  <a:pt x="553089" y="718718"/>
                </a:cubicBezTo>
                <a:cubicBezTo>
                  <a:pt x="579836" y="710283"/>
                  <a:pt x="720150" y="659054"/>
                  <a:pt x="720150" y="514281"/>
                </a:cubicBezTo>
                <a:lnTo>
                  <a:pt x="720150" y="394266"/>
                </a:lnTo>
                <a:cubicBezTo>
                  <a:pt x="719909" y="384764"/>
                  <a:pt x="712487" y="377001"/>
                  <a:pt x="703005" y="376333"/>
                </a:cubicBezTo>
                <a:close/>
              </a:path>
            </a:pathLst>
          </a:custGeom>
          <a:solidFill>
            <a:schemeClr val="tx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2" name="TextBox 1"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B2BB2756-DA43-FEBE-F1E6-96619D40F490}"/>
              </a:ext>
            </a:extLst>
          </p:cNvPr>
          <p:cNvSpPr txBox="1"/>
          <p:nvPr/>
        </p:nvSpPr>
        <p:spPr>
          <a:xfrm>
            <a:off x="764205" y="4246226"/>
            <a:ext cx="1692000" cy="430887"/>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Private VPN and</a:t>
            </a:r>
            <a:b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b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IP firewall</a:t>
            </a:r>
          </a:p>
        </p:txBody>
      </p:sp>
      <p:sp>
        <p:nvSpPr>
          <p:cNvPr id="3" name="TextBox 2"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B4EE1A4D-D653-C060-EACD-B805C7145B95}"/>
              </a:ext>
            </a:extLst>
          </p:cNvPr>
          <p:cNvSpPr txBox="1"/>
          <p:nvPr/>
        </p:nvSpPr>
        <p:spPr>
          <a:xfrm>
            <a:off x="3011167" y="4246226"/>
            <a:ext cx="1692000" cy="430887"/>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Built-in RBAC with managed identities</a:t>
            </a:r>
          </a:p>
        </p:txBody>
      </p:sp>
      <p:sp>
        <p:nvSpPr>
          <p:cNvPr id="4" name="TextBox 3"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FBEBDAE0-F7BF-3005-4E09-9B9E1086AFD2}"/>
              </a:ext>
            </a:extLst>
          </p:cNvPr>
          <p:cNvSpPr txBox="1"/>
          <p:nvPr/>
        </p:nvSpPr>
        <p:spPr>
          <a:xfrm>
            <a:off x="5258129" y="4246226"/>
            <a:ext cx="1692000" cy="1077218"/>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At rest, in transit and in use, Built-in advanced encryption, and customer managed keys</a:t>
            </a:r>
          </a:p>
        </p:txBody>
      </p:sp>
      <p:sp>
        <p:nvSpPr>
          <p:cNvPr id="6" name="TextBox 5"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DD9B069A-3126-C6D4-2B11-B145909679D2}"/>
              </a:ext>
            </a:extLst>
          </p:cNvPr>
          <p:cNvSpPr txBox="1"/>
          <p:nvPr/>
        </p:nvSpPr>
        <p:spPr>
          <a:xfrm>
            <a:off x="7505091" y="4246226"/>
            <a:ext cx="1692000" cy="646331"/>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You own your data: full control, no outside access</a:t>
            </a:r>
          </a:p>
        </p:txBody>
      </p:sp>
      <p:sp>
        <p:nvSpPr>
          <p:cNvPr id="7" name="TextBox 6"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02DB6130-FAEF-5039-55FF-770AE938C37F}"/>
              </a:ext>
            </a:extLst>
          </p:cNvPr>
          <p:cNvSpPr txBox="1"/>
          <p:nvPr/>
        </p:nvSpPr>
        <p:spPr>
          <a:xfrm>
            <a:off x="9752051" y="4246226"/>
            <a:ext cx="1692000" cy="861774"/>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ts val="12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Over 100 global certifications, meeting international standards</a:t>
            </a:r>
          </a:p>
        </p:txBody>
      </p:sp>
      <p:grpSp>
        <p:nvGrpSpPr>
          <p:cNvPr id="8" name="Group 7">
            <a:extLst>
              <a:ext uri="{FF2B5EF4-FFF2-40B4-BE49-F238E27FC236}">
                <a16:creationId xmlns:a16="http://schemas.microsoft.com/office/drawing/2014/main" id="{4746F9E4-560B-B5BC-7CEF-E14501EB07D3}"/>
              </a:ext>
            </a:extLst>
          </p:cNvPr>
          <p:cNvGrpSpPr/>
          <p:nvPr/>
        </p:nvGrpSpPr>
        <p:grpSpPr>
          <a:xfrm>
            <a:off x="7819532" y="292100"/>
            <a:ext cx="3808092" cy="216000"/>
            <a:chOff x="7819532" y="292100"/>
            <a:chExt cx="3808092" cy="216000"/>
          </a:xfrm>
        </p:grpSpPr>
        <p:sp>
          <p:nvSpPr>
            <p:cNvPr id="9" name="Text Placeholder 2">
              <a:extLst>
                <a:ext uri="{FF2B5EF4-FFF2-40B4-BE49-F238E27FC236}">
                  <a16:creationId xmlns:a16="http://schemas.microsoft.com/office/drawing/2014/main" id="{9D4C27BB-B952-43CF-83EA-820DB8F6E744}"/>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0" name="Text Placeholder 2">
              <a:extLst>
                <a:ext uri="{FF2B5EF4-FFF2-40B4-BE49-F238E27FC236}">
                  <a16:creationId xmlns:a16="http://schemas.microsoft.com/office/drawing/2014/main" id="{89EC485C-FFB0-41FF-DA63-0C03AAD33815}"/>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1" name="Text Placeholder 2">
              <a:extLst>
                <a:ext uri="{FF2B5EF4-FFF2-40B4-BE49-F238E27FC236}">
                  <a16:creationId xmlns:a16="http://schemas.microsoft.com/office/drawing/2014/main" id="{C5B887DE-BB78-0EFD-7670-BC8B29E3E24E}"/>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2" name="Text Placeholder 2">
              <a:extLst>
                <a:ext uri="{FF2B5EF4-FFF2-40B4-BE49-F238E27FC236}">
                  <a16:creationId xmlns:a16="http://schemas.microsoft.com/office/drawing/2014/main" id="{2B1ACB62-7DB4-E876-60B4-9936B651F52C}"/>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3" name="Text Placeholder 2">
              <a:extLst>
                <a:ext uri="{FF2B5EF4-FFF2-40B4-BE49-F238E27FC236}">
                  <a16:creationId xmlns:a16="http://schemas.microsoft.com/office/drawing/2014/main" id="{80A9AE9E-BF68-0C52-C217-5E227A1D0E57}"/>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4" name="Text Placeholder 2">
              <a:extLst>
                <a:ext uri="{FF2B5EF4-FFF2-40B4-BE49-F238E27FC236}">
                  <a16:creationId xmlns:a16="http://schemas.microsoft.com/office/drawing/2014/main" id="{A68468D6-BC9F-D1A1-3929-B91CF712C702}"/>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5" name="Text Placeholder 2">
              <a:extLst>
                <a:ext uri="{FF2B5EF4-FFF2-40B4-BE49-F238E27FC236}">
                  <a16:creationId xmlns:a16="http://schemas.microsoft.com/office/drawing/2014/main" id="{053D0F33-35FA-87A4-0AC9-2A303F774230}"/>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6" name="TextBox 15">
              <a:extLst>
                <a:ext uri="{FF2B5EF4-FFF2-40B4-BE49-F238E27FC236}">
                  <a16:creationId xmlns:a16="http://schemas.microsoft.com/office/drawing/2014/main" id="{055B1ACA-D536-6CFD-B677-1DAB1E394F1E}"/>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pic>
        <p:nvPicPr>
          <p:cNvPr id="19" name="Graphic 18">
            <a:extLst>
              <a:ext uri="{FF2B5EF4-FFF2-40B4-BE49-F238E27FC236}">
                <a16:creationId xmlns:a16="http://schemas.microsoft.com/office/drawing/2014/main" id="{B58CEB6A-09D7-22BD-63CC-A696EB501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7466" y="2626390"/>
            <a:ext cx="445477" cy="445477"/>
          </a:xfrm>
          <a:prstGeom prst="rect">
            <a:avLst/>
          </a:prstGeom>
        </p:spPr>
      </p:pic>
      <p:sp>
        <p:nvSpPr>
          <p:cNvPr id="24" name="Rounded Rectangle 1">
            <a:extLst>
              <a:ext uri="{FF2B5EF4-FFF2-40B4-BE49-F238E27FC236}">
                <a16:creationId xmlns:a16="http://schemas.microsoft.com/office/drawing/2014/main" id="{67E4E5C3-3557-4B8C-ED0C-8F1444A6D998}"/>
              </a:ext>
              <a:ext uri="{C183D7F6-B498-43B3-948B-1728B52AA6E4}">
                <adec:decorative xmlns:adec="http://schemas.microsoft.com/office/drawing/2017/decorative" val="0"/>
              </a:ext>
            </a:extLst>
          </p:cNvPr>
          <p:cNvSpPr/>
          <p:nvPr/>
        </p:nvSpPr>
        <p:spPr bwMode="auto">
          <a:xfrm>
            <a:off x="577464" y="3548731"/>
            <a:ext cx="2065482" cy="570071"/>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Data</a:t>
            </a:r>
            <a:b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protection</a:t>
            </a:r>
          </a:p>
        </p:txBody>
      </p:sp>
      <p:sp>
        <p:nvSpPr>
          <p:cNvPr id="25" name="Rounded Rectangle 1">
            <a:extLst>
              <a:ext uri="{FF2B5EF4-FFF2-40B4-BE49-F238E27FC236}">
                <a16:creationId xmlns:a16="http://schemas.microsoft.com/office/drawing/2014/main" id="{2E1121FD-A615-7BBA-350D-92B5697FABDF}"/>
              </a:ext>
              <a:ext uri="{C183D7F6-B498-43B3-948B-1728B52AA6E4}">
                <adec:decorative xmlns:adec="http://schemas.microsoft.com/office/drawing/2017/decorative" val="0"/>
              </a:ext>
            </a:extLst>
          </p:cNvPr>
          <p:cNvSpPr/>
          <p:nvPr/>
        </p:nvSpPr>
        <p:spPr bwMode="auto">
          <a:xfrm>
            <a:off x="2824426" y="3548731"/>
            <a:ext cx="2065482" cy="285036"/>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Authentication</a:t>
            </a:r>
          </a:p>
        </p:txBody>
      </p:sp>
      <p:sp>
        <p:nvSpPr>
          <p:cNvPr id="26" name="Rounded Rectangle 1">
            <a:extLst>
              <a:ext uri="{FF2B5EF4-FFF2-40B4-BE49-F238E27FC236}">
                <a16:creationId xmlns:a16="http://schemas.microsoft.com/office/drawing/2014/main" id="{2FED3705-5576-EA2E-F9C2-5195781FE7BA}"/>
              </a:ext>
              <a:ext uri="{C183D7F6-B498-43B3-948B-1728B52AA6E4}">
                <adec:decorative xmlns:adec="http://schemas.microsoft.com/office/drawing/2017/decorative" val="0"/>
              </a:ext>
            </a:extLst>
          </p:cNvPr>
          <p:cNvSpPr/>
          <p:nvPr/>
        </p:nvSpPr>
        <p:spPr bwMode="auto">
          <a:xfrm>
            <a:off x="5071388" y="3548731"/>
            <a:ext cx="2065482" cy="570071"/>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Network</a:t>
            </a:r>
            <a:b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security</a:t>
            </a:r>
          </a:p>
        </p:txBody>
      </p:sp>
      <p:sp>
        <p:nvSpPr>
          <p:cNvPr id="27" name="Rounded Rectangle 1">
            <a:extLst>
              <a:ext uri="{FF2B5EF4-FFF2-40B4-BE49-F238E27FC236}">
                <a16:creationId xmlns:a16="http://schemas.microsoft.com/office/drawing/2014/main" id="{E93E9412-1D85-C8B5-44D0-F74129BA603E}"/>
              </a:ext>
              <a:ext uri="{C183D7F6-B498-43B3-948B-1728B52AA6E4}">
                <adec:decorative xmlns:adec="http://schemas.microsoft.com/office/drawing/2017/decorative" val="0"/>
              </a:ext>
            </a:extLst>
          </p:cNvPr>
          <p:cNvSpPr/>
          <p:nvPr/>
        </p:nvSpPr>
        <p:spPr bwMode="auto">
          <a:xfrm>
            <a:off x="7318350" y="3548731"/>
            <a:ext cx="2065482" cy="570071"/>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Data</a:t>
            </a:r>
            <a:b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privacy</a:t>
            </a:r>
          </a:p>
        </p:txBody>
      </p:sp>
      <p:sp>
        <p:nvSpPr>
          <p:cNvPr id="28" name="Rounded Rectangle 1">
            <a:extLst>
              <a:ext uri="{FF2B5EF4-FFF2-40B4-BE49-F238E27FC236}">
                <a16:creationId xmlns:a16="http://schemas.microsoft.com/office/drawing/2014/main" id="{A0F25708-A5A0-B8A6-2F8F-EEC757C41D11}"/>
              </a:ext>
              <a:ext uri="{C183D7F6-B498-43B3-948B-1728B52AA6E4}">
                <adec:decorative xmlns:adec="http://schemas.microsoft.com/office/drawing/2017/decorative" val="0"/>
              </a:ext>
            </a:extLst>
          </p:cNvPr>
          <p:cNvSpPr/>
          <p:nvPr/>
        </p:nvSpPr>
        <p:spPr bwMode="auto">
          <a:xfrm>
            <a:off x="9565311" y="3548731"/>
            <a:ext cx="2065482" cy="285036"/>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Compliance</a:t>
            </a:r>
          </a:p>
        </p:txBody>
      </p:sp>
    </p:spTree>
    <p:extLst>
      <p:ext uri="{BB962C8B-B14F-4D97-AF65-F5344CB8AC3E}">
        <p14:creationId xmlns:p14="http://schemas.microsoft.com/office/powerpoint/2010/main" val="321203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35" presetClass="path" presetSubtype="0" decel="100000" fill="hold" grpId="1" nodeType="withEffect">
                                  <p:stCondLst>
                                    <p:cond delay="200"/>
                                  </p:stCondLst>
                                  <p:childTnLst>
                                    <p:animMotion origin="layout" path="M -1.25E-6 1.11111E-6 L -1.25E-6 0.02616 " pathEditMode="relative" rAng="0" ptsTypes="AA">
                                      <p:cBhvr>
                                        <p:cTn id="9" dur="500" spd="-100000" fill="hold"/>
                                        <p:tgtEl>
                                          <p:spTgt spid="77"/>
                                        </p:tgtEl>
                                        <p:attrNameLst>
                                          <p:attrName>ppt_x</p:attrName>
                                          <p:attrName>ppt_y</p:attrName>
                                        </p:attrNameLst>
                                      </p:cBhvr>
                                      <p:rCtr x="0" y="1296"/>
                                    </p:animMotion>
                                  </p:childTnLst>
                                </p:cTn>
                              </p:par>
                              <p:par>
                                <p:cTn id="10" presetID="23" presetClass="entr" presetSubtype="16" fill="hold" grpId="0" nodeType="withEffect">
                                  <p:stCondLst>
                                    <p:cond delay="400"/>
                                  </p:stCondLst>
                                  <p:childTnLst>
                                    <p:set>
                                      <p:cBhvr>
                                        <p:cTn id="11" dur="1" fill="hold">
                                          <p:stCondLst>
                                            <p:cond delay="0"/>
                                          </p:stCondLst>
                                        </p:cTn>
                                        <p:tgtEl>
                                          <p:spTgt spid="73"/>
                                        </p:tgtEl>
                                        <p:attrNameLst>
                                          <p:attrName>style.visibility</p:attrName>
                                        </p:attrNameLst>
                                      </p:cBhvr>
                                      <p:to>
                                        <p:strVal val="visible"/>
                                      </p:to>
                                    </p:set>
                                    <p:anim calcmode="lin" valueType="num">
                                      <p:cBhvr>
                                        <p:cTn id="12" dur="400" fill="hold"/>
                                        <p:tgtEl>
                                          <p:spTgt spid="73"/>
                                        </p:tgtEl>
                                        <p:attrNameLst>
                                          <p:attrName>ppt_w</p:attrName>
                                        </p:attrNameLst>
                                      </p:cBhvr>
                                      <p:tavLst>
                                        <p:tav tm="0">
                                          <p:val>
                                            <p:fltVal val="0"/>
                                          </p:val>
                                        </p:tav>
                                        <p:tav tm="100000">
                                          <p:val>
                                            <p:strVal val="#ppt_w"/>
                                          </p:val>
                                        </p:tav>
                                      </p:tavLst>
                                    </p:anim>
                                    <p:anim calcmode="lin" valueType="num">
                                      <p:cBhvr>
                                        <p:cTn id="13" dur="400" fill="hold"/>
                                        <p:tgtEl>
                                          <p:spTgt spid="73"/>
                                        </p:tgtEl>
                                        <p:attrNameLst>
                                          <p:attrName>ppt_h</p:attrName>
                                        </p:attrNameLst>
                                      </p:cBhvr>
                                      <p:tavLst>
                                        <p:tav tm="0">
                                          <p:val>
                                            <p:fltVal val="0"/>
                                          </p:val>
                                        </p:tav>
                                        <p:tav tm="100000">
                                          <p:val>
                                            <p:strVal val="#ppt_h"/>
                                          </p:val>
                                        </p:tav>
                                      </p:tavLst>
                                    </p:anim>
                                  </p:childTnLst>
                                </p:cTn>
                              </p:par>
                              <p:par>
                                <p:cTn id="14" presetID="6" presetClass="emph" presetSubtype="0" accel="100000" autoRev="1" fill="hold" grpId="1" nodeType="withEffect">
                                  <p:stCondLst>
                                    <p:cond delay="400"/>
                                  </p:stCondLst>
                                  <p:childTnLst>
                                    <p:animScale>
                                      <p:cBhvr>
                                        <p:cTn id="15" dur="400" fill="hold"/>
                                        <p:tgtEl>
                                          <p:spTgt spid="73"/>
                                        </p:tgtEl>
                                      </p:cBhvr>
                                      <p:by x="110000" y="110000"/>
                                    </p:animScale>
                                  </p:childTnLst>
                                </p:cTn>
                              </p:par>
                              <p:par>
                                <p:cTn id="16" presetID="10" presetClass="entr" presetSubtype="0" fill="hold" grpId="0" nodeType="withEffect">
                                  <p:stCondLst>
                                    <p:cond delay="40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35" presetClass="path" presetSubtype="0" decel="100000" fill="hold" grpId="1" nodeType="withEffect">
                                  <p:stCondLst>
                                    <p:cond delay="400"/>
                                  </p:stCondLst>
                                  <p:childTnLst>
                                    <p:animMotion origin="layout" path="M 3.95833E-6 1.11111E-6 L 3.95833E-6 0.02616 " pathEditMode="relative" rAng="0" ptsTypes="AA">
                                      <p:cBhvr>
                                        <p:cTn id="20" dur="500" spd="-100000" fill="hold"/>
                                        <p:tgtEl>
                                          <p:spTgt spid="90"/>
                                        </p:tgtEl>
                                        <p:attrNameLst>
                                          <p:attrName>ppt_x</p:attrName>
                                          <p:attrName>ppt_y</p:attrName>
                                        </p:attrNameLst>
                                      </p:cBhvr>
                                      <p:rCtr x="0" y="1296"/>
                                    </p:animMotion>
                                  </p:childTnLst>
                                </p:cTn>
                              </p:par>
                              <p:par>
                                <p:cTn id="21" presetID="23" presetClass="entr" presetSubtype="16" fill="hold" grpId="0" nodeType="withEffect">
                                  <p:stCondLst>
                                    <p:cond delay="600"/>
                                  </p:stCondLst>
                                  <p:childTnLst>
                                    <p:set>
                                      <p:cBhvr>
                                        <p:cTn id="22" dur="1" fill="hold">
                                          <p:stCondLst>
                                            <p:cond delay="0"/>
                                          </p:stCondLst>
                                        </p:cTn>
                                        <p:tgtEl>
                                          <p:spTgt spid="74"/>
                                        </p:tgtEl>
                                        <p:attrNameLst>
                                          <p:attrName>style.visibility</p:attrName>
                                        </p:attrNameLst>
                                      </p:cBhvr>
                                      <p:to>
                                        <p:strVal val="visible"/>
                                      </p:to>
                                    </p:set>
                                    <p:anim calcmode="lin" valueType="num">
                                      <p:cBhvr>
                                        <p:cTn id="23" dur="400" fill="hold"/>
                                        <p:tgtEl>
                                          <p:spTgt spid="74"/>
                                        </p:tgtEl>
                                        <p:attrNameLst>
                                          <p:attrName>ppt_w</p:attrName>
                                        </p:attrNameLst>
                                      </p:cBhvr>
                                      <p:tavLst>
                                        <p:tav tm="0">
                                          <p:val>
                                            <p:fltVal val="0"/>
                                          </p:val>
                                        </p:tav>
                                        <p:tav tm="100000">
                                          <p:val>
                                            <p:strVal val="#ppt_w"/>
                                          </p:val>
                                        </p:tav>
                                      </p:tavLst>
                                    </p:anim>
                                    <p:anim calcmode="lin" valueType="num">
                                      <p:cBhvr>
                                        <p:cTn id="24" dur="400" fill="hold"/>
                                        <p:tgtEl>
                                          <p:spTgt spid="74"/>
                                        </p:tgtEl>
                                        <p:attrNameLst>
                                          <p:attrName>ppt_h</p:attrName>
                                        </p:attrNameLst>
                                      </p:cBhvr>
                                      <p:tavLst>
                                        <p:tav tm="0">
                                          <p:val>
                                            <p:fltVal val="0"/>
                                          </p:val>
                                        </p:tav>
                                        <p:tav tm="100000">
                                          <p:val>
                                            <p:strVal val="#ppt_h"/>
                                          </p:val>
                                        </p:tav>
                                      </p:tavLst>
                                    </p:anim>
                                  </p:childTnLst>
                                </p:cTn>
                              </p:par>
                              <p:par>
                                <p:cTn id="25" presetID="6" presetClass="emph" presetSubtype="0" accel="100000" autoRev="1" fill="hold" grpId="1" nodeType="withEffect">
                                  <p:stCondLst>
                                    <p:cond delay="600"/>
                                  </p:stCondLst>
                                  <p:childTnLst>
                                    <p:animScale>
                                      <p:cBhvr>
                                        <p:cTn id="26" dur="400" fill="hold"/>
                                        <p:tgtEl>
                                          <p:spTgt spid="74"/>
                                        </p:tgtEl>
                                      </p:cBhvr>
                                      <p:by x="110000" y="110000"/>
                                    </p:animScale>
                                  </p:childTnLst>
                                </p:cTn>
                              </p:par>
                              <p:par>
                                <p:cTn id="27" presetID="10" presetClass="entr" presetSubtype="0" fill="hold" grpId="0" nodeType="withEffect">
                                  <p:stCondLst>
                                    <p:cond delay="60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par>
                                <p:cTn id="30" presetID="35" presetClass="path" presetSubtype="0" decel="100000" fill="hold" grpId="1" nodeType="withEffect">
                                  <p:stCondLst>
                                    <p:cond delay="600"/>
                                  </p:stCondLst>
                                  <p:childTnLst>
                                    <p:animMotion origin="layout" path="M -1.04167E-6 1.11111E-6 L -1.04167E-6 0.02616 " pathEditMode="relative" rAng="0" ptsTypes="AA">
                                      <p:cBhvr>
                                        <p:cTn id="31" dur="500" spd="-100000" fill="hold"/>
                                        <p:tgtEl>
                                          <p:spTgt spid="91"/>
                                        </p:tgtEl>
                                        <p:attrNameLst>
                                          <p:attrName>ppt_x</p:attrName>
                                          <p:attrName>ppt_y</p:attrName>
                                        </p:attrNameLst>
                                      </p:cBhvr>
                                      <p:rCtr x="0" y="1296"/>
                                    </p:animMotion>
                                  </p:childTnLst>
                                </p:cTn>
                              </p:par>
                              <p:par>
                                <p:cTn id="32" presetID="23" presetClass="entr" presetSubtype="16" fill="hold" grpId="0" nodeType="withEffect">
                                  <p:stCondLst>
                                    <p:cond delay="800"/>
                                  </p:stCondLst>
                                  <p:childTnLst>
                                    <p:set>
                                      <p:cBhvr>
                                        <p:cTn id="33" dur="1" fill="hold">
                                          <p:stCondLst>
                                            <p:cond delay="0"/>
                                          </p:stCondLst>
                                        </p:cTn>
                                        <p:tgtEl>
                                          <p:spTgt spid="75"/>
                                        </p:tgtEl>
                                        <p:attrNameLst>
                                          <p:attrName>style.visibility</p:attrName>
                                        </p:attrNameLst>
                                      </p:cBhvr>
                                      <p:to>
                                        <p:strVal val="visible"/>
                                      </p:to>
                                    </p:set>
                                    <p:anim calcmode="lin" valueType="num">
                                      <p:cBhvr>
                                        <p:cTn id="34" dur="400" fill="hold"/>
                                        <p:tgtEl>
                                          <p:spTgt spid="75"/>
                                        </p:tgtEl>
                                        <p:attrNameLst>
                                          <p:attrName>ppt_w</p:attrName>
                                        </p:attrNameLst>
                                      </p:cBhvr>
                                      <p:tavLst>
                                        <p:tav tm="0">
                                          <p:val>
                                            <p:fltVal val="0"/>
                                          </p:val>
                                        </p:tav>
                                        <p:tav tm="100000">
                                          <p:val>
                                            <p:strVal val="#ppt_w"/>
                                          </p:val>
                                        </p:tav>
                                      </p:tavLst>
                                    </p:anim>
                                    <p:anim calcmode="lin" valueType="num">
                                      <p:cBhvr>
                                        <p:cTn id="35" dur="400" fill="hold"/>
                                        <p:tgtEl>
                                          <p:spTgt spid="75"/>
                                        </p:tgtEl>
                                        <p:attrNameLst>
                                          <p:attrName>ppt_h</p:attrName>
                                        </p:attrNameLst>
                                      </p:cBhvr>
                                      <p:tavLst>
                                        <p:tav tm="0">
                                          <p:val>
                                            <p:fltVal val="0"/>
                                          </p:val>
                                        </p:tav>
                                        <p:tav tm="100000">
                                          <p:val>
                                            <p:strVal val="#ppt_h"/>
                                          </p:val>
                                        </p:tav>
                                      </p:tavLst>
                                    </p:anim>
                                  </p:childTnLst>
                                </p:cTn>
                              </p:par>
                              <p:par>
                                <p:cTn id="36" presetID="6" presetClass="emph" presetSubtype="0" accel="100000" autoRev="1" fill="hold" grpId="1" nodeType="withEffect">
                                  <p:stCondLst>
                                    <p:cond delay="800"/>
                                  </p:stCondLst>
                                  <p:childTnLst>
                                    <p:animScale>
                                      <p:cBhvr>
                                        <p:cTn id="37" dur="400" fill="hold"/>
                                        <p:tgtEl>
                                          <p:spTgt spid="75"/>
                                        </p:tgtEl>
                                      </p:cBhvr>
                                      <p:by x="110000" y="110000"/>
                                    </p:animScale>
                                  </p:childTnLst>
                                </p:cTn>
                              </p:par>
                              <p:par>
                                <p:cTn id="38" presetID="10" presetClass="entr" presetSubtype="0" fill="hold" grpId="0" nodeType="withEffect">
                                  <p:stCondLst>
                                    <p:cond delay="80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500"/>
                                        <p:tgtEl>
                                          <p:spTgt spid="92"/>
                                        </p:tgtEl>
                                      </p:cBhvr>
                                    </p:animEffect>
                                  </p:childTnLst>
                                </p:cTn>
                              </p:par>
                              <p:par>
                                <p:cTn id="41" presetID="35" presetClass="path" presetSubtype="0" decel="100000" fill="hold" grpId="1" nodeType="withEffect">
                                  <p:stCondLst>
                                    <p:cond delay="800"/>
                                  </p:stCondLst>
                                  <p:childTnLst>
                                    <p:animMotion origin="layout" path="M 4.16667E-6 1.11111E-6 L 4.16667E-6 0.02616 " pathEditMode="relative" rAng="0" ptsTypes="AA">
                                      <p:cBhvr>
                                        <p:cTn id="42" dur="500" spd="-100000" fill="hold"/>
                                        <p:tgtEl>
                                          <p:spTgt spid="92"/>
                                        </p:tgtEl>
                                        <p:attrNameLst>
                                          <p:attrName>ppt_x</p:attrName>
                                          <p:attrName>ppt_y</p:attrName>
                                        </p:attrNameLst>
                                      </p:cBhvr>
                                      <p:rCtr x="0" y="1296"/>
                                    </p:animMotion>
                                  </p:childTnLst>
                                </p:cTn>
                              </p:par>
                              <p:par>
                                <p:cTn id="43" presetID="23" presetClass="entr" presetSubtype="16" fill="hold" grpId="0" nodeType="withEffect">
                                  <p:stCondLst>
                                    <p:cond delay="1000"/>
                                  </p:stCondLst>
                                  <p:childTnLst>
                                    <p:set>
                                      <p:cBhvr>
                                        <p:cTn id="44" dur="1" fill="hold">
                                          <p:stCondLst>
                                            <p:cond delay="0"/>
                                          </p:stCondLst>
                                        </p:cTn>
                                        <p:tgtEl>
                                          <p:spTgt spid="76"/>
                                        </p:tgtEl>
                                        <p:attrNameLst>
                                          <p:attrName>style.visibility</p:attrName>
                                        </p:attrNameLst>
                                      </p:cBhvr>
                                      <p:to>
                                        <p:strVal val="visible"/>
                                      </p:to>
                                    </p:set>
                                    <p:anim calcmode="lin" valueType="num">
                                      <p:cBhvr>
                                        <p:cTn id="45" dur="400" fill="hold"/>
                                        <p:tgtEl>
                                          <p:spTgt spid="76"/>
                                        </p:tgtEl>
                                        <p:attrNameLst>
                                          <p:attrName>ppt_w</p:attrName>
                                        </p:attrNameLst>
                                      </p:cBhvr>
                                      <p:tavLst>
                                        <p:tav tm="0">
                                          <p:val>
                                            <p:fltVal val="0"/>
                                          </p:val>
                                        </p:tav>
                                        <p:tav tm="100000">
                                          <p:val>
                                            <p:strVal val="#ppt_w"/>
                                          </p:val>
                                        </p:tav>
                                      </p:tavLst>
                                    </p:anim>
                                    <p:anim calcmode="lin" valueType="num">
                                      <p:cBhvr>
                                        <p:cTn id="46" dur="400" fill="hold"/>
                                        <p:tgtEl>
                                          <p:spTgt spid="76"/>
                                        </p:tgtEl>
                                        <p:attrNameLst>
                                          <p:attrName>ppt_h</p:attrName>
                                        </p:attrNameLst>
                                      </p:cBhvr>
                                      <p:tavLst>
                                        <p:tav tm="0">
                                          <p:val>
                                            <p:fltVal val="0"/>
                                          </p:val>
                                        </p:tav>
                                        <p:tav tm="100000">
                                          <p:val>
                                            <p:strVal val="#ppt_h"/>
                                          </p:val>
                                        </p:tav>
                                      </p:tavLst>
                                    </p:anim>
                                  </p:childTnLst>
                                </p:cTn>
                              </p:par>
                              <p:par>
                                <p:cTn id="47" presetID="6" presetClass="emph" presetSubtype="0" accel="100000" autoRev="1" fill="hold" grpId="1" nodeType="withEffect">
                                  <p:stCondLst>
                                    <p:cond delay="1000"/>
                                  </p:stCondLst>
                                  <p:childTnLst>
                                    <p:animScale>
                                      <p:cBhvr>
                                        <p:cTn id="48" dur="400" fill="hold"/>
                                        <p:tgtEl>
                                          <p:spTgt spid="76"/>
                                        </p:tgtEl>
                                      </p:cBhvr>
                                      <p:by x="110000" y="110000"/>
                                    </p:animScale>
                                  </p:childTnLst>
                                </p:cTn>
                              </p:par>
                              <p:par>
                                <p:cTn id="49" presetID="10" presetClass="entr" presetSubtype="0" fill="hold" grpId="0" nodeType="withEffect">
                                  <p:stCondLst>
                                    <p:cond delay="1000"/>
                                  </p:stCondLst>
                                  <p:childTnLst>
                                    <p:set>
                                      <p:cBhvr>
                                        <p:cTn id="50" dur="1" fill="hold">
                                          <p:stCondLst>
                                            <p:cond delay="0"/>
                                          </p:stCondLst>
                                        </p:cTn>
                                        <p:tgtEl>
                                          <p:spTgt spid="93"/>
                                        </p:tgtEl>
                                        <p:attrNameLst>
                                          <p:attrName>style.visibility</p:attrName>
                                        </p:attrNameLst>
                                      </p:cBhvr>
                                      <p:to>
                                        <p:strVal val="visible"/>
                                      </p:to>
                                    </p:set>
                                    <p:animEffect transition="in" filter="fade">
                                      <p:cBhvr>
                                        <p:cTn id="51" dur="500"/>
                                        <p:tgtEl>
                                          <p:spTgt spid="93"/>
                                        </p:tgtEl>
                                      </p:cBhvr>
                                    </p:animEffect>
                                  </p:childTnLst>
                                </p:cTn>
                              </p:par>
                              <p:par>
                                <p:cTn id="52" presetID="35" presetClass="path" presetSubtype="0" decel="100000" fill="hold" grpId="1" nodeType="withEffect">
                                  <p:stCondLst>
                                    <p:cond delay="1000"/>
                                  </p:stCondLst>
                                  <p:childTnLst>
                                    <p:animMotion origin="layout" path="M -6.25E-7 1.11111E-6 L -6.25E-7 0.02616 " pathEditMode="relative" rAng="0" ptsTypes="AA">
                                      <p:cBhvr>
                                        <p:cTn id="53" dur="500" spd="-100000" fill="hold"/>
                                        <p:tgtEl>
                                          <p:spTgt spid="93"/>
                                        </p:tgtEl>
                                        <p:attrNameLst>
                                          <p:attrName>ppt_x</p:attrName>
                                          <p:attrName>ppt_y</p:attrName>
                                        </p:attrNameLst>
                                      </p:cBhvr>
                                      <p:rCtr x="0" y="1296"/>
                                    </p:animMotion>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42" presetClass="path" presetSubtype="0" decel="100000" fill="hold" grpId="1" nodeType="withEffect">
                                  <p:stCondLst>
                                    <p:cond delay="0"/>
                                  </p:stCondLst>
                                  <p:childTnLst>
                                    <p:animMotion origin="layout" path="M -1.875E-6 -4.44444E-6 L -1.875E-6 0.03542 " pathEditMode="relative" rAng="0" ptsTypes="AA">
                                      <p:cBhvr>
                                        <p:cTn id="58" dur="700" spd="-100000" fill="hold"/>
                                        <p:tgtEl>
                                          <p:spTgt spid="5"/>
                                        </p:tgtEl>
                                        <p:attrNameLst>
                                          <p:attrName>ppt_x</p:attrName>
                                          <p:attrName>ppt_y</p:attrName>
                                        </p:attrNameLst>
                                      </p:cBhvr>
                                      <p:rCtr x="0" y="1759"/>
                                    </p:animMotion>
                                  </p:childTnLst>
                                </p:cTn>
                              </p:par>
                              <p:par>
                                <p:cTn id="59" presetID="10" presetClass="entr" presetSubtype="0" fill="hold" grpId="0" nodeType="withEffect">
                                  <p:stCondLst>
                                    <p:cond delay="20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par>
                                <p:cTn id="62" presetID="35" presetClass="path" presetSubtype="0" decel="100000" fill="hold" grpId="1" nodeType="withEffect">
                                  <p:stCondLst>
                                    <p:cond delay="200"/>
                                  </p:stCondLst>
                                  <p:childTnLst>
                                    <p:animMotion origin="layout" path="M -1.25E-6 -2.96296E-6 L -1.25E-6 0.02616 " pathEditMode="relative" rAng="0" ptsTypes="AA">
                                      <p:cBhvr>
                                        <p:cTn id="63" dur="500" spd="-100000" fill="hold"/>
                                        <p:tgtEl>
                                          <p:spTgt spid="2"/>
                                        </p:tgtEl>
                                        <p:attrNameLst>
                                          <p:attrName>ppt_x</p:attrName>
                                          <p:attrName>ppt_y</p:attrName>
                                        </p:attrNameLst>
                                      </p:cBhvr>
                                      <p:rCtr x="0" y="1296"/>
                                    </p:animMotion>
                                  </p:childTnLst>
                                </p:cTn>
                              </p:par>
                              <p:par>
                                <p:cTn id="64" presetID="10" presetClass="entr" presetSubtype="0" fill="hold" grpId="0" nodeType="withEffect">
                                  <p:stCondLst>
                                    <p:cond delay="40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par>
                                <p:cTn id="67" presetID="35" presetClass="path" presetSubtype="0" decel="100000" fill="hold" grpId="1" nodeType="withEffect">
                                  <p:stCondLst>
                                    <p:cond delay="400"/>
                                  </p:stCondLst>
                                  <p:childTnLst>
                                    <p:animMotion origin="layout" path="M 3.75E-6 -2.96296E-6 L 3.75E-6 0.02616 " pathEditMode="relative" rAng="0" ptsTypes="AA">
                                      <p:cBhvr>
                                        <p:cTn id="68" dur="500" spd="-100000" fill="hold"/>
                                        <p:tgtEl>
                                          <p:spTgt spid="3"/>
                                        </p:tgtEl>
                                        <p:attrNameLst>
                                          <p:attrName>ppt_x</p:attrName>
                                          <p:attrName>ppt_y</p:attrName>
                                        </p:attrNameLst>
                                      </p:cBhvr>
                                      <p:rCtr x="0" y="1296"/>
                                    </p:animMotion>
                                  </p:childTnLst>
                                </p:cTn>
                              </p:par>
                              <p:par>
                                <p:cTn id="69" presetID="10" presetClass="entr" presetSubtype="0" fill="hold" grpId="0" nodeType="withEffect">
                                  <p:stCondLst>
                                    <p:cond delay="60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par>
                                <p:cTn id="72" presetID="35" presetClass="path" presetSubtype="0" decel="100000" fill="hold" grpId="1" nodeType="withEffect">
                                  <p:stCondLst>
                                    <p:cond delay="600"/>
                                  </p:stCondLst>
                                  <p:childTnLst>
                                    <p:animMotion origin="layout" path="M -1.04167E-6 4.81481E-6 L -1.04167E-6 0.02615 " pathEditMode="relative" rAng="0" ptsTypes="AA">
                                      <p:cBhvr>
                                        <p:cTn id="73" dur="500" spd="-100000" fill="hold"/>
                                        <p:tgtEl>
                                          <p:spTgt spid="4"/>
                                        </p:tgtEl>
                                        <p:attrNameLst>
                                          <p:attrName>ppt_x</p:attrName>
                                          <p:attrName>ppt_y</p:attrName>
                                        </p:attrNameLst>
                                      </p:cBhvr>
                                      <p:rCtr x="0" y="1296"/>
                                    </p:animMotion>
                                  </p:childTnLst>
                                </p:cTn>
                              </p:par>
                              <p:par>
                                <p:cTn id="74" presetID="10" presetClass="entr" presetSubtype="0" fill="hold" grpId="0" nodeType="withEffect">
                                  <p:stCondLst>
                                    <p:cond delay="80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35" presetClass="path" presetSubtype="0" decel="100000" fill="hold" grpId="1" nodeType="withEffect">
                                  <p:stCondLst>
                                    <p:cond delay="800"/>
                                  </p:stCondLst>
                                  <p:childTnLst>
                                    <p:animMotion origin="layout" path="M 4.16667E-6 -3.7037E-6 L 4.16667E-6 0.02616 " pathEditMode="relative" rAng="0" ptsTypes="AA">
                                      <p:cBhvr>
                                        <p:cTn id="78" dur="500" spd="-100000" fill="hold"/>
                                        <p:tgtEl>
                                          <p:spTgt spid="6"/>
                                        </p:tgtEl>
                                        <p:attrNameLst>
                                          <p:attrName>ppt_x</p:attrName>
                                          <p:attrName>ppt_y</p:attrName>
                                        </p:attrNameLst>
                                      </p:cBhvr>
                                      <p:rCtr x="0" y="1296"/>
                                    </p:animMotion>
                                  </p:childTnLst>
                                </p:cTn>
                              </p:par>
                              <p:par>
                                <p:cTn id="79" presetID="10" presetClass="entr" presetSubtype="0" fill="hold" grpId="0" nodeType="withEffect">
                                  <p:stCondLst>
                                    <p:cond delay="100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500"/>
                                        <p:tgtEl>
                                          <p:spTgt spid="7"/>
                                        </p:tgtEl>
                                      </p:cBhvr>
                                    </p:animEffect>
                                  </p:childTnLst>
                                </p:cTn>
                              </p:par>
                              <p:par>
                                <p:cTn id="82" presetID="35" presetClass="path" presetSubtype="0" decel="100000" fill="hold" grpId="1" nodeType="withEffect">
                                  <p:stCondLst>
                                    <p:cond delay="1000"/>
                                  </p:stCondLst>
                                  <p:childTnLst>
                                    <p:animMotion origin="layout" path="M -8.33333E-7 -4.44444E-6 L -8.33333E-7 0.02616 " pathEditMode="relative" rAng="0" ptsTypes="AA">
                                      <p:cBhvr>
                                        <p:cTn id="83" dur="500" spd="-100000" fill="hold"/>
                                        <p:tgtEl>
                                          <p:spTgt spid="7"/>
                                        </p:tgtEl>
                                        <p:attrNameLst>
                                          <p:attrName>ppt_x</p:attrName>
                                          <p:attrName>ppt_y</p:attrName>
                                        </p:attrNameLst>
                                      </p:cBhvr>
                                      <p:rCtr x="0" y="1296"/>
                                    </p:animMotion>
                                  </p:childTnLst>
                                </p:cTn>
                              </p:par>
                              <p:par>
                                <p:cTn id="84" presetID="23" presetClass="entr" presetSubtype="16" fill="hold" nodeType="withEffect">
                                  <p:stCondLst>
                                    <p:cond delay="200"/>
                                  </p:stCondLst>
                                  <p:childTnLst>
                                    <p:set>
                                      <p:cBhvr>
                                        <p:cTn id="85" dur="1" fill="hold">
                                          <p:stCondLst>
                                            <p:cond delay="0"/>
                                          </p:stCondLst>
                                        </p:cTn>
                                        <p:tgtEl>
                                          <p:spTgt spid="19"/>
                                        </p:tgtEl>
                                        <p:attrNameLst>
                                          <p:attrName>style.visibility</p:attrName>
                                        </p:attrNameLst>
                                      </p:cBhvr>
                                      <p:to>
                                        <p:strVal val="visible"/>
                                      </p:to>
                                    </p:set>
                                    <p:anim calcmode="lin" valueType="num">
                                      <p:cBhvr>
                                        <p:cTn id="86" dur="400" fill="hold"/>
                                        <p:tgtEl>
                                          <p:spTgt spid="19"/>
                                        </p:tgtEl>
                                        <p:attrNameLst>
                                          <p:attrName>ppt_w</p:attrName>
                                        </p:attrNameLst>
                                      </p:cBhvr>
                                      <p:tavLst>
                                        <p:tav tm="0">
                                          <p:val>
                                            <p:fltVal val="0"/>
                                          </p:val>
                                        </p:tav>
                                        <p:tav tm="100000">
                                          <p:val>
                                            <p:strVal val="#ppt_w"/>
                                          </p:val>
                                        </p:tav>
                                      </p:tavLst>
                                    </p:anim>
                                    <p:anim calcmode="lin" valueType="num">
                                      <p:cBhvr>
                                        <p:cTn id="87" dur="400" fill="hold"/>
                                        <p:tgtEl>
                                          <p:spTgt spid="19"/>
                                        </p:tgtEl>
                                        <p:attrNameLst>
                                          <p:attrName>ppt_h</p:attrName>
                                        </p:attrNameLst>
                                      </p:cBhvr>
                                      <p:tavLst>
                                        <p:tav tm="0">
                                          <p:val>
                                            <p:fltVal val="0"/>
                                          </p:val>
                                        </p:tav>
                                        <p:tav tm="100000">
                                          <p:val>
                                            <p:strVal val="#ppt_h"/>
                                          </p:val>
                                        </p:tav>
                                      </p:tavLst>
                                    </p:anim>
                                  </p:childTnLst>
                                </p:cTn>
                              </p:par>
                              <p:par>
                                <p:cTn id="88" presetID="6" presetClass="emph" presetSubtype="0" accel="100000" autoRev="1" fill="hold" nodeType="withEffect">
                                  <p:stCondLst>
                                    <p:cond delay="200"/>
                                  </p:stCondLst>
                                  <p:childTnLst>
                                    <p:animScale>
                                      <p:cBhvr>
                                        <p:cTn id="89" dur="400" fill="hold"/>
                                        <p:tgtEl>
                                          <p:spTgt spid="19"/>
                                        </p:tgtEl>
                                      </p:cBhvr>
                                      <p:by x="110000" y="110000"/>
                                    </p:animScale>
                                  </p:childTnLst>
                                </p:cTn>
                              </p:par>
                              <p:par>
                                <p:cTn id="90" presetID="23" presetClass="entr" presetSubtype="16" fill="hold" grpId="0" nodeType="withEffect">
                                  <p:stCondLst>
                                    <p:cond delay="200"/>
                                  </p:stCondLst>
                                  <p:childTnLst>
                                    <p:set>
                                      <p:cBhvr>
                                        <p:cTn id="91" dur="1" fill="hold">
                                          <p:stCondLst>
                                            <p:cond delay="0"/>
                                          </p:stCondLst>
                                        </p:cTn>
                                        <p:tgtEl>
                                          <p:spTgt spid="17"/>
                                        </p:tgtEl>
                                        <p:attrNameLst>
                                          <p:attrName>style.visibility</p:attrName>
                                        </p:attrNameLst>
                                      </p:cBhvr>
                                      <p:to>
                                        <p:strVal val="visible"/>
                                      </p:to>
                                    </p:set>
                                    <p:anim calcmode="lin" valueType="num">
                                      <p:cBhvr>
                                        <p:cTn id="92" dur="400" fill="hold"/>
                                        <p:tgtEl>
                                          <p:spTgt spid="17"/>
                                        </p:tgtEl>
                                        <p:attrNameLst>
                                          <p:attrName>ppt_w</p:attrName>
                                        </p:attrNameLst>
                                      </p:cBhvr>
                                      <p:tavLst>
                                        <p:tav tm="0">
                                          <p:val>
                                            <p:fltVal val="0"/>
                                          </p:val>
                                        </p:tav>
                                        <p:tav tm="100000">
                                          <p:val>
                                            <p:strVal val="#ppt_w"/>
                                          </p:val>
                                        </p:tav>
                                      </p:tavLst>
                                    </p:anim>
                                    <p:anim calcmode="lin" valueType="num">
                                      <p:cBhvr>
                                        <p:cTn id="93" dur="400" fill="hold"/>
                                        <p:tgtEl>
                                          <p:spTgt spid="17"/>
                                        </p:tgtEl>
                                        <p:attrNameLst>
                                          <p:attrName>ppt_h</p:attrName>
                                        </p:attrNameLst>
                                      </p:cBhvr>
                                      <p:tavLst>
                                        <p:tav tm="0">
                                          <p:val>
                                            <p:fltVal val="0"/>
                                          </p:val>
                                        </p:tav>
                                        <p:tav tm="100000">
                                          <p:val>
                                            <p:strVal val="#ppt_h"/>
                                          </p:val>
                                        </p:tav>
                                      </p:tavLst>
                                    </p:anim>
                                  </p:childTnLst>
                                </p:cTn>
                              </p:par>
                              <p:par>
                                <p:cTn id="94" presetID="6" presetClass="emph" presetSubtype="0" accel="100000" autoRev="1" fill="hold" grpId="1" nodeType="withEffect">
                                  <p:stCondLst>
                                    <p:cond delay="200"/>
                                  </p:stCondLst>
                                  <p:childTnLst>
                                    <p:animScale>
                                      <p:cBhvr>
                                        <p:cTn id="95" dur="400" fill="hold"/>
                                        <p:tgtEl>
                                          <p:spTgt spid="17"/>
                                        </p:tgtEl>
                                      </p:cBhvr>
                                      <p:by x="110000" y="110000"/>
                                    </p:animScale>
                                  </p:childTnLst>
                                </p:cTn>
                              </p:par>
                              <p:par>
                                <p:cTn id="96" presetID="23" presetClass="entr" presetSubtype="16" fill="hold" grpId="0" nodeType="withEffect">
                                  <p:stCondLst>
                                    <p:cond delay="400"/>
                                  </p:stCondLst>
                                  <p:childTnLst>
                                    <p:set>
                                      <p:cBhvr>
                                        <p:cTn id="97" dur="1" fill="hold">
                                          <p:stCondLst>
                                            <p:cond delay="0"/>
                                          </p:stCondLst>
                                        </p:cTn>
                                        <p:tgtEl>
                                          <p:spTgt spid="20"/>
                                        </p:tgtEl>
                                        <p:attrNameLst>
                                          <p:attrName>style.visibility</p:attrName>
                                        </p:attrNameLst>
                                      </p:cBhvr>
                                      <p:to>
                                        <p:strVal val="visible"/>
                                      </p:to>
                                    </p:set>
                                    <p:anim calcmode="lin" valueType="num">
                                      <p:cBhvr>
                                        <p:cTn id="98" dur="400" fill="hold"/>
                                        <p:tgtEl>
                                          <p:spTgt spid="20"/>
                                        </p:tgtEl>
                                        <p:attrNameLst>
                                          <p:attrName>ppt_w</p:attrName>
                                        </p:attrNameLst>
                                      </p:cBhvr>
                                      <p:tavLst>
                                        <p:tav tm="0">
                                          <p:val>
                                            <p:fltVal val="0"/>
                                          </p:val>
                                        </p:tav>
                                        <p:tav tm="100000">
                                          <p:val>
                                            <p:strVal val="#ppt_w"/>
                                          </p:val>
                                        </p:tav>
                                      </p:tavLst>
                                    </p:anim>
                                    <p:anim calcmode="lin" valueType="num">
                                      <p:cBhvr>
                                        <p:cTn id="99" dur="400" fill="hold"/>
                                        <p:tgtEl>
                                          <p:spTgt spid="20"/>
                                        </p:tgtEl>
                                        <p:attrNameLst>
                                          <p:attrName>ppt_h</p:attrName>
                                        </p:attrNameLst>
                                      </p:cBhvr>
                                      <p:tavLst>
                                        <p:tav tm="0">
                                          <p:val>
                                            <p:fltVal val="0"/>
                                          </p:val>
                                        </p:tav>
                                        <p:tav tm="100000">
                                          <p:val>
                                            <p:strVal val="#ppt_h"/>
                                          </p:val>
                                        </p:tav>
                                      </p:tavLst>
                                    </p:anim>
                                  </p:childTnLst>
                                </p:cTn>
                              </p:par>
                              <p:par>
                                <p:cTn id="100" presetID="6" presetClass="emph" presetSubtype="0" accel="100000" autoRev="1" fill="hold" grpId="1" nodeType="withEffect">
                                  <p:stCondLst>
                                    <p:cond delay="400"/>
                                  </p:stCondLst>
                                  <p:childTnLst>
                                    <p:animScale>
                                      <p:cBhvr>
                                        <p:cTn id="101" dur="400" fill="hold"/>
                                        <p:tgtEl>
                                          <p:spTgt spid="20"/>
                                        </p:tgtEl>
                                      </p:cBhvr>
                                      <p:by x="110000" y="110000"/>
                                    </p:animScale>
                                  </p:childTnLst>
                                </p:cTn>
                              </p:par>
                              <p:par>
                                <p:cTn id="102" presetID="23" presetClass="entr" presetSubtype="16" fill="hold" grpId="0" nodeType="withEffect">
                                  <p:stCondLst>
                                    <p:cond delay="600"/>
                                  </p:stCondLst>
                                  <p:childTnLst>
                                    <p:set>
                                      <p:cBhvr>
                                        <p:cTn id="103" dur="1" fill="hold">
                                          <p:stCondLst>
                                            <p:cond delay="0"/>
                                          </p:stCondLst>
                                        </p:cTn>
                                        <p:tgtEl>
                                          <p:spTgt spid="21"/>
                                        </p:tgtEl>
                                        <p:attrNameLst>
                                          <p:attrName>style.visibility</p:attrName>
                                        </p:attrNameLst>
                                      </p:cBhvr>
                                      <p:to>
                                        <p:strVal val="visible"/>
                                      </p:to>
                                    </p:set>
                                    <p:anim calcmode="lin" valueType="num">
                                      <p:cBhvr>
                                        <p:cTn id="104" dur="400" fill="hold"/>
                                        <p:tgtEl>
                                          <p:spTgt spid="21"/>
                                        </p:tgtEl>
                                        <p:attrNameLst>
                                          <p:attrName>ppt_w</p:attrName>
                                        </p:attrNameLst>
                                      </p:cBhvr>
                                      <p:tavLst>
                                        <p:tav tm="0">
                                          <p:val>
                                            <p:fltVal val="0"/>
                                          </p:val>
                                        </p:tav>
                                        <p:tav tm="100000">
                                          <p:val>
                                            <p:strVal val="#ppt_w"/>
                                          </p:val>
                                        </p:tav>
                                      </p:tavLst>
                                    </p:anim>
                                    <p:anim calcmode="lin" valueType="num">
                                      <p:cBhvr>
                                        <p:cTn id="105" dur="400" fill="hold"/>
                                        <p:tgtEl>
                                          <p:spTgt spid="21"/>
                                        </p:tgtEl>
                                        <p:attrNameLst>
                                          <p:attrName>ppt_h</p:attrName>
                                        </p:attrNameLst>
                                      </p:cBhvr>
                                      <p:tavLst>
                                        <p:tav tm="0">
                                          <p:val>
                                            <p:fltVal val="0"/>
                                          </p:val>
                                        </p:tav>
                                        <p:tav tm="100000">
                                          <p:val>
                                            <p:strVal val="#ppt_h"/>
                                          </p:val>
                                        </p:tav>
                                      </p:tavLst>
                                    </p:anim>
                                  </p:childTnLst>
                                </p:cTn>
                              </p:par>
                              <p:par>
                                <p:cTn id="106" presetID="6" presetClass="emph" presetSubtype="0" accel="100000" autoRev="1" fill="hold" grpId="1" nodeType="withEffect">
                                  <p:stCondLst>
                                    <p:cond delay="600"/>
                                  </p:stCondLst>
                                  <p:childTnLst>
                                    <p:animScale>
                                      <p:cBhvr>
                                        <p:cTn id="107" dur="400" fill="hold"/>
                                        <p:tgtEl>
                                          <p:spTgt spid="21"/>
                                        </p:tgtEl>
                                      </p:cBhvr>
                                      <p:by x="110000" y="110000"/>
                                    </p:animScale>
                                  </p:childTnLst>
                                </p:cTn>
                              </p:par>
                              <p:par>
                                <p:cTn id="108" presetID="23" presetClass="entr" presetSubtype="16" fill="hold" grpId="0" nodeType="withEffect">
                                  <p:stCondLst>
                                    <p:cond delay="800"/>
                                  </p:stCondLst>
                                  <p:childTnLst>
                                    <p:set>
                                      <p:cBhvr>
                                        <p:cTn id="109" dur="1" fill="hold">
                                          <p:stCondLst>
                                            <p:cond delay="0"/>
                                          </p:stCondLst>
                                        </p:cTn>
                                        <p:tgtEl>
                                          <p:spTgt spid="22"/>
                                        </p:tgtEl>
                                        <p:attrNameLst>
                                          <p:attrName>style.visibility</p:attrName>
                                        </p:attrNameLst>
                                      </p:cBhvr>
                                      <p:to>
                                        <p:strVal val="visible"/>
                                      </p:to>
                                    </p:set>
                                    <p:anim calcmode="lin" valueType="num">
                                      <p:cBhvr>
                                        <p:cTn id="110" dur="400" fill="hold"/>
                                        <p:tgtEl>
                                          <p:spTgt spid="22"/>
                                        </p:tgtEl>
                                        <p:attrNameLst>
                                          <p:attrName>ppt_w</p:attrName>
                                        </p:attrNameLst>
                                      </p:cBhvr>
                                      <p:tavLst>
                                        <p:tav tm="0">
                                          <p:val>
                                            <p:fltVal val="0"/>
                                          </p:val>
                                        </p:tav>
                                        <p:tav tm="100000">
                                          <p:val>
                                            <p:strVal val="#ppt_w"/>
                                          </p:val>
                                        </p:tav>
                                      </p:tavLst>
                                    </p:anim>
                                    <p:anim calcmode="lin" valueType="num">
                                      <p:cBhvr>
                                        <p:cTn id="111" dur="400" fill="hold"/>
                                        <p:tgtEl>
                                          <p:spTgt spid="22"/>
                                        </p:tgtEl>
                                        <p:attrNameLst>
                                          <p:attrName>ppt_h</p:attrName>
                                        </p:attrNameLst>
                                      </p:cBhvr>
                                      <p:tavLst>
                                        <p:tav tm="0">
                                          <p:val>
                                            <p:fltVal val="0"/>
                                          </p:val>
                                        </p:tav>
                                        <p:tav tm="100000">
                                          <p:val>
                                            <p:strVal val="#ppt_h"/>
                                          </p:val>
                                        </p:tav>
                                      </p:tavLst>
                                    </p:anim>
                                  </p:childTnLst>
                                </p:cTn>
                              </p:par>
                              <p:par>
                                <p:cTn id="112" presetID="6" presetClass="emph" presetSubtype="0" accel="100000" autoRev="1" fill="hold" grpId="1" nodeType="withEffect">
                                  <p:stCondLst>
                                    <p:cond delay="800"/>
                                  </p:stCondLst>
                                  <p:childTnLst>
                                    <p:animScale>
                                      <p:cBhvr>
                                        <p:cTn id="113" dur="400" fill="hold"/>
                                        <p:tgtEl>
                                          <p:spTgt spid="22"/>
                                        </p:tgtEl>
                                      </p:cBhvr>
                                      <p:by x="110000" y="110000"/>
                                    </p:animScale>
                                  </p:childTnLst>
                                </p:cTn>
                              </p:par>
                              <p:par>
                                <p:cTn id="114" presetID="23" presetClass="entr" presetSubtype="16" fill="hold" grpId="0" nodeType="withEffect">
                                  <p:stCondLst>
                                    <p:cond delay="100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400" fill="hold"/>
                                        <p:tgtEl>
                                          <p:spTgt spid="23"/>
                                        </p:tgtEl>
                                        <p:attrNameLst>
                                          <p:attrName>ppt_w</p:attrName>
                                        </p:attrNameLst>
                                      </p:cBhvr>
                                      <p:tavLst>
                                        <p:tav tm="0">
                                          <p:val>
                                            <p:fltVal val="0"/>
                                          </p:val>
                                        </p:tav>
                                        <p:tav tm="100000">
                                          <p:val>
                                            <p:strVal val="#ppt_w"/>
                                          </p:val>
                                        </p:tav>
                                      </p:tavLst>
                                    </p:anim>
                                    <p:anim calcmode="lin" valueType="num">
                                      <p:cBhvr>
                                        <p:cTn id="117" dur="400" fill="hold"/>
                                        <p:tgtEl>
                                          <p:spTgt spid="23"/>
                                        </p:tgtEl>
                                        <p:attrNameLst>
                                          <p:attrName>ppt_h</p:attrName>
                                        </p:attrNameLst>
                                      </p:cBhvr>
                                      <p:tavLst>
                                        <p:tav tm="0">
                                          <p:val>
                                            <p:fltVal val="0"/>
                                          </p:val>
                                        </p:tav>
                                        <p:tav tm="100000">
                                          <p:val>
                                            <p:strVal val="#ppt_h"/>
                                          </p:val>
                                        </p:tav>
                                      </p:tavLst>
                                    </p:anim>
                                  </p:childTnLst>
                                </p:cTn>
                              </p:par>
                              <p:par>
                                <p:cTn id="118" presetID="6" presetClass="emph" presetSubtype="0" accel="100000" autoRev="1" fill="hold" grpId="1" nodeType="withEffect">
                                  <p:stCondLst>
                                    <p:cond delay="1000"/>
                                  </p:stCondLst>
                                  <p:childTnLst>
                                    <p:animScale>
                                      <p:cBhvr>
                                        <p:cTn id="119" dur="400" fill="hold"/>
                                        <p:tgtEl>
                                          <p:spTgt spid="23"/>
                                        </p:tgtEl>
                                      </p:cBhvr>
                                      <p:by x="110000" y="110000"/>
                                    </p:animScale>
                                  </p:childTnLst>
                                </p:cTn>
                              </p:par>
                              <p:par>
                                <p:cTn id="120" presetID="10" presetClass="entr" presetSubtype="0" fill="hold" grpId="0" nodeType="withEffect">
                                  <p:stCondLst>
                                    <p:cond delay="20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childTnLst>
                                </p:cTn>
                              </p:par>
                              <p:par>
                                <p:cTn id="123" presetID="35" presetClass="path" presetSubtype="0" decel="100000" fill="hold" grpId="1" nodeType="withEffect">
                                  <p:stCondLst>
                                    <p:cond delay="200"/>
                                  </p:stCondLst>
                                  <p:childTnLst>
                                    <p:animMotion origin="layout" path="M -1.25E-6 2.22222E-6 L -1.25E-6 0.02616 " pathEditMode="relative" rAng="0" ptsTypes="AA">
                                      <p:cBhvr>
                                        <p:cTn id="124" dur="500" spd="-100000" fill="hold"/>
                                        <p:tgtEl>
                                          <p:spTgt spid="24"/>
                                        </p:tgtEl>
                                        <p:attrNameLst>
                                          <p:attrName>ppt_x</p:attrName>
                                          <p:attrName>ppt_y</p:attrName>
                                        </p:attrNameLst>
                                      </p:cBhvr>
                                      <p:rCtr x="0" y="1296"/>
                                    </p:animMotion>
                                  </p:childTnLst>
                                </p:cTn>
                              </p:par>
                              <p:par>
                                <p:cTn id="125" presetID="10" presetClass="entr" presetSubtype="0" fill="hold" grpId="0" nodeType="withEffect">
                                  <p:stCondLst>
                                    <p:cond delay="40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childTnLst>
                                </p:cTn>
                              </p:par>
                              <p:par>
                                <p:cTn id="128" presetID="35" presetClass="path" presetSubtype="0" decel="100000" fill="hold" grpId="1" nodeType="withEffect">
                                  <p:stCondLst>
                                    <p:cond delay="400"/>
                                  </p:stCondLst>
                                  <p:childTnLst>
                                    <p:animMotion origin="layout" path="M 3.95833E-6 -4.44444E-6 L 3.95833E-6 0.02616 " pathEditMode="relative" rAng="0" ptsTypes="AA">
                                      <p:cBhvr>
                                        <p:cTn id="129" dur="500" spd="-100000" fill="hold"/>
                                        <p:tgtEl>
                                          <p:spTgt spid="25"/>
                                        </p:tgtEl>
                                        <p:attrNameLst>
                                          <p:attrName>ppt_x</p:attrName>
                                          <p:attrName>ppt_y</p:attrName>
                                        </p:attrNameLst>
                                      </p:cBhvr>
                                      <p:rCtr x="0" y="1296"/>
                                    </p:animMotion>
                                  </p:childTnLst>
                                </p:cTn>
                              </p:par>
                              <p:par>
                                <p:cTn id="130" presetID="10" presetClass="entr" presetSubtype="0" fill="hold" grpId="0" nodeType="withEffect">
                                  <p:stCondLst>
                                    <p:cond delay="60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500"/>
                                        <p:tgtEl>
                                          <p:spTgt spid="26"/>
                                        </p:tgtEl>
                                      </p:cBhvr>
                                    </p:animEffect>
                                  </p:childTnLst>
                                </p:cTn>
                              </p:par>
                              <p:par>
                                <p:cTn id="133" presetID="35" presetClass="path" presetSubtype="0" decel="100000" fill="hold" grpId="1" nodeType="withEffect">
                                  <p:stCondLst>
                                    <p:cond delay="600"/>
                                  </p:stCondLst>
                                  <p:childTnLst>
                                    <p:animMotion origin="layout" path="M -1.04167E-6 2.22222E-6 L -1.04167E-6 0.02616 " pathEditMode="relative" rAng="0" ptsTypes="AA">
                                      <p:cBhvr>
                                        <p:cTn id="134" dur="500" spd="-100000" fill="hold"/>
                                        <p:tgtEl>
                                          <p:spTgt spid="26"/>
                                        </p:tgtEl>
                                        <p:attrNameLst>
                                          <p:attrName>ppt_x</p:attrName>
                                          <p:attrName>ppt_y</p:attrName>
                                        </p:attrNameLst>
                                      </p:cBhvr>
                                      <p:rCtr x="0" y="1296"/>
                                    </p:animMotion>
                                  </p:childTnLst>
                                </p:cTn>
                              </p:par>
                              <p:par>
                                <p:cTn id="135" presetID="10" presetClass="entr" presetSubtype="0" fill="hold" grpId="0" nodeType="withEffect">
                                  <p:stCondLst>
                                    <p:cond delay="80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500"/>
                                        <p:tgtEl>
                                          <p:spTgt spid="27"/>
                                        </p:tgtEl>
                                      </p:cBhvr>
                                    </p:animEffect>
                                  </p:childTnLst>
                                </p:cTn>
                              </p:par>
                              <p:par>
                                <p:cTn id="138" presetID="35" presetClass="path" presetSubtype="0" decel="100000" fill="hold" grpId="1" nodeType="withEffect">
                                  <p:stCondLst>
                                    <p:cond delay="800"/>
                                  </p:stCondLst>
                                  <p:childTnLst>
                                    <p:animMotion origin="layout" path="M 4.16667E-6 2.22222E-6 L 4.16667E-6 0.02616 " pathEditMode="relative" rAng="0" ptsTypes="AA">
                                      <p:cBhvr>
                                        <p:cTn id="139" dur="500" spd="-100000" fill="hold"/>
                                        <p:tgtEl>
                                          <p:spTgt spid="27"/>
                                        </p:tgtEl>
                                        <p:attrNameLst>
                                          <p:attrName>ppt_x</p:attrName>
                                          <p:attrName>ppt_y</p:attrName>
                                        </p:attrNameLst>
                                      </p:cBhvr>
                                      <p:rCtr x="0" y="1296"/>
                                    </p:animMotion>
                                  </p:childTnLst>
                                </p:cTn>
                              </p:par>
                              <p:par>
                                <p:cTn id="140" presetID="10" presetClass="entr" presetSubtype="0" fill="hold" grpId="0" nodeType="withEffect">
                                  <p:stCondLst>
                                    <p:cond delay="100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35" presetClass="path" presetSubtype="0" decel="100000" fill="hold" grpId="1" nodeType="withEffect">
                                  <p:stCondLst>
                                    <p:cond delay="1000"/>
                                  </p:stCondLst>
                                  <p:childTnLst>
                                    <p:animMotion origin="layout" path="M -6.25E-7 -4.44444E-6 L -6.25E-7 0.02616 " pathEditMode="relative" rAng="0" ptsTypes="AA">
                                      <p:cBhvr>
                                        <p:cTn id="144" dur="500" spd="-100000" fill="hold"/>
                                        <p:tgtEl>
                                          <p:spTgt spid="28"/>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animBg="1"/>
      <p:bldP spid="20" grpId="1" animBg="1"/>
      <p:bldP spid="21" grpId="0" animBg="1"/>
      <p:bldP spid="21" grpId="1" animBg="1"/>
      <p:bldP spid="22" grpId="0" animBg="1"/>
      <p:bldP spid="22" grpId="1" animBg="1"/>
      <p:bldP spid="23" grpId="0" animBg="1"/>
      <p:bldP spid="23" grpId="1" animBg="1"/>
      <p:bldP spid="5" grpId="0"/>
      <p:bldP spid="5" grpId="1"/>
      <p:bldP spid="77" grpId="0" animBg="1"/>
      <p:bldP spid="77" grpId="1" animBg="1"/>
      <p:bldP spid="90" grpId="0" animBg="1"/>
      <p:bldP spid="90" grpId="1" animBg="1"/>
      <p:bldP spid="91" grpId="0" animBg="1"/>
      <p:bldP spid="91" grpId="1" animBg="1"/>
      <p:bldP spid="92" grpId="0" animBg="1"/>
      <p:bldP spid="92" grpId="1" animBg="1"/>
      <p:bldP spid="93" grpId="0" animBg="1"/>
      <p:bldP spid="93" grpId="1" animBg="1"/>
      <p:bldP spid="75" grpId="0" animBg="1"/>
      <p:bldP spid="75" grpId="1" animBg="1"/>
      <p:bldP spid="76" grpId="0" animBg="1"/>
      <p:bldP spid="76" grpId="1" animBg="1"/>
      <p:bldP spid="73" grpId="0" animBg="1"/>
      <p:bldP spid="73" grpId="1" animBg="1"/>
      <p:bldP spid="74" grpId="0" animBg="1"/>
      <p:bldP spid="74" grpId="1" animBg="1"/>
      <p:bldP spid="2" grpId="0"/>
      <p:bldP spid="2" grpId="1"/>
      <p:bldP spid="3" grpId="0"/>
      <p:bldP spid="3" grpId="1"/>
      <p:bldP spid="4" grpId="0"/>
      <p:bldP spid="4" grpId="1"/>
      <p:bldP spid="6" grpId="0"/>
      <p:bldP spid="6" grpId="1"/>
      <p:bldP spid="7" grpId="0"/>
      <p:bldP spid="7" grpId="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D09B21-70CB-F6D7-3363-28916A557059}"/>
              </a:ext>
            </a:extLst>
          </p:cNvPr>
          <p:cNvSpPr txBox="1">
            <a:spLocks/>
          </p:cNvSpPr>
          <p:nvPr/>
        </p:nvSpPr>
        <p:spPr>
          <a:xfrm flipH="1">
            <a:off x="1268842" y="902671"/>
            <a:ext cx="9654318" cy="135421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US" sz="4400" b="0" i="0" u="none" strike="noStrike" kern="1200" cap="none" spc="0" normalizeH="0" baseline="0" noProof="0">
                <a:ln w="3175">
                  <a:noFill/>
                </a:ln>
                <a:gradFill>
                  <a:gsLst>
                    <a:gs pos="98276">
                      <a:srgbClr val="FFFFFF"/>
                    </a:gs>
                    <a:gs pos="77528">
                      <a:srgbClr val="FFFFFF"/>
                    </a:gs>
                  </a:gsLst>
                  <a:path path="circle">
                    <a:fillToRect l="100000" b="100000"/>
                  </a:path>
                </a:gradFill>
                <a:effectLst/>
                <a:uLnTx/>
                <a:uFillTx/>
                <a:latin typeface="Segoe UI Variable Text Semibold" pitchFamily="2" charset="0"/>
                <a:ea typeface="+mn-ea"/>
                <a:cs typeface="Segoe UI" pitchFamily="34" charset="0"/>
              </a:rPr>
              <a:t>Data protection, authentication </a:t>
            </a:r>
            <a:br>
              <a:rPr kumimoji="0" lang="en-US" sz="4400" b="0" i="0" u="none" strike="noStrike" kern="1200" cap="none" spc="0" normalizeH="0" baseline="0" noProof="0">
                <a:ln w="3175">
                  <a:noFill/>
                </a:ln>
                <a:gradFill>
                  <a:gsLst>
                    <a:gs pos="98276">
                      <a:srgbClr val="FFFFFF"/>
                    </a:gs>
                    <a:gs pos="77528">
                      <a:srgbClr val="FFFFFF"/>
                    </a:gs>
                  </a:gsLst>
                  <a:path path="circle">
                    <a:fillToRect l="100000" b="100000"/>
                  </a:path>
                </a:gradFill>
                <a:effectLst/>
                <a:uLnTx/>
                <a:uFillTx/>
                <a:latin typeface="Segoe UI Variable Text Semibold" pitchFamily="2" charset="0"/>
                <a:ea typeface="+mn-ea"/>
                <a:cs typeface="Segoe UI" pitchFamily="34" charset="0"/>
              </a:rPr>
            </a:br>
            <a:r>
              <a:rPr kumimoji="0" lang="en-US" sz="4400" b="0" i="0" u="none" strike="noStrike" kern="1200" cap="none" spc="0" normalizeH="0" baseline="0" noProof="0">
                <a:ln w="3175">
                  <a:noFill/>
                </a:ln>
                <a:gradFill>
                  <a:gsLst>
                    <a:gs pos="98276">
                      <a:srgbClr val="FFFFFF"/>
                    </a:gs>
                    <a:gs pos="77528">
                      <a:srgbClr val="FFFFFF"/>
                    </a:gs>
                  </a:gsLst>
                  <a:path path="circle">
                    <a:fillToRect l="100000" b="100000"/>
                  </a:path>
                </a:gradFill>
                <a:effectLst/>
                <a:uLnTx/>
                <a:uFillTx/>
                <a:latin typeface="Segoe UI Variable Text Semibold" pitchFamily="2" charset="0"/>
                <a:ea typeface="+mn-ea"/>
                <a:cs typeface="Segoe UI" pitchFamily="34" charset="0"/>
              </a:rPr>
              <a:t>&amp; network security</a:t>
            </a:r>
          </a:p>
        </p:txBody>
      </p:sp>
      <p:sp>
        <p:nvSpPr>
          <p:cNvPr id="5" name="TextBox 4">
            <a:extLst>
              <a:ext uri="{FF2B5EF4-FFF2-40B4-BE49-F238E27FC236}">
                <a16:creationId xmlns:a16="http://schemas.microsoft.com/office/drawing/2014/main" id="{D2AF07A1-060D-4A41-1C7F-CF14A7AFFD39}"/>
              </a:ext>
            </a:extLst>
          </p:cNvPr>
          <p:cNvSpPr txBox="1"/>
          <p:nvPr/>
        </p:nvSpPr>
        <p:spPr>
          <a:xfrm>
            <a:off x="1361859" y="4571934"/>
            <a:ext cx="2576945" cy="102592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ts val="400"/>
              </a:spcBef>
              <a:spcAft>
                <a:spcPts val="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Network security</a:t>
            </a:r>
          </a:p>
          <a:p>
            <a:pPr marL="0" marR="0" lvl="1" indent="0" algn="ctr" defTabSz="914400" rtl="0" eaLnBrk="1" fontAlgn="base" latinLnBrk="0" hangingPunct="1">
              <a:lnSpc>
                <a:spcPct val="100000"/>
              </a:lnSpc>
              <a:spcBef>
                <a:spcPts val="40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itchFamily="34" charset="0"/>
              </a:rPr>
              <a:t>Private VPN</a:t>
            </a:r>
          </a:p>
          <a:p>
            <a:pPr marL="0" marR="0" lvl="1" indent="0" algn="ctr" defTabSz="914400" rtl="0" eaLnBrk="1" fontAlgn="base" latinLnBrk="0" hangingPunct="1">
              <a:lnSpc>
                <a:spcPct val="100000"/>
              </a:lnSpc>
              <a:spcBef>
                <a:spcPts val="40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itchFamily="34" charset="0"/>
              </a:rPr>
              <a:t>IP firewall</a:t>
            </a:r>
          </a:p>
        </p:txBody>
      </p:sp>
      <p:sp>
        <p:nvSpPr>
          <p:cNvPr id="6" name="Oval 5">
            <a:extLst>
              <a:ext uri="{FF2B5EF4-FFF2-40B4-BE49-F238E27FC236}">
                <a16:creationId xmlns:a16="http://schemas.microsoft.com/office/drawing/2014/main" id="{EE463551-4AAE-3BE4-212C-E255B4E58FD0}"/>
              </a:ext>
              <a:ext uri="{C183D7F6-B498-43B3-948B-1728B52AA6E4}">
                <adec:decorative xmlns:adec="http://schemas.microsoft.com/office/drawing/2017/decorative" val="1"/>
              </a:ext>
            </a:extLst>
          </p:cNvPr>
          <p:cNvSpPr/>
          <p:nvPr/>
        </p:nvSpPr>
        <p:spPr bwMode="auto">
          <a:xfrm>
            <a:off x="1980945" y="2907954"/>
            <a:ext cx="1338773" cy="1338773"/>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7" name="TextBox 6">
            <a:extLst>
              <a:ext uri="{FF2B5EF4-FFF2-40B4-BE49-F238E27FC236}">
                <a16:creationId xmlns:a16="http://schemas.microsoft.com/office/drawing/2014/main" id="{CA235AC6-E014-D29C-8D9B-475F017DD9FE}"/>
              </a:ext>
            </a:extLst>
          </p:cNvPr>
          <p:cNvSpPr txBox="1"/>
          <p:nvPr/>
        </p:nvSpPr>
        <p:spPr>
          <a:xfrm>
            <a:off x="4807528" y="4571934"/>
            <a:ext cx="2576945" cy="102592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ts val="400"/>
              </a:spcBef>
              <a:spcAft>
                <a:spcPts val="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Authentication</a:t>
            </a:r>
          </a:p>
          <a:p>
            <a:pPr marL="0" marR="0" lvl="1" indent="0" algn="ctr" defTabSz="914400" rtl="0" eaLnBrk="1" fontAlgn="base" latinLnBrk="0" hangingPunct="1">
              <a:lnSpc>
                <a:spcPct val="100000"/>
              </a:lnSpc>
              <a:spcBef>
                <a:spcPts val="40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itchFamily="34" charset="0"/>
              </a:rPr>
              <a:t>Built-in RBAC</a:t>
            </a:r>
          </a:p>
          <a:p>
            <a:pPr marL="0" marR="0" lvl="1" indent="0" algn="ctr" defTabSz="914400" rtl="0" eaLnBrk="1" fontAlgn="base" latinLnBrk="0" hangingPunct="1">
              <a:lnSpc>
                <a:spcPct val="100000"/>
              </a:lnSpc>
              <a:spcBef>
                <a:spcPts val="40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itchFamily="34" charset="0"/>
              </a:rPr>
              <a:t>Managed identities</a:t>
            </a:r>
          </a:p>
        </p:txBody>
      </p:sp>
      <p:sp>
        <p:nvSpPr>
          <p:cNvPr id="8" name="TextBox 7">
            <a:extLst>
              <a:ext uri="{FF2B5EF4-FFF2-40B4-BE49-F238E27FC236}">
                <a16:creationId xmlns:a16="http://schemas.microsoft.com/office/drawing/2014/main" id="{7DDC884A-9CBA-D950-A0A7-EB4943B4A95A}"/>
              </a:ext>
            </a:extLst>
          </p:cNvPr>
          <p:cNvSpPr txBox="1"/>
          <p:nvPr/>
        </p:nvSpPr>
        <p:spPr>
          <a:xfrm>
            <a:off x="7833264" y="4571934"/>
            <a:ext cx="3429914" cy="135421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914400" rtl="0" eaLnBrk="1" fontAlgn="base" latinLnBrk="0" hangingPunct="1">
              <a:lnSpc>
                <a:spcPct val="100000"/>
              </a:lnSpc>
              <a:spcBef>
                <a:spcPts val="400"/>
              </a:spcBef>
              <a:spcAft>
                <a:spcPts val="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Data protection</a:t>
            </a:r>
          </a:p>
          <a:p>
            <a:pPr marL="0" marR="0" lvl="1" indent="0" algn="ctr" defTabSz="914400" rtl="0" eaLnBrk="1" fontAlgn="base" latinLnBrk="0" hangingPunct="1">
              <a:lnSpc>
                <a:spcPct val="100000"/>
              </a:lnSpc>
              <a:spcBef>
                <a:spcPts val="40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itchFamily="34" charset="0"/>
              </a:rPr>
              <a:t>At rest, in transit and in use</a:t>
            </a:r>
          </a:p>
          <a:p>
            <a:pPr marL="0" marR="0" lvl="1" indent="0" algn="ctr" defTabSz="914400" rtl="0" eaLnBrk="1" fontAlgn="base" latinLnBrk="0" hangingPunct="1">
              <a:lnSpc>
                <a:spcPct val="100000"/>
              </a:lnSpc>
              <a:spcBef>
                <a:spcPts val="40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itchFamily="34" charset="0"/>
              </a:rPr>
              <a:t>Built-in advanced encryption</a:t>
            </a:r>
          </a:p>
          <a:p>
            <a:pPr marL="0" marR="0" lvl="1" indent="0" algn="ctr" defTabSz="914400" rtl="0" eaLnBrk="1" fontAlgn="base" latinLnBrk="0" hangingPunct="1">
              <a:lnSpc>
                <a:spcPct val="100000"/>
              </a:lnSpc>
              <a:spcBef>
                <a:spcPts val="40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UI" pitchFamily="34" charset="0"/>
              </a:rPr>
              <a:t>Customer managed keys</a:t>
            </a:r>
          </a:p>
        </p:txBody>
      </p:sp>
      <p:sp>
        <p:nvSpPr>
          <p:cNvPr id="9" name="Oval 8">
            <a:extLst>
              <a:ext uri="{FF2B5EF4-FFF2-40B4-BE49-F238E27FC236}">
                <a16:creationId xmlns:a16="http://schemas.microsoft.com/office/drawing/2014/main" id="{D24698AC-55FE-ED2F-1AD9-A4A031786D97}"/>
              </a:ext>
              <a:ext uri="{C183D7F6-B498-43B3-948B-1728B52AA6E4}">
                <adec:decorative xmlns:adec="http://schemas.microsoft.com/office/drawing/2017/decorative" val="1"/>
              </a:ext>
            </a:extLst>
          </p:cNvPr>
          <p:cNvSpPr/>
          <p:nvPr/>
        </p:nvSpPr>
        <p:spPr bwMode="auto">
          <a:xfrm>
            <a:off x="8872283" y="2907954"/>
            <a:ext cx="1338773" cy="1338773"/>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10" name="Oval 9">
            <a:extLst>
              <a:ext uri="{FF2B5EF4-FFF2-40B4-BE49-F238E27FC236}">
                <a16:creationId xmlns:a16="http://schemas.microsoft.com/office/drawing/2014/main" id="{4E9870B2-B6B9-3AD2-A184-CA08BBB97DBA}"/>
              </a:ext>
              <a:ext uri="{C183D7F6-B498-43B3-948B-1728B52AA6E4}">
                <adec:decorative xmlns:adec="http://schemas.microsoft.com/office/drawing/2017/decorative" val="1"/>
              </a:ext>
            </a:extLst>
          </p:cNvPr>
          <p:cNvSpPr/>
          <p:nvPr/>
        </p:nvSpPr>
        <p:spPr bwMode="auto">
          <a:xfrm>
            <a:off x="5426614" y="2907954"/>
            <a:ext cx="1338773" cy="1338773"/>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25" name="Graphic 2">
            <a:extLst>
              <a:ext uri="{FF2B5EF4-FFF2-40B4-BE49-F238E27FC236}">
                <a16:creationId xmlns:a16="http://schemas.microsoft.com/office/drawing/2014/main" id="{7721BF60-D0A5-99B3-66B0-39222C15288E}"/>
              </a:ext>
            </a:extLst>
          </p:cNvPr>
          <p:cNvSpPr>
            <a:spLocks noChangeAspect="1"/>
          </p:cNvSpPr>
          <p:nvPr/>
        </p:nvSpPr>
        <p:spPr>
          <a:xfrm>
            <a:off x="2334084" y="3360801"/>
            <a:ext cx="632495" cy="433079"/>
          </a:xfrm>
          <a:custGeom>
            <a:avLst/>
            <a:gdLst>
              <a:gd name="connsiteX0" fmla="*/ 311564 w 765319"/>
              <a:gd name="connsiteY0" fmla="*/ 397999 h 524026"/>
              <a:gd name="connsiteX1" fmla="*/ 551483 w 765319"/>
              <a:gd name="connsiteY1" fmla="*/ 72942 h 524026"/>
              <a:gd name="connsiteX2" fmla="*/ 588687 w 765319"/>
              <a:gd name="connsiteY2" fmla="*/ 67225 h 524026"/>
              <a:gd name="connsiteX3" fmla="*/ 598846 w 765319"/>
              <a:gd name="connsiteY3" fmla="*/ 94802 h 524026"/>
              <a:gd name="connsiteX4" fmla="*/ 597695 w 765319"/>
              <a:gd name="connsiteY4" fmla="*/ 98560 h 524026"/>
              <a:gd name="connsiteX5" fmla="*/ 449280 w 765319"/>
              <a:gd name="connsiteY5" fmla="*/ 474393 h 524026"/>
              <a:gd name="connsiteX6" fmla="*/ 345918 w 765319"/>
              <a:gd name="connsiteY6" fmla="*/ 518212 h 524026"/>
              <a:gd name="connsiteX7" fmla="*/ 302098 w 765319"/>
              <a:gd name="connsiteY7" fmla="*/ 414847 h 524026"/>
              <a:gd name="connsiteX8" fmla="*/ 305965 w 765319"/>
              <a:gd name="connsiteY8" fmla="*/ 406667 h 524026"/>
              <a:gd name="connsiteX9" fmla="*/ 308611 w 765319"/>
              <a:gd name="connsiteY9" fmla="*/ 402256 h 524026"/>
              <a:gd name="connsiteX10" fmla="*/ 311525 w 765319"/>
              <a:gd name="connsiteY10" fmla="*/ 398038 h 524026"/>
              <a:gd name="connsiteX11" fmla="*/ 551483 w 765319"/>
              <a:gd name="connsiteY11" fmla="*/ 72942 h 524026"/>
              <a:gd name="connsiteX12" fmla="*/ 311525 w 765319"/>
              <a:gd name="connsiteY12" fmla="*/ 397999 h 524026"/>
              <a:gd name="connsiteX13" fmla="*/ 390182 w 765319"/>
              <a:gd name="connsiteY13" fmla="*/ 223544 h 524026"/>
              <a:gd name="connsiteX14" fmla="*/ 343164 w 765319"/>
              <a:gd name="connsiteY14" fmla="*/ 287205 h 524026"/>
              <a:gd name="connsiteX15" fmla="*/ 255342 w 765319"/>
              <a:gd name="connsiteY15" fmla="*/ 403177 h 524026"/>
              <a:gd name="connsiteX16" fmla="*/ 225371 w 765319"/>
              <a:gd name="connsiteY16" fmla="*/ 430731 h 524026"/>
              <a:gd name="connsiteX17" fmla="*/ 197817 w 765319"/>
              <a:gd name="connsiteY17" fmla="*/ 400761 h 524026"/>
              <a:gd name="connsiteX18" fmla="*/ 276665 w 765319"/>
              <a:gd name="connsiteY18" fmla="*/ 256870 h 524026"/>
              <a:gd name="connsiteX19" fmla="*/ 390220 w 765319"/>
              <a:gd name="connsiteY19" fmla="*/ 223506 h 524026"/>
              <a:gd name="connsiteX20" fmla="*/ 549988 w 765319"/>
              <a:gd name="connsiteY20" fmla="*/ 329084 h 524026"/>
              <a:gd name="connsiteX21" fmla="*/ 567744 w 765319"/>
              <a:gd name="connsiteY21" fmla="*/ 400646 h 524026"/>
              <a:gd name="connsiteX22" fmla="*/ 540231 w 765319"/>
              <a:gd name="connsiteY22" fmla="*/ 430609 h 524026"/>
              <a:gd name="connsiteX23" fmla="*/ 514974 w 765319"/>
              <a:gd name="connsiteY23" fmla="*/ 417673 h 524026"/>
              <a:gd name="connsiteX24" fmla="*/ 549988 w 765319"/>
              <a:gd name="connsiteY24" fmla="*/ 329084 h 524026"/>
              <a:gd name="connsiteX25" fmla="*/ 464351 w 765319"/>
              <a:gd name="connsiteY25" fmla="*/ 123143 h 524026"/>
              <a:gd name="connsiteX26" fmla="*/ 427190 w 765319"/>
              <a:gd name="connsiteY26" fmla="*/ 173420 h 524026"/>
              <a:gd name="connsiteX27" fmla="*/ 245563 w 765319"/>
              <a:gd name="connsiteY27" fmla="*/ 212537 h 524026"/>
              <a:gd name="connsiteX28" fmla="*/ 152794 w 765319"/>
              <a:gd name="connsiteY28" fmla="*/ 342545 h 524026"/>
              <a:gd name="connsiteX29" fmla="*/ 116849 w 765319"/>
              <a:gd name="connsiteY29" fmla="*/ 361586 h 524026"/>
              <a:gd name="connsiteX30" fmla="*/ 97492 w 765319"/>
              <a:gd name="connsiteY30" fmla="*/ 326745 h 524026"/>
              <a:gd name="connsiteX31" fmla="*/ 212543 w 765319"/>
              <a:gd name="connsiteY31" fmla="*/ 165405 h 524026"/>
              <a:gd name="connsiteX32" fmla="*/ 464351 w 765319"/>
              <a:gd name="connsiteY32" fmla="*/ 123143 h 524026"/>
              <a:gd name="connsiteX33" fmla="*/ 598961 w 765319"/>
              <a:gd name="connsiteY33" fmla="*/ 205136 h 524026"/>
              <a:gd name="connsiteX34" fmla="*/ 625883 w 765319"/>
              <a:gd name="connsiteY34" fmla="*/ 238309 h 524026"/>
              <a:gd name="connsiteX35" fmla="*/ 667953 w 765319"/>
              <a:gd name="connsiteY35" fmla="*/ 326054 h 524026"/>
              <a:gd name="connsiteX36" fmla="*/ 647148 w 765319"/>
              <a:gd name="connsiteY36" fmla="*/ 361007 h 524026"/>
              <a:gd name="connsiteX37" fmla="*/ 612729 w 765319"/>
              <a:gd name="connsiteY37" fmla="*/ 342046 h 524026"/>
              <a:gd name="connsiteX38" fmla="*/ 578789 w 765319"/>
              <a:gd name="connsiteY38" fmla="*/ 271290 h 524026"/>
              <a:gd name="connsiteX39" fmla="*/ 574877 w 765319"/>
              <a:gd name="connsiteY39" fmla="*/ 265998 h 524026"/>
              <a:gd name="connsiteX40" fmla="*/ 598922 w 765319"/>
              <a:gd name="connsiteY40" fmla="*/ 205136 h 524026"/>
              <a:gd name="connsiteX41" fmla="*/ 538981 w 765319"/>
              <a:gd name="connsiteY41" fmla="*/ 31064 h 524026"/>
              <a:gd name="connsiteX42" fmla="*/ 535606 w 765319"/>
              <a:gd name="connsiteY42" fmla="*/ 33135 h 524026"/>
              <a:gd name="connsiteX43" fmla="*/ 522682 w 765319"/>
              <a:gd name="connsiteY43" fmla="*/ 44448 h 524026"/>
              <a:gd name="connsiteX44" fmla="*/ 519000 w 765319"/>
              <a:gd name="connsiteY44" fmla="*/ 49050 h 524026"/>
              <a:gd name="connsiteX45" fmla="*/ 498291 w 765319"/>
              <a:gd name="connsiteY45" fmla="*/ 77122 h 524026"/>
              <a:gd name="connsiteX46" fmla="*/ 181480 w 765319"/>
              <a:gd name="connsiteY46" fmla="*/ 121072 h 524026"/>
              <a:gd name="connsiteX47" fmla="*/ 55767 w 765319"/>
              <a:gd name="connsiteY47" fmla="*/ 281031 h 524026"/>
              <a:gd name="connsiteX48" fmla="*/ 18847 w 765319"/>
              <a:gd name="connsiteY48" fmla="*/ 298105 h 524026"/>
              <a:gd name="connsiteX49" fmla="*/ 1774 w 765319"/>
              <a:gd name="connsiteY49" fmla="*/ 261185 h 524026"/>
              <a:gd name="connsiteX50" fmla="*/ 2154 w 765319"/>
              <a:gd name="connsiteY50" fmla="*/ 260207 h 524026"/>
              <a:gd name="connsiteX51" fmla="*/ 148537 w 765319"/>
              <a:gd name="connsiteY51" fmla="*/ 73939 h 524026"/>
              <a:gd name="connsiteX52" fmla="*/ 538981 w 765319"/>
              <a:gd name="connsiteY52" fmla="*/ 31064 h 524026"/>
              <a:gd name="connsiteX53" fmla="*/ 639804 w 765319"/>
              <a:gd name="connsiteY53" fmla="*/ 90967 h 524026"/>
              <a:gd name="connsiteX54" fmla="*/ 717348 w 765319"/>
              <a:gd name="connsiteY54" fmla="*/ 174225 h 524026"/>
              <a:gd name="connsiteX55" fmla="*/ 763330 w 765319"/>
              <a:gd name="connsiteY55" fmla="*/ 259938 h 524026"/>
              <a:gd name="connsiteX56" fmla="*/ 747031 w 765319"/>
              <a:gd name="connsiteY56" fmla="*/ 297215 h 524026"/>
              <a:gd name="connsiteX57" fmla="*/ 709755 w 765319"/>
              <a:gd name="connsiteY57" fmla="*/ 280916 h 524026"/>
              <a:gd name="connsiteX58" fmla="*/ 620514 w 765319"/>
              <a:gd name="connsiteY58" fmla="*/ 150333 h 524026"/>
              <a:gd name="connsiteX59" fmla="*/ 635125 w 765319"/>
              <a:gd name="connsiteY59" fmla="*/ 113364 h 524026"/>
              <a:gd name="connsiteX60" fmla="*/ 639804 w 765319"/>
              <a:gd name="connsiteY60" fmla="*/ 90967 h 5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65319" h="524026">
                <a:moveTo>
                  <a:pt x="311564" y="397999"/>
                </a:moveTo>
                <a:lnTo>
                  <a:pt x="551483" y="72942"/>
                </a:lnTo>
                <a:cubicBezTo>
                  <a:pt x="560177" y="61090"/>
                  <a:pt x="576833" y="58531"/>
                  <a:pt x="588687" y="67225"/>
                </a:cubicBezTo>
                <a:cubicBezTo>
                  <a:pt x="597300" y="73545"/>
                  <a:pt x="601300" y="84404"/>
                  <a:pt x="598846" y="94802"/>
                </a:cubicBezTo>
                <a:lnTo>
                  <a:pt x="597695" y="98560"/>
                </a:lnTo>
                <a:lnTo>
                  <a:pt x="449280" y="474393"/>
                </a:lnTo>
                <a:cubicBezTo>
                  <a:pt x="432835" y="515037"/>
                  <a:pt x="386558" y="534653"/>
                  <a:pt x="345918" y="518212"/>
                </a:cubicBezTo>
                <a:cubicBezTo>
                  <a:pt x="305273" y="501768"/>
                  <a:pt x="285655" y="455490"/>
                  <a:pt x="302098" y="414847"/>
                </a:cubicBezTo>
                <a:cubicBezTo>
                  <a:pt x="303231" y="412051"/>
                  <a:pt x="304521" y="409317"/>
                  <a:pt x="305965" y="406667"/>
                </a:cubicBezTo>
                <a:lnTo>
                  <a:pt x="308611" y="402256"/>
                </a:lnTo>
                <a:lnTo>
                  <a:pt x="311525" y="398038"/>
                </a:lnTo>
                <a:lnTo>
                  <a:pt x="551483" y="72942"/>
                </a:lnTo>
                <a:lnTo>
                  <a:pt x="311525" y="397999"/>
                </a:lnTo>
                <a:close/>
                <a:moveTo>
                  <a:pt x="390182" y="223544"/>
                </a:moveTo>
                <a:lnTo>
                  <a:pt x="343164" y="287205"/>
                </a:lnTo>
                <a:cubicBezTo>
                  <a:pt x="292514" y="303688"/>
                  <a:pt x="257477" y="349954"/>
                  <a:pt x="255342" y="403177"/>
                </a:cubicBezTo>
                <a:cubicBezTo>
                  <a:pt x="254675" y="419061"/>
                  <a:pt x="241257" y="431399"/>
                  <a:pt x="225371" y="430731"/>
                </a:cubicBezTo>
                <a:cubicBezTo>
                  <a:pt x="209486" y="430064"/>
                  <a:pt x="197149" y="416645"/>
                  <a:pt x="197817" y="400761"/>
                </a:cubicBezTo>
                <a:cubicBezTo>
                  <a:pt x="200201" y="343120"/>
                  <a:pt x="229364" y="289898"/>
                  <a:pt x="276665" y="256870"/>
                </a:cubicBezTo>
                <a:cubicBezTo>
                  <a:pt x="311180" y="232671"/>
                  <a:pt x="351141" y="221933"/>
                  <a:pt x="390220" y="223506"/>
                </a:cubicBezTo>
                <a:close/>
                <a:moveTo>
                  <a:pt x="549988" y="329084"/>
                </a:moveTo>
                <a:cubicBezTo>
                  <a:pt x="560726" y="351557"/>
                  <a:pt x="566708" y="375871"/>
                  <a:pt x="567744" y="400646"/>
                </a:cubicBezTo>
                <a:cubicBezTo>
                  <a:pt x="568423" y="416515"/>
                  <a:pt x="556104" y="429930"/>
                  <a:pt x="540231" y="430609"/>
                </a:cubicBezTo>
                <a:cubicBezTo>
                  <a:pt x="530126" y="431038"/>
                  <a:pt x="520531" y="426129"/>
                  <a:pt x="514974" y="417673"/>
                </a:cubicBezTo>
                <a:lnTo>
                  <a:pt x="549988" y="329084"/>
                </a:lnTo>
                <a:close/>
                <a:moveTo>
                  <a:pt x="464351" y="123143"/>
                </a:moveTo>
                <a:lnTo>
                  <a:pt x="427190" y="173420"/>
                </a:lnTo>
                <a:cubicBezTo>
                  <a:pt x="363851" y="161377"/>
                  <a:pt x="298331" y="175488"/>
                  <a:pt x="245563" y="212537"/>
                </a:cubicBezTo>
                <a:cubicBezTo>
                  <a:pt x="200593" y="243900"/>
                  <a:pt x="167825" y="289821"/>
                  <a:pt x="152794" y="342545"/>
                </a:cubicBezTo>
                <a:cubicBezTo>
                  <a:pt x="148126" y="357728"/>
                  <a:pt x="132033" y="366253"/>
                  <a:pt x="116849" y="361586"/>
                </a:cubicBezTo>
                <a:cubicBezTo>
                  <a:pt x="102091" y="357053"/>
                  <a:pt x="93547" y="341670"/>
                  <a:pt x="97492" y="326745"/>
                </a:cubicBezTo>
                <a:cubicBezTo>
                  <a:pt x="116138" y="261330"/>
                  <a:pt x="156772" y="204346"/>
                  <a:pt x="212543" y="165405"/>
                </a:cubicBezTo>
                <a:cubicBezTo>
                  <a:pt x="285788" y="114009"/>
                  <a:pt x="378339" y="98476"/>
                  <a:pt x="464351" y="123143"/>
                </a:cubicBezTo>
                <a:close/>
                <a:moveTo>
                  <a:pt x="598961" y="205136"/>
                </a:moveTo>
                <a:cubicBezTo>
                  <a:pt x="608548" y="215375"/>
                  <a:pt x="617599" y="226459"/>
                  <a:pt x="625883" y="238309"/>
                </a:cubicBezTo>
                <a:cubicBezTo>
                  <a:pt x="644644" y="265039"/>
                  <a:pt x="658860" y="294688"/>
                  <a:pt x="667953" y="326054"/>
                </a:cubicBezTo>
                <a:cubicBezTo>
                  <a:pt x="671861" y="341452"/>
                  <a:pt x="662546" y="357099"/>
                  <a:pt x="647148" y="361007"/>
                </a:cubicBezTo>
                <a:cubicBezTo>
                  <a:pt x="632471" y="364731"/>
                  <a:pt x="617423" y="356439"/>
                  <a:pt x="612729" y="342046"/>
                </a:cubicBezTo>
                <a:cubicBezTo>
                  <a:pt x="605392" y="316750"/>
                  <a:pt x="593925" y="292843"/>
                  <a:pt x="578789" y="271290"/>
                </a:cubicBezTo>
                <a:lnTo>
                  <a:pt x="574877" y="265998"/>
                </a:lnTo>
                <a:lnTo>
                  <a:pt x="598922" y="205136"/>
                </a:lnTo>
                <a:close/>
                <a:moveTo>
                  <a:pt x="538981" y="31064"/>
                </a:moveTo>
                <a:lnTo>
                  <a:pt x="535606" y="33135"/>
                </a:lnTo>
                <a:cubicBezTo>
                  <a:pt x="530889" y="36279"/>
                  <a:pt x="526556" y="40038"/>
                  <a:pt x="522682" y="44448"/>
                </a:cubicBezTo>
                <a:lnTo>
                  <a:pt x="519000" y="49050"/>
                </a:lnTo>
                <a:lnTo>
                  <a:pt x="498291" y="77122"/>
                </a:lnTo>
                <a:cubicBezTo>
                  <a:pt x="391770" y="39917"/>
                  <a:pt x="273850" y="56275"/>
                  <a:pt x="181480" y="121072"/>
                </a:cubicBezTo>
                <a:cubicBezTo>
                  <a:pt x="124624" y="160728"/>
                  <a:pt x="80861" y="216415"/>
                  <a:pt x="55767" y="281031"/>
                </a:cubicBezTo>
                <a:cubicBezTo>
                  <a:pt x="50287" y="295942"/>
                  <a:pt x="33757" y="303585"/>
                  <a:pt x="18847" y="298105"/>
                </a:cubicBezTo>
                <a:cubicBezTo>
                  <a:pt x="3937" y="292624"/>
                  <a:pt x="-3707" y="276095"/>
                  <a:pt x="1774" y="261185"/>
                </a:cubicBezTo>
                <a:cubicBezTo>
                  <a:pt x="1895" y="260855"/>
                  <a:pt x="2021" y="260529"/>
                  <a:pt x="2154" y="260207"/>
                </a:cubicBezTo>
                <a:cubicBezTo>
                  <a:pt x="31379" y="184965"/>
                  <a:pt x="82336" y="120123"/>
                  <a:pt x="148537" y="73939"/>
                </a:cubicBezTo>
                <a:cubicBezTo>
                  <a:pt x="262797" y="-6160"/>
                  <a:pt x="410063" y="-22332"/>
                  <a:pt x="538981" y="31064"/>
                </a:cubicBezTo>
                <a:close/>
                <a:moveTo>
                  <a:pt x="639804" y="90967"/>
                </a:moveTo>
                <a:cubicBezTo>
                  <a:pt x="669410" y="114965"/>
                  <a:pt x="695512" y="142989"/>
                  <a:pt x="717348" y="174225"/>
                </a:cubicBezTo>
                <a:cubicBezTo>
                  <a:pt x="736140" y="201147"/>
                  <a:pt x="751557" y="229872"/>
                  <a:pt x="763330" y="259938"/>
                </a:cubicBezTo>
                <a:cubicBezTo>
                  <a:pt x="769125" y="274734"/>
                  <a:pt x="761827" y="291424"/>
                  <a:pt x="747031" y="297215"/>
                </a:cubicBezTo>
                <a:cubicBezTo>
                  <a:pt x="732236" y="303006"/>
                  <a:pt x="715550" y="295711"/>
                  <a:pt x="709755" y="280916"/>
                </a:cubicBezTo>
                <a:cubicBezTo>
                  <a:pt x="690288" y="231187"/>
                  <a:pt x="659773" y="186536"/>
                  <a:pt x="620514" y="150333"/>
                </a:cubicBezTo>
                <a:lnTo>
                  <a:pt x="635125" y="113364"/>
                </a:lnTo>
                <a:cubicBezTo>
                  <a:pt x="638040" y="106077"/>
                  <a:pt x="639535" y="98484"/>
                  <a:pt x="639804" y="90967"/>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26" name="Graphic 8">
            <a:extLst>
              <a:ext uri="{FF2B5EF4-FFF2-40B4-BE49-F238E27FC236}">
                <a16:creationId xmlns:a16="http://schemas.microsoft.com/office/drawing/2014/main" id="{09FE16F4-9022-1283-832F-37F6C5331501}"/>
              </a:ext>
            </a:extLst>
          </p:cNvPr>
          <p:cNvSpPr>
            <a:spLocks noChangeAspect="1"/>
          </p:cNvSpPr>
          <p:nvPr/>
        </p:nvSpPr>
        <p:spPr>
          <a:xfrm>
            <a:off x="5797064" y="3368086"/>
            <a:ext cx="597872" cy="418510"/>
          </a:xfrm>
          <a:custGeom>
            <a:avLst/>
            <a:gdLst>
              <a:gd name="connsiteX0" fmla="*/ 129312 w 795767"/>
              <a:gd name="connsiteY0" fmla="*/ 0 h 557037"/>
              <a:gd name="connsiteX1" fmla="*/ 0 w 795767"/>
              <a:gd name="connsiteY1" fmla="*/ 129312 h 557037"/>
              <a:gd name="connsiteX2" fmla="*/ 0 w 795767"/>
              <a:gd name="connsiteY2" fmla="*/ 427725 h 557037"/>
              <a:gd name="connsiteX3" fmla="*/ 129312 w 795767"/>
              <a:gd name="connsiteY3" fmla="*/ 557037 h 557037"/>
              <a:gd name="connsiteX4" fmla="*/ 666455 w 795767"/>
              <a:gd name="connsiteY4" fmla="*/ 557037 h 557037"/>
              <a:gd name="connsiteX5" fmla="*/ 795768 w 795767"/>
              <a:gd name="connsiteY5" fmla="*/ 427725 h 557037"/>
              <a:gd name="connsiteX6" fmla="*/ 795768 w 795767"/>
              <a:gd name="connsiteY6" fmla="*/ 129312 h 557037"/>
              <a:gd name="connsiteX7" fmla="*/ 666455 w 795767"/>
              <a:gd name="connsiteY7" fmla="*/ 0 h 557037"/>
              <a:gd name="connsiteX8" fmla="*/ 129312 w 795767"/>
              <a:gd name="connsiteY8" fmla="*/ 0 h 557037"/>
              <a:gd name="connsiteX9" fmla="*/ 170294 w 795767"/>
              <a:gd name="connsiteY9" fmla="*/ 207695 h 557037"/>
              <a:gd name="connsiteX10" fmla="*/ 198942 w 795767"/>
              <a:gd name="connsiteY10" fmla="*/ 236343 h 557037"/>
              <a:gd name="connsiteX11" fmla="*/ 227590 w 795767"/>
              <a:gd name="connsiteY11" fmla="*/ 207695 h 557037"/>
              <a:gd name="connsiteX12" fmla="*/ 269765 w 795767"/>
              <a:gd name="connsiteY12" fmla="*/ 206207 h 557037"/>
              <a:gd name="connsiteX13" fmla="*/ 271254 w 795767"/>
              <a:gd name="connsiteY13" fmla="*/ 248383 h 557037"/>
              <a:gd name="connsiteX14" fmla="*/ 269765 w 795767"/>
              <a:gd name="connsiteY14" fmla="*/ 249871 h 557037"/>
              <a:gd name="connsiteX15" fmla="*/ 241157 w 795767"/>
              <a:gd name="connsiteY15" fmla="*/ 278519 h 557037"/>
              <a:gd name="connsiteX16" fmla="*/ 269805 w 795767"/>
              <a:gd name="connsiteY16" fmla="*/ 307087 h 557037"/>
              <a:gd name="connsiteX17" fmla="*/ 269825 w 795767"/>
              <a:gd name="connsiteY17" fmla="*/ 349322 h 557037"/>
              <a:gd name="connsiteX18" fmla="*/ 227590 w 795767"/>
              <a:gd name="connsiteY18" fmla="*/ 349342 h 557037"/>
              <a:gd name="connsiteX19" fmla="*/ 198942 w 795767"/>
              <a:gd name="connsiteY19" fmla="*/ 320694 h 557037"/>
              <a:gd name="connsiteX20" fmla="*/ 170294 w 795767"/>
              <a:gd name="connsiteY20" fmla="*/ 349342 h 557037"/>
              <a:gd name="connsiteX21" fmla="*/ 128119 w 795767"/>
              <a:gd name="connsiteY21" fmla="*/ 347854 h 557037"/>
              <a:gd name="connsiteX22" fmla="*/ 128119 w 795767"/>
              <a:gd name="connsiteY22" fmla="*/ 307166 h 557037"/>
              <a:gd name="connsiteX23" fmla="*/ 156766 w 795767"/>
              <a:gd name="connsiteY23" fmla="*/ 278519 h 557037"/>
              <a:gd name="connsiteX24" fmla="*/ 128119 w 795767"/>
              <a:gd name="connsiteY24" fmla="*/ 249871 h 557037"/>
              <a:gd name="connsiteX25" fmla="*/ 129607 w 795767"/>
              <a:gd name="connsiteY25" fmla="*/ 207695 h 557037"/>
              <a:gd name="connsiteX26" fmla="*/ 170294 w 795767"/>
              <a:gd name="connsiteY26" fmla="*/ 207695 h 557037"/>
              <a:gd name="connsiteX27" fmla="*/ 389130 w 795767"/>
              <a:gd name="connsiteY27" fmla="*/ 207695 h 557037"/>
              <a:gd name="connsiteX28" fmla="*/ 417778 w 795767"/>
              <a:gd name="connsiteY28" fmla="*/ 236343 h 557037"/>
              <a:gd name="connsiteX29" fmla="*/ 446426 w 795767"/>
              <a:gd name="connsiteY29" fmla="*/ 207695 h 557037"/>
              <a:gd name="connsiteX30" fmla="*/ 488601 w 795767"/>
              <a:gd name="connsiteY30" fmla="*/ 206207 h 557037"/>
              <a:gd name="connsiteX31" fmla="*/ 490089 w 795767"/>
              <a:gd name="connsiteY31" fmla="*/ 248383 h 557037"/>
              <a:gd name="connsiteX32" fmla="*/ 488601 w 795767"/>
              <a:gd name="connsiteY32" fmla="*/ 249871 h 557037"/>
              <a:gd name="connsiteX33" fmla="*/ 459993 w 795767"/>
              <a:gd name="connsiteY33" fmla="*/ 278519 h 557037"/>
              <a:gd name="connsiteX34" fmla="*/ 488641 w 795767"/>
              <a:gd name="connsiteY34" fmla="*/ 307087 h 557037"/>
              <a:gd name="connsiteX35" fmla="*/ 488641 w 795767"/>
              <a:gd name="connsiteY35" fmla="*/ 349302 h 557037"/>
              <a:gd name="connsiteX36" fmla="*/ 446426 w 795767"/>
              <a:gd name="connsiteY36" fmla="*/ 349302 h 557037"/>
              <a:gd name="connsiteX37" fmla="*/ 417778 w 795767"/>
              <a:gd name="connsiteY37" fmla="*/ 320694 h 557037"/>
              <a:gd name="connsiteX38" fmla="*/ 389130 w 795767"/>
              <a:gd name="connsiteY38" fmla="*/ 349342 h 557037"/>
              <a:gd name="connsiteX39" fmla="*/ 346955 w 795767"/>
              <a:gd name="connsiteY39" fmla="*/ 350830 h 557037"/>
              <a:gd name="connsiteX40" fmla="*/ 345467 w 795767"/>
              <a:gd name="connsiteY40" fmla="*/ 308654 h 557037"/>
              <a:gd name="connsiteX41" fmla="*/ 346955 w 795767"/>
              <a:gd name="connsiteY41" fmla="*/ 307166 h 557037"/>
              <a:gd name="connsiteX42" fmla="*/ 375602 w 795767"/>
              <a:gd name="connsiteY42" fmla="*/ 278519 h 557037"/>
              <a:gd name="connsiteX43" fmla="*/ 346955 w 795767"/>
              <a:gd name="connsiteY43" fmla="*/ 249871 h 557037"/>
              <a:gd name="connsiteX44" fmla="*/ 348443 w 795767"/>
              <a:gd name="connsiteY44" fmla="*/ 207695 h 557037"/>
              <a:gd name="connsiteX45" fmla="*/ 389130 w 795767"/>
              <a:gd name="connsiteY45" fmla="*/ 207695 h 557037"/>
              <a:gd name="connsiteX46" fmla="*/ 547090 w 795767"/>
              <a:gd name="connsiteY46" fmla="*/ 368042 h 557037"/>
              <a:gd name="connsiteX47" fmla="*/ 576931 w 795767"/>
              <a:gd name="connsiteY47" fmla="*/ 338201 h 557037"/>
              <a:gd name="connsiteX48" fmla="*/ 646561 w 795767"/>
              <a:gd name="connsiteY48" fmla="*/ 338201 h 557037"/>
              <a:gd name="connsiteX49" fmla="*/ 676402 w 795767"/>
              <a:gd name="connsiteY49" fmla="*/ 368042 h 557037"/>
              <a:gd name="connsiteX50" fmla="*/ 646561 w 795767"/>
              <a:gd name="connsiteY50" fmla="*/ 397884 h 557037"/>
              <a:gd name="connsiteX51" fmla="*/ 576931 w 795767"/>
              <a:gd name="connsiteY51" fmla="*/ 397884 h 557037"/>
              <a:gd name="connsiteX52" fmla="*/ 547090 w 795767"/>
              <a:gd name="connsiteY52" fmla="*/ 368042 h 55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95767" h="557037">
                <a:moveTo>
                  <a:pt x="129312" y="0"/>
                </a:moveTo>
                <a:cubicBezTo>
                  <a:pt x="57895" y="0"/>
                  <a:pt x="0" y="57895"/>
                  <a:pt x="0" y="129312"/>
                </a:cubicBezTo>
                <a:lnTo>
                  <a:pt x="0" y="427725"/>
                </a:lnTo>
                <a:cubicBezTo>
                  <a:pt x="0" y="499141"/>
                  <a:pt x="57895" y="557037"/>
                  <a:pt x="129312" y="557037"/>
                </a:cubicBezTo>
                <a:lnTo>
                  <a:pt x="666455" y="557037"/>
                </a:lnTo>
                <a:cubicBezTo>
                  <a:pt x="737872" y="557037"/>
                  <a:pt x="795768" y="499141"/>
                  <a:pt x="795768" y="427725"/>
                </a:cubicBezTo>
                <a:lnTo>
                  <a:pt x="795768" y="129312"/>
                </a:lnTo>
                <a:cubicBezTo>
                  <a:pt x="795768" y="57895"/>
                  <a:pt x="737872" y="0"/>
                  <a:pt x="666455" y="0"/>
                </a:cubicBezTo>
                <a:lnTo>
                  <a:pt x="129312" y="0"/>
                </a:lnTo>
                <a:close/>
                <a:moveTo>
                  <a:pt x="170294" y="207695"/>
                </a:moveTo>
                <a:lnTo>
                  <a:pt x="198942" y="236343"/>
                </a:lnTo>
                <a:lnTo>
                  <a:pt x="227590" y="207695"/>
                </a:lnTo>
                <a:cubicBezTo>
                  <a:pt x="238825" y="195638"/>
                  <a:pt x="257708" y="194971"/>
                  <a:pt x="269765" y="206207"/>
                </a:cubicBezTo>
                <a:cubicBezTo>
                  <a:pt x="281823" y="217443"/>
                  <a:pt x="282490" y="236323"/>
                  <a:pt x="271254" y="248383"/>
                </a:cubicBezTo>
                <a:cubicBezTo>
                  <a:pt x="270775" y="248896"/>
                  <a:pt x="270279" y="249394"/>
                  <a:pt x="269765" y="249871"/>
                </a:cubicBezTo>
                <a:lnTo>
                  <a:pt x="241157" y="278519"/>
                </a:lnTo>
                <a:lnTo>
                  <a:pt x="269805" y="307087"/>
                </a:lnTo>
                <a:cubicBezTo>
                  <a:pt x="281473" y="318745"/>
                  <a:pt x="281482" y="337652"/>
                  <a:pt x="269825" y="349322"/>
                </a:cubicBezTo>
                <a:cubicBezTo>
                  <a:pt x="258167" y="360992"/>
                  <a:pt x="239258" y="361000"/>
                  <a:pt x="227590" y="349342"/>
                </a:cubicBezTo>
                <a:lnTo>
                  <a:pt x="198942" y="320694"/>
                </a:lnTo>
                <a:lnTo>
                  <a:pt x="170294" y="349342"/>
                </a:lnTo>
                <a:cubicBezTo>
                  <a:pt x="158237" y="360578"/>
                  <a:pt x="139354" y="359910"/>
                  <a:pt x="128119" y="347854"/>
                </a:cubicBezTo>
                <a:cubicBezTo>
                  <a:pt x="117440" y="336395"/>
                  <a:pt x="117440" y="318625"/>
                  <a:pt x="128119" y="307166"/>
                </a:cubicBezTo>
                <a:lnTo>
                  <a:pt x="156766" y="278519"/>
                </a:lnTo>
                <a:lnTo>
                  <a:pt x="128119" y="249871"/>
                </a:lnTo>
                <a:cubicBezTo>
                  <a:pt x="116883" y="237815"/>
                  <a:pt x="117550" y="218932"/>
                  <a:pt x="129607" y="207695"/>
                </a:cubicBezTo>
                <a:cubicBezTo>
                  <a:pt x="141068" y="197017"/>
                  <a:pt x="158834" y="197017"/>
                  <a:pt x="170294" y="207695"/>
                </a:cubicBezTo>
                <a:close/>
                <a:moveTo>
                  <a:pt x="389130" y="207695"/>
                </a:moveTo>
                <a:lnTo>
                  <a:pt x="417778" y="236343"/>
                </a:lnTo>
                <a:lnTo>
                  <a:pt x="446426" y="207695"/>
                </a:lnTo>
                <a:cubicBezTo>
                  <a:pt x="457662" y="195638"/>
                  <a:pt x="476545" y="194971"/>
                  <a:pt x="488601" y="206207"/>
                </a:cubicBezTo>
                <a:cubicBezTo>
                  <a:pt x="500657" y="217443"/>
                  <a:pt x="501326" y="236323"/>
                  <a:pt x="490089" y="248383"/>
                </a:cubicBezTo>
                <a:cubicBezTo>
                  <a:pt x="489612" y="248896"/>
                  <a:pt x="489115" y="249394"/>
                  <a:pt x="488601" y="249871"/>
                </a:cubicBezTo>
                <a:lnTo>
                  <a:pt x="459993" y="278519"/>
                </a:lnTo>
                <a:lnTo>
                  <a:pt x="488641" y="307087"/>
                </a:lnTo>
                <a:cubicBezTo>
                  <a:pt x="500299" y="318745"/>
                  <a:pt x="500299" y="337644"/>
                  <a:pt x="488641" y="349302"/>
                </a:cubicBezTo>
                <a:cubicBezTo>
                  <a:pt x="476983" y="360960"/>
                  <a:pt x="458084" y="360960"/>
                  <a:pt x="446426" y="349302"/>
                </a:cubicBezTo>
                <a:lnTo>
                  <a:pt x="417778" y="320694"/>
                </a:lnTo>
                <a:lnTo>
                  <a:pt x="389130" y="349342"/>
                </a:lnTo>
                <a:cubicBezTo>
                  <a:pt x="377894" y="361398"/>
                  <a:pt x="359011" y="362066"/>
                  <a:pt x="346955" y="350830"/>
                </a:cubicBezTo>
                <a:cubicBezTo>
                  <a:pt x="334899" y="339594"/>
                  <a:pt x="334230" y="320714"/>
                  <a:pt x="345467" y="308654"/>
                </a:cubicBezTo>
                <a:cubicBezTo>
                  <a:pt x="345944" y="308141"/>
                  <a:pt x="346441" y="307644"/>
                  <a:pt x="346955" y="307166"/>
                </a:cubicBezTo>
                <a:lnTo>
                  <a:pt x="375602" y="278519"/>
                </a:lnTo>
                <a:lnTo>
                  <a:pt x="346955" y="249871"/>
                </a:lnTo>
                <a:cubicBezTo>
                  <a:pt x="335718" y="237815"/>
                  <a:pt x="336387" y="218932"/>
                  <a:pt x="348443" y="207695"/>
                </a:cubicBezTo>
                <a:cubicBezTo>
                  <a:pt x="359902" y="197017"/>
                  <a:pt x="377671" y="197017"/>
                  <a:pt x="389130" y="207695"/>
                </a:cubicBezTo>
                <a:close/>
                <a:moveTo>
                  <a:pt x="547090" y="368042"/>
                </a:moveTo>
                <a:cubicBezTo>
                  <a:pt x="547090" y="351562"/>
                  <a:pt x="560451" y="338201"/>
                  <a:pt x="576931" y="338201"/>
                </a:cubicBezTo>
                <a:lnTo>
                  <a:pt x="646561" y="338201"/>
                </a:lnTo>
                <a:cubicBezTo>
                  <a:pt x="663041" y="338201"/>
                  <a:pt x="676402" y="351562"/>
                  <a:pt x="676402" y="368042"/>
                </a:cubicBezTo>
                <a:cubicBezTo>
                  <a:pt x="676402" y="384523"/>
                  <a:pt x="663041" y="397884"/>
                  <a:pt x="646561" y="397884"/>
                </a:cubicBezTo>
                <a:lnTo>
                  <a:pt x="576931" y="397884"/>
                </a:lnTo>
                <a:cubicBezTo>
                  <a:pt x="560451" y="397884"/>
                  <a:pt x="547090" y="384523"/>
                  <a:pt x="547090" y="368042"/>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27" name="Graphic 18">
            <a:extLst>
              <a:ext uri="{FF2B5EF4-FFF2-40B4-BE49-F238E27FC236}">
                <a16:creationId xmlns:a16="http://schemas.microsoft.com/office/drawing/2014/main" id="{303B0AF8-B7E6-8101-CF7B-BDC88A62A2FC}"/>
              </a:ext>
            </a:extLst>
          </p:cNvPr>
          <p:cNvSpPr>
            <a:spLocks noChangeAspect="1"/>
          </p:cNvSpPr>
          <p:nvPr/>
        </p:nvSpPr>
        <p:spPr>
          <a:xfrm>
            <a:off x="9344026" y="3330287"/>
            <a:ext cx="395286" cy="494108"/>
          </a:xfrm>
          <a:custGeom>
            <a:avLst/>
            <a:gdLst>
              <a:gd name="connsiteX0" fmla="*/ 239149 w 478297"/>
              <a:gd name="connsiteY0" fmla="*/ 239149 h 597871"/>
              <a:gd name="connsiteX1" fmla="*/ 478297 w 478297"/>
              <a:gd name="connsiteY1" fmla="*/ 119574 h 597871"/>
              <a:gd name="connsiteX2" fmla="*/ 239149 w 478297"/>
              <a:gd name="connsiteY2" fmla="*/ 0 h 597871"/>
              <a:gd name="connsiteX3" fmla="*/ 0 w 478297"/>
              <a:gd name="connsiteY3" fmla="*/ 119574 h 597871"/>
              <a:gd name="connsiteX4" fmla="*/ 239149 w 478297"/>
              <a:gd name="connsiteY4" fmla="*/ 239149 h 597871"/>
              <a:gd name="connsiteX5" fmla="*/ 428315 w 478297"/>
              <a:gd name="connsiteY5" fmla="*/ 244231 h 597871"/>
              <a:gd name="connsiteX6" fmla="*/ 478297 w 478297"/>
              <a:gd name="connsiteY6" fmla="*/ 210839 h 597871"/>
              <a:gd name="connsiteX7" fmla="*/ 478297 w 478297"/>
              <a:gd name="connsiteY7" fmla="*/ 478297 h 597871"/>
              <a:gd name="connsiteX8" fmla="*/ 239149 w 478297"/>
              <a:gd name="connsiteY8" fmla="*/ 597872 h 597871"/>
              <a:gd name="connsiteX9" fmla="*/ 0 w 478297"/>
              <a:gd name="connsiteY9" fmla="*/ 478297 h 597871"/>
              <a:gd name="connsiteX10" fmla="*/ 0 w 478297"/>
              <a:gd name="connsiteY10" fmla="*/ 210839 h 597871"/>
              <a:gd name="connsiteX11" fmla="*/ 49982 w 478297"/>
              <a:gd name="connsiteY11" fmla="*/ 244231 h 597871"/>
              <a:gd name="connsiteX12" fmla="*/ 239149 w 478297"/>
              <a:gd name="connsiteY12" fmla="*/ 283989 h 597871"/>
              <a:gd name="connsiteX13" fmla="*/ 428315 w 478297"/>
              <a:gd name="connsiteY13" fmla="*/ 244231 h 59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8297" h="597871">
                <a:moveTo>
                  <a:pt x="239149" y="239149"/>
                </a:moveTo>
                <a:cubicBezTo>
                  <a:pt x="371219" y="239149"/>
                  <a:pt x="478297" y="185639"/>
                  <a:pt x="478297" y="119574"/>
                </a:cubicBezTo>
                <a:cubicBezTo>
                  <a:pt x="478297" y="53510"/>
                  <a:pt x="371219" y="0"/>
                  <a:pt x="239149" y="0"/>
                </a:cubicBezTo>
                <a:cubicBezTo>
                  <a:pt x="107079" y="0"/>
                  <a:pt x="0" y="53510"/>
                  <a:pt x="0" y="119574"/>
                </a:cubicBezTo>
                <a:cubicBezTo>
                  <a:pt x="0" y="185639"/>
                  <a:pt x="107079" y="239149"/>
                  <a:pt x="239149" y="239149"/>
                </a:cubicBezTo>
                <a:close/>
                <a:moveTo>
                  <a:pt x="428315" y="244231"/>
                </a:moveTo>
                <a:cubicBezTo>
                  <a:pt x="446380" y="235360"/>
                  <a:pt x="463186" y="224132"/>
                  <a:pt x="478297" y="210839"/>
                </a:cubicBezTo>
                <a:lnTo>
                  <a:pt x="478297" y="478297"/>
                </a:lnTo>
                <a:cubicBezTo>
                  <a:pt x="478297" y="544362"/>
                  <a:pt x="371219" y="597872"/>
                  <a:pt x="239149" y="597872"/>
                </a:cubicBezTo>
                <a:cubicBezTo>
                  <a:pt x="107079" y="597872"/>
                  <a:pt x="0" y="544362"/>
                  <a:pt x="0" y="478297"/>
                </a:cubicBezTo>
                <a:lnTo>
                  <a:pt x="0" y="210839"/>
                </a:lnTo>
                <a:cubicBezTo>
                  <a:pt x="15110" y="224132"/>
                  <a:pt x="31918" y="235360"/>
                  <a:pt x="49982" y="244231"/>
                </a:cubicBezTo>
                <a:cubicBezTo>
                  <a:pt x="100741" y="269580"/>
                  <a:pt x="167643" y="283989"/>
                  <a:pt x="239149" y="283989"/>
                </a:cubicBezTo>
                <a:cubicBezTo>
                  <a:pt x="310654" y="283989"/>
                  <a:pt x="377556" y="269580"/>
                  <a:pt x="428315" y="24423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grpSp>
        <p:nvGrpSpPr>
          <p:cNvPr id="2" name="Group 1">
            <a:extLst>
              <a:ext uri="{FF2B5EF4-FFF2-40B4-BE49-F238E27FC236}">
                <a16:creationId xmlns:a16="http://schemas.microsoft.com/office/drawing/2014/main" id="{2618BC46-5A52-4E93-7A02-E52C53E632DE}"/>
              </a:ext>
            </a:extLst>
          </p:cNvPr>
          <p:cNvGrpSpPr/>
          <p:nvPr/>
        </p:nvGrpSpPr>
        <p:grpSpPr>
          <a:xfrm>
            <a:off x="7819532" y="292100"/>
            <a:ext cx="3808092" cy="216000"/>
            <a:chOff x="7819532" y="292100"/>
            <a:chExt cx="3808092" cy="216000"/>
          </a:xfrm>
        </p:grpSpPr>
        <p:sp>
          <p:nvSpPr>
            <p:cNvPr id="3" name="Text Placeholder 2">
              <a:extLst>
                <a:ext uri="{FF2B5EF4-FFF2-40B4-BE49-F238E27FC236}">
                  <a16:creationId xmlns:a16="http://schemas.microsoft.com/office/drawing/2014/main" id="{096E7433-C83B-14E1-61DD-02A78FDB53CA}"/>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1" name="Text Placeholder 2">
              <a:extLst>
                <a:ext uri="{FF2B5EF4-FFF2-40B4-BE49-F238E27FC236}">
                  <a16:creationId xmlns:a16="http://schemas.microsoft.com/office/drawing/2014/main" id="{6B0E64B0-A9A6-7A65-AD80-323905B23D37}"/>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2" name="Text Placeholder 2">
              <a:extLst>
                <a:ext uri="{FF2B5EF4-FFF2-40B4-BE49-F238E27FC236}">
                  <a16:creationId xmlns:a16="http://schemas.microsoft.com/office/drawing/2014/main" id="{6A3E23DF-5CAA-BA50-6E12-EC91B718690A}"/>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3" name="Text Placeholder 2">
              <a:extLst>
                <a:ext uri="{FF2B5EF4-FFF2-40B4-BE49-F238E27FC236}">
                  <a16:creationId xmlns:a16="http://schemas.microsoft.com/office/drawing/2014/main" id="{9A59A915-1432-2E2E-414E-6AB8B3FCBB82}"/>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4" name="Text Placeholder 2">
              <a:extLst>
                <a:ext uri="{FF2B5EF4-FFF2-40B4-BE49-F238E27FC236}">
                  <a16:creationId xmlns:a16="http://schemas.microsoft.com/office/drawing/2014/main" id="{72239104-FC4D-50B3-BEBC-5FD5C6AF21A5}"/>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5" name="Text Placeholder 2">
              <a:extLst>
                <a:ext uri="{FF2B5EF4-FFF2-40B4-BE49-F238E27FC236}">
                  <a16:creationId xmlns:a16="http://schemas.microsoft.com/office/drawing/2014/main" id="{FD8E011B-BAF5-42E6-C5DB-852F5F56553E}"/>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6" name="Text Placeholder 2">
              <a:extLst>
                <a:ext uri="{FF2B5EF4-FFF2-40B4-BE49-F238E27FC236}">
                  <a16:creationId xmlns:a16="http://schemas.microsoft.com/office/drawing/2014/main" id="{4F2F4337-A01E-C2D2-37D6-1170A7E3B590}"/>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7" name="TextBox 16">
              <a:extLst>
                <a:ext uri="{FF2B5EF4-FFF2-40B4-BE49-F238E27FC236}">
                  <a16:creationId xmlns:a16="http://schemas.microsoft.com/office/drawing/2014/main" id="{08DB01DA-672A-A7AE-123B-8640FBD917AA}"/>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841639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2.29167E-6 2.22222E-6 L 2.29167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2.22222E-6 L 0 0.03541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300"/>
                                  </p:stCondLst>
                                  <p:childTnLst>
                                    <p:animMotion origin="layout" path="M -2.08333E-6 2.22222E-6 L -2.08333E-6 0.03541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100"/>
                                  </p:stCondLst>
                                  <p:childTnLst>
                                    <p:animMotion origin="layout" path="M 2.29167E-6 4.81481E-6 L 2.29167E-6 0.03541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300"/>
                                  </p:stCondLst>
                                  <p:childTnLst>
                                    <p:animMotion origin="layout" path="M -2.91667E-6 2.22222E-6 L -2.91667E-6 0.03541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200"/>
                                  </p:stCondLst>
                                  <p:childTnLst>
                                    <p:animMotion origin="layout" path="M 0 4.81481E-6 L 0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0"/>
                                  </p:stCondLst>
                                  <p:childTnLst>
                                    <p:animMotion origin="layout" path="M 0 -4.07407E-6 L 0 0.03542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grpId="1" nodeType="withEffect">
                                  <p:stCondLst>
                                    <p:cond delay="100"/>
                                  </p:stCondLst>
                                  <p:childTnLst>
                                    <p:animMotion origin="layout" path="M 2.29167E-6 2.22222E-6 L 2.29167E-6 0.03541 " pathEditMode="relative" rAng="0" ptsTypes="AA">
                                      <p:cBhvr>
                                        <p:cTn id="44" dur="700" spd="-100000" fill="hold"/>
                                        <p:tgtEl>
                                          <p:spTgt spid="25"/>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42" presetClass="path" presetSubtype="0" decel="100000" fill="hold" grpId="1" nodeType="withEffect">
                                  <p:stCondLst>
                                    <p:cond delay="200"/>
                                  </p:stCondLst>
                                  <p:childTnLst>
                                    <p:animMotion origin="layout" path="M 0 2.22222E-6 L 0 0.03541 " pathEditMode="relative" rAng="0" ptsTypes="AA">
                                      <p:cBhvr>
                                        <p:cTn id="49" dur="700" spd="-100000" fill="hold"/>
                                        <p:tgtEl>
                                          <p:spTgt spid="26"/>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42" presetClass="path" presetSubtype="0" decel="100000" fill="hold" grpId="1" nodeType="withEffect">
                                  <p:stCondLst>
                                    <p:cond delay="300"/>
                                  </p:stCondLst>
                                  <p:childTnLst>
                                    <p:animMotion origin="layout" path="M -2.08333E-6 2.22222E-6 L -2.08333E-6 0.03541 " pathEditMode="relative" rAng="0" ptsTypes="AA">
                                      <p:cBhvr>
                                        <p:cTn id="5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animBg="1"/>
      <p:bldP spid="6" grpId="1" animBg="1"/>
      <p:bldP spid="7" grpId="0"/>
      <p:bldP spid="7" grpId="1"/>
      <p:bldP spid="8" grpId="0"/>
      <p:bldP spid="8" grpId="1"/>
      <p:bldP spid="9" grpId="0" animBg="1"/>
      <p:bldP spid="9" grpId="1" animBg="1"/>
      <p:bldP spid="10" grpId="0" animBg="1"/>
      <p:bldP spid="10" grpId="1" animBg="1"/>
      <p:bldP spid="25" grpId="0" animBg="1"/>
      <p:bldP spid="25" grpId="1" animBg="1"/>
      <p:bldP spid="26" grpId="0" animBg="1"/>
      <p:bldP spid="26" grpId="1" animBg="1"/>
      <p:bldP spid="27" grpId="0" animBg="1"/>
      <p:bldP spid="27" grpId="1" animBg="1"/>
    </p:bldLst>
  </p:timing>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52B1E8D-6C02-E5B3-C877-573EB355CC4C}"/>
              </a:ext>
            </a:extLst>
          </p:cNvPr>
          <p:cNvSpPr>
            <a:spLocks noGrp="1"/>
          </p:cNvSpPr>
          <p:nvPr>
            <p:ph type="title"/>
          </p:nvPr>
        </p:nvSpPr>
        <p:spPr/>
        <p:txBody>
          <a:bodyPr/>
          <a:lstStyle/>
          <a:p>
            <a:r>
              <a:rPr lang="en-US"/>
              <a:t>Data privacy and compliance</a:t>
            </a:r>
          </a:p>
        </p:txBody>
      </p:sp>
      <p:grpSp>
        <p:nvGrpSpPr>
          <p:cNvPr id="9" name="Group 8">
            <a:extLst>
              <a:ext uri="{FF2B5EF4-FFF2-40B4-BE49-F238E27FC236}">
                <a16:creationId xmlns:a16="http://schemas.microsoft.com/office/drawing/2014/main" id="{116E86D1-5276-2E68-9855-8C89F3D62F82}"/>
              </a:ext>
            </a:extLst>
          </p:cNvPr>
          <p:cNvGrpSpPr/>
          <p:nvPr/>
        </p:nvGrpSpPr>
        <p:grpSpPr>
          <a:xfrm>
            <a:off x="7819532" y="292100"/>
            <a:ext cx="3808092" cy="216000"/>
            <a:chOff x="7819532" y="292100"/>
            <a:chExt cx="3808092" cy="216000"/>
          </a:xfrm>
        </p:grpSpPr>
        <p:sp>
          <p:nvSpPr>
            <p:cNvPr id="16" name="Text Placeholder 2">
              <a:extLst>
                <a:ext uri="{FF2B5EF4-FFF2-40B4-BE49-F238E27FC236}">
                  <a16:creationId xmlns:a16="http://schemas.microsoft.com/office/drawing/2014/main" id="{C0D64273-FAD2-B3B5-9FED-7B8903E42952}"/>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8" name="Text Placeholder 2">
              <a:extLst>
                <a:ext uri="{FF2B5EF4-FFF2-40B4-BE49-F238E27FC236}">
                  <a16:creationId xmlns:a16="http://schemas.microsoft.com/office/drawing/2014/main" id="{8B78D678-BE27-93EF-66EB-1A8F3DFB1C20}"/>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9" name="Text Placeholder 2">
              <a:extLst>
                <a:ext uri="{FF2B5EF4-FFF2-40B4-BE49-F238E27FC236}">
                  <a16:creationId xmlns:a16="http://schemas.microsoft.com/office/drawing/2014/main" id="{A7AA99BE-859A-6523-18BC-318789FDDD78}"/>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1" name="Text Placeholder 2">
              <a:extLst>
                <a:ext uri="{FF2B5EF4-FFF2-40B4-BE49-F238E27FC236}">
                  <a16:creationId xmlns:a16="http://schemas.microsoft.com/office/drawing/2014/main" id="{D69F6EE2-3F0B-6578-AC0F-44AF3CC5E25C}"/>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2" name="Text Placeholder 2">
              <a:extLst>
                <a:ext uri="{FF2B5EF4-FFF2-40B4-BE49-F238E27FC236}">
                  <a16:creationId xmlns:a16="http://schemas.microsoft.com/office/drawing/2014/main" id="{322C1BEB-D1FB-7EA2-9BC9-87E0C2301C7E}"/>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3" name="Text Placeholder 2">
              <a:extLst>
                <a:ext uri="{FF2B5EF4-FFF2-40B4-BE49-F238E27FC236}">
                  <a16:creationId xmlns:a16="http://schemas.microsoft.com/office/drawing/2014/main" id="{F15A5890-6959-3F03-CDBF-B1803CFB35E7}"/>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4" name="Text Placeholder 2">
              <a:extLst>
                <a:ext uri="{FF2B5EF4-FFF2-40B4-BE49-F238E27FC236}">
                  <a16:creationId xmlns:a16="http://schemas.microsoft.com/office/drawing/2014/main" id="{955E4F7F-AC2B-EFEB-B088-AB14BA73735B}"/>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5" name="TextBox 24">
              <a:extLst>
                <a:ext uri="{FF2B5EF4-FFF2-40B4-BE49-F238E27FC236}">
                  <a16:creationId xmlns:a16="http://schemas.microsoft.com/office/drawing/2014/main" id="{65F69149-38B5-9E73-7312-82797CA192EB}"/>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15" name="Rectangle: Rounded Corners 87">
            <a:extLst>
              <a:ext uri="{FF2B5EF4-FFF2-40B4-BE49-F238E27FC236}">
                <a16:creationId xmlns:a16="http://schemas.microsoft.com/office/drawing/2014/main" id="{F91EEC36-0B8C-91C0-242F-016090232842}"/>
              </a:ext>
              <a:ext uri="{C183D7F6-B498-43B3-948B-1728B52AA6E4}">
                <adec:decorative xmlns:adec="http://schemas.microsoft.com/office/drawing/2017/decorative" val="1"/>
              </a:ext>
            </a:extLst>
          </p:cNvPr>
          <p:cNvSpPr/>
          <p:nvPr/>
        </p:nvSpPr>
        <p:spPr bwMode="auto">
          <a:xfrm>
            <a:off x="584200" y="1777717"/>
            <a:ext cx="5367338" cy="4494168"/>
          </a:xfrm>
          <a:prstGeom prst="roundRect">
            <a:avLst>
              <a:gd name="adj" fmla="val 324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252000" rIns="288000" bIns="252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400" b="1" i="0" u="none" strike="noStrike" kern="1200" cap="none" spc="0" normalizeH="0" baseline="0" noProof="0">
                <a:ln>
                  <a:noFill/>
                </a:ln>
                <a:gradFill flip="none" rotWithShape="1">
                  <a:gsLst>
                    <a:gs pos="0">
                      <a:srgbClr val="FFB3BB"/>
                    </a:gs>
                    <a:gs pos="70000">
                      <a:srgbClr val="FFA38B"/>
                    </a:gs>
                  </a:gsLst>
                  <a:path path="circle">
                    <a:fillToRect l="100000" t="100000"/>
                  </a:path>
                  <a:tileRect r="-100000" b="-100000"/>
                </a:gradFill>
                <a:effectLst/>
                <a:uLnTx/>
                <a:uFillTx/>
                <a:latin typeface="Segoe UI Variable Text Semibold" pitchFamily="2" charset="0"/>
                <a:ea typeface="+mn-ea"/>
                <a:cs typeface="+mn-cs"/>
              </a:rPr>
              <a:t>Data privacy</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You own your data: full control, </a:t>
            </a:r>
            <a:b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no outside access</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Not used for model training</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Compliant with GDPR and ISO/IEC 27018</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Flexible data residency</a:t>
            </a:r>
          </a:p>
        </p:txBody>
      </p:sp>
      <p:sp>
        <p:nvSpPr>
          <p:cNvPr id="20" name="Rectangle: Rounded Corners 87">
            <a:extLst>
              <a:ext uri="{FF2B5EF4-FFF2-40B4-BE49-F238E27FC236}">
                <a16:creationId xmlns:a16="http://schemas.microsoft.com/office/drawing/2014/main" id="{9266A115-6187-EA6C-58D6-DB896BE87F40}"/>
              </a:ext>
              <a:ext uri="{C183D7F6-B498-43B3-948B-1728B52AA6E4}">
                <adec:decorative xmlns:adec="http://schemas.microsoft.com/office/drawing/2017/decorative" val="1"/>
              </a:ext>
            </a:extLst>
          </p:cNvPr>
          <p:cNvSpPr/>
          <p:nvPr/>
        </p:nvSpPr>
        <p:spPr bwMode="auto">
          <a:xfrm>
            <a:off x="6234723" y="1777717"/>
            <a:ext cx="5367338" cy="4494168"/>
          </a:xfrm>
          <a:prstGeom prst="roundRect">
            <a:avLst>
              <a:gd name="adj" fmla="val 324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252000" rIns="288000" bIns="252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400" b="1" i="0" u="none" strike="noStrike" kern="1200" cap="none" spc="0" normalizeH="0" baseline="0" noProof="0">
                <a:ln>
                  <a:noFill/>
                </a:ln>
                <a:gradFill flip="none" rotWithShape="1">
                  <a:gsLst>
                    <a:gs pos="0">
                      <a:srgbClr val="FFB3BB"/>
                    </a:gs>
                    <a:gs pos="70000">
                      <a:srgbClr val="FFA38B"/>
                    </a:gs>
                  </a:gsLst>
                  <a:path path="circle">
                    <a:fillToRect l="100000" t="100000"/>
                  </a:path>
                  <a:tileRect r="-100000" b="-100000"/>
                </a:gradFill>
                <a:effectLst/>
                <a:uLnTx/>
                <a:uFillTx/>
                <a:latin typeface="Segoe UI Variable Text Semibold" pitchFamily="2" charset="0"/>
                <a:ea typeface="+mn-ea"/>
                <a:cs typeface="+mn-cs"/>
              </a:rPr>
              <a:t>Compliance</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Over 100 global certifications, meet international standards</a:t>
            </a:r>
          </a:p>
          <a:p>
            <a:pPr marL="228600" marR="0" lvl="0" indent="-228600" algn="l" defTabSz="932742" rtl="0" eaLnBrk="1" fontAlgn="auto" latinLnBrk="0" hangingPunct="1">
              <a:lnSpc>
                <a:spcPct val="100000"/>
              </a:lnSpc>
              <a:spcBef>
                <a:spcPct val="20000"/>
              </a:spcBef>
              <a:spcAft>
                <a:spcPts val="600"/>
              </a:spcAft>
              <a:buClr>
                <a:srgbClr val="FFFFFF"/>
              </a:buClr>
              <a:buSzPct val="12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Industry wide coverage: trusted by healthcare, government, IT and finance</a:t>
            </a:r>
          </a:p>
        </p:txBody>
      </p:sp>
    </p:spTree>
    <p:extLst>
      <p:ext uri="{BB962C8B-B14F-4D97-AF65-F5344CB8AC3E}">
        <p14:creationId xmlns:p14="http://schemas.microsoft.com/office/powerpoint/2010/main" val="1792673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100"/>
                                  </p:stCondLst>
                                  <p:childTnLst>
                                    <p:animMotion origin="layout" path="M 1.25E-6 4.44444E-6 L 1.25E-6 0.03541 " pathEditMode="relative" rAng="0" ptsTypes="AA">
                                      <p:cBhvr>
                                        <p:cTn id="9" dur="700" spd="-100000" fill="hold"/>
                                        <p:tgtEl>
                                          <p:spTgt spid="15"/>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200"/>
                                  </p:stCondLst>
                                  <p:childTnLst>
                                    <p:animMotion origin="layout" path="M -2.08333E-7 4.44444E-6 L -2.08333E-7 0.03541 " pathEditMode="relative" rAng="0" ptsTypes="AA">
                                      <p:cBhvr>
                                        <p:cTn id="1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0" grpId="0" animBg="1"/>
      <p:bldP spid="20" grpId="1" animBg="1"/>
    </p:bldLst>
  </p:timing>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BA7318-A4E4-759C-F380-65C3560102E6}"/>
              </a:ext>
            </a:extLst>
          </p:cNvPr>
          <p:cNvSpPr>
            <a:spLocks noGrp="1"/>
          </p:cNvSpPr>
          <p:nvPr>
            <p:ph type="title"/>
          </p:nvPr>
        </p:nvSpPr>
        <p:spPr>
          <a:xfrm>
            <a:off x="588963" y="3151981"/>
            <a:ext cx="7539037" cy="554038"/>
          </a:xfrm>
        </p:spPr>
        <p:txBody>
          <a:bodyPr/>
          <a:lstStyle/>
          <a:p>
            <a:r>
              <a:rPr lang="en-US">
                <a:gradFill>
                  <a:gsLst>
                    <a:gs pos="0">
                      <a:srgbClr val="FFB3BB"/>
                    </a:gs>
                    <a:gs pos="60000">
                      <a:srgbClr val="FFA38B"/>
                    </a:gs>
                  </a:gsLst>
                  <a:path path="circle">
                    <a:fillToRect l="100000" t="100000"/>
                  </a:path>
                </a:gradFill>
              </a:rPr>
              <a:t>Performance &amp; monitoring</a:t>
            </a:r>
          </a:p>
        </p:txBody>
      </p:sp>
      <p:grpSp>
        <p:nvGrpSpPr>
          <p:cNvPr id="5" name="Group 4">
            <a:extLst>
              <a:ext uri="{FF2B5EF4-FFF2-40B4-BE49-F238E27FC236}">
                <a16:creationId xmlns:a16="http://schemas.microsoft.com/office/drawing/2014/main" id="{34D5C471-A290-D922-2B33-03DA3D4E8A85}"/>
              </a:ext>
            </a:extLst>
          </p:cNvPr>
          <p:cNvGrpSpPr/>
          <p:nvPr/>
        </p:nvGrpSpPr>
        <p:grpSpPr>
          <a:xfrm>
            <a:off x="7819532" y="292100"/>
            <a:ext cx="3808092" cy="216000"/>
            <a:chOff x="7819532" y="292100"/>
            <a:chExt cx="3808092" cy="216000"/>
          </a:xfrm>
        </p:grpSpPr>
        <p:sp>
          <p:nvSpPr>
            <p:cNvPr id="6" name="Text Placeholder 2">
              <a:extLst>
                <a:ext uri="{FF2B5EF4-FFF2-40B4-BE49-F238E27FC236}">
                  <a16:creationId xmlns:a16="http://schemas.microsoft.com/office/drawing/2014/main" id="{52049E26-F00D-288E-3ECE-78F9CF08AE71}"/>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8" name="Text Placeholder 2">
              <a:extLst>
                <a:ext uri="{FF2B5EF4-FFF2-40B4-BE49-F238E27FC236}">
                  <a16:creationId xmlns:a16="http://schemas.microsoft.com/office/drawing/2014/main" id="{5E3F8EC0-824B-DFD3-ACFD-723221B89243}"/>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9" name="Text Placeholder 2">
              <a:extLst>
                <a:ext uri="{FF2B5EF4-FFF2-40B4-BE49-F238E27FC236}">
                  <a16:creationId xmlns:a16="http://schemas.microsoft.com/office/drawing/2014/main" id="{7A441EB4-EF41-F159-853A-2E551E7E9785}"/>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0" name="Text Placeholder 2">
              <a:extLst>
                <a:ext uri="{FF2B5EF4-FFF2-40B4-BE49-F238E27FC236}">
                  <a16:creationId xmlns:a16="http://schemas.microsoft.com/office/drawing/2014/main" id="{804CF080-E2B3-0414-6F59-8B157573F11D}"/>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1" name="Text Placeholder 2">
              <a:extLst>
                <a:ext uri="{FF2B5EF4-FFF2-40B4-BE49-F238E27FC236}">
                  <a16:creationId xmlns:a16="http://schemas.microsoft.com/office/drawing/2014/main" id="{7B7C1B47-821D-534F-2235-1713C0234A3A}"/>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2" name="Text Placeholder 2">
              <a:extLst>
                <a:ext uri="{FF2B5EF4-FFF2-40B4-BE49-F238E27FC236}">
                  <a16:creationId xmlns:a16="http://schemas.microsoft.com/office/drawing/2014/main" id="{545F8902-9D08-924D-19B6-9A53644C499C}"/>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3" name="Text Placeholder 2">
              <a:extLst>
                <a:ext uri="{FF2B5EF4-FFF2-40B4-BE49-F238E27FC236}">
                  <a16:creationId xmlns:a16="http://schemas.microsoft.com/office/drawing/2014/main" id="{57923804-9B95-68EB-022A-572CCAD61F6B}"/>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4" name="TextBox 13">
              <a:extLst>
                <a:ext uri="{FF2B5EF4-FFF2-40B4-BE49-F238E27FC236}">
                  <a16:creationId xmlns:a16="http://schemas.microsoft.com/office/drawing/2014/main" id="{F2BF5303-6093-91C8-3512-C0F6730DF838}"/>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41392754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63FBC-F0FA-CCC0-C412-2FED93649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52FCC-5214-2561-ABB1-B0087205F967}"/>
              </a:ext>
            </a:extLst>
          </p:cNvPr>
          <p:cNvSpPr>
            <a:spLocks noGrp="1"/>
          </p:cNvSpPr>
          <p:nvPr>
            <p:ph type="title" idx="4294967295"/>
          </p:nvPr>
        </p:nvSpPr>
        <p:spPr>
          <a:xfrm>
            <a:off x="595878" y="2598738"/>
            <a:ext cx="4435475" cy="1660525"/>
          </a:xfrm>
        </p:spPr>
        <p:txBody>
          <a:bodyPr anchor="ctr" anchorCtr="0"/>
          <a:lstStyle/>
          <a:p>
            <a:r>
              <a:rPr lang="en-US" sz="5400"/>
              <a:t>RAG Framework</a:t>
            </a:r>
          </a:p>
        </p:txBody>
      </p:sp>
      <p:grpSp>
        <p:nvGrpSpPr>
          <p:cNvPr id="44" name="Group 43">
            <a:extLst>
              <a:ext uri="{FF2B5EF4-FFF2-40B4-BE49-F238E27FC236}">
                <a16:creationId xmlns:a16="http://schemas.microsoft.com/office/drawing/2014/main" id="{FAED363C-4B71-AE55-D71F-11379E19146C}"/>
              </a:ext>
            </a:extLst>
          </p:cNvPr>
          <p:cNvGrpSpPr/>
          <p:nvPr/>
        </p:nvGrpSpPr>
        <p:grpSpPr>
          <a:xfrm>
            <a:off x="5627318" y="1145459"/>
            <a:ext cx="5831652" cy="4567082"/>
            <a:chOff x="4262718" y="531488"/>
            <a:chExt cx="7329844" cy="5740397"/>
          </a:xfrm>
        </p:grpSpPr>
        <p:grpSp>
          <p:nvGrpSpPr>
            <p:cNvPr id="8" name="Group 7">
              <a:extLst>
                <a:ext uri="{FF2B5EF4-FFF2-40B4-BE49-F238E27FC236}">
                  <a16:creationId xmlns:a16="http://schemas.microsoft.com/office/drawing/2014/main" id="{3E7355A9-DAC0-385D-2A9F-73C6F085C024}"/>
                </a:ext>
              </a:extLst>
            </p:cNvPr>
            <p:cNvGrpSpPr/>
            <p:nvPr/>
          </p:nvGrpSpPr>
          <p:grpSpPr>
            <a:xfrm>
              <a:off x="4262718" y="531488"/>
              <a:ext cx="7329844" cy="5740397"/>
              <a:chOff x="4262718" y="531488"/>
              <a:chExt cx="7329844" cy="5740397"/>
            </a:xfrm>
          </p:grpSpPr>
          <p:sp>
            <p:nvSpPr>
              <p:cNvPr id="9" name="Rectangle: Rounded Corners 87">
                <a:extLst>
                  <a:ext uri="{FF2B5EF4-FFF2-40B4-BE49-F238E27FC236}">
                    <a16:creationId xmlns:a16="http://schemas.microsoft.com/office/drawing/2014/main" id="{696A91DE-A4A2-E220-D679-FCF3F23C1906}"/>
                  </a:ext>
                  <a:ext uri="{C183D7F6-B498-43B3-948B-1728B52AA6E4}">
                    <adec:decorative xmlns:adec="http://schemas.microsoft.com/office/drawing/2017/decorative" val="1"/>
                  </a:ext>
                </a:extLst>
              </p:cNvPr>
              <p:cNvSpPr/>
              <p:nvPr/>
            </p:nvSpPr>
            <p:spPr bwMode="auto">
              <a:xfrm>
                <a:off x="4262718" y="531488"/>
                <a:ext cx="7329844" cy="5740397"/>
              </a:xfrm>
              <a:prstGeom prst="roundRect">
                <a:avLst>
                  <a:gd name="adj" fmla="val 383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10" name="Oval 9">
                <a:extLst>
                  <a:ext uri="{FF2B5EF4-FFF2-40B4-BE49-F238E27FC236}">
                    <a16:creationId xmlns:a16="http://schemas.microsoft.com/office/drawing/2014/main" id="{DCDB0939-3464-E5EF-0870-1C09579447EF}"/>
                  </a:ext>
                  <a:ext uri="{C183D7F6-B498-43B3-948B-1728B52AA6E4}">
                    <adec:decorative xmlns:adec="http://schemas.microsoft.com/office/drawing/2017/decorative" val="1"/>
                  </a:ext>
                </a:extLst>
              </p:cNvPr>
              <p:cNvSpPr/>
              <p:nvPr/>
            </p:nvSpPr>
            <p:spPr>
              <a:xfrm>
                <a:off x="4502898" y="3190913"/>
                <a:ext cx="692802" cy="693056"/>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Text" pitchFamily="2" charset="0"/>
                  <a:ea typeface="+mn-ea"/>
                  <a:cs typeface="Segoe UI" pitchFamily="34" charset="0"/>
                </a:endParaRPr>
              </a:p>
            </p:txBody>
          </p:sp>
          <p:sp>
            <p:nvSpPr>
              <p:cNvPr id="11" name="TextBox 10">
                <a:extLst>
                  <a:ext uri="{FF2B5EF4-FFF2-40B4-BE49-F238E27FC236}">
                    <a16:creationId xmlns:a16="http://schemas.microsoft.com/office/drawing/2014/main" id="{4F74E1D2-895B-1653-80AA-B286AE4862DD}"/>
                  </a:ext>
                  <a:ext uri="{C183D7F6-B498-43B3-948B-1728B52AA6E4}">
                    <adec:decorative xmlns:adec="http://schemas.microsoft.com/office/drawing/2017/decorative" val="1"/>
                  </a:ext>
                </a:extLst>
              </p:cNvPr>
              <p:cNvSpPr txBox="1"/>
              <p:nvPr/>
            </p:nvSpPr>
            <p:spPr>
              <a:xfrm>
                <a:off x="4527095" y="4007592"/>
                <a:ext cx="644407" cy="21276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Segoe UI Semibold" panose="020B0702040204020203" pitchFamily="34" charset="0"/>
                  </a:rPr>
                  <a:t>App UX</a:t>
                </a:r>
              </a:p>
            </p:txBody>
          </p:sp>
          <p:sp>
            <p:nvSpPr>
              <p:cNvPr id="12" name="TextBox 11">
                <a:extLst>
                  <a:ext uri="{FF2B5EF4-FFF2-40B4-BE49-F238E27FC236}">
                    <a16:creationId xmlns:a16="http://schemas.microsoft.com/office/drawing/2014/main" id="{B92282EB-D98F-BD99-EAA5-FAB0383C0997}"/>
                  </a:ext>
                  <a:ext uri="{C183D7F6-B498-43B3-948B-1728B52AA6E4}">
                    <adec:decorative xmlns:adec="http://schemas.microsoft.com/office/drawing/2017/decorative" val="1"/>
                  </a:ext>
                </a:extLst>
              </p:cNvPr>
              <p:cNvSpPr txBox="1"/>
              <p:nvPr/>
            </p:nvSpPr>
            <p:spPr>
              <a:xfrm>
                <a:off x="5410752" y="3083274"/>
                <a:ext cx="1128172" cy="20309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Variable Text" pitchFamily="2" charset="0"/>
                    <a:ea typeface="+mn-ea"/>
                    <a:cs typeface="Segoe UI Semibold" panose="020B0702040204020203" pitchFamily="34" charset="0"/>
                  </a:rPr>
                  <a:t>User question</a:t>
                </a:r>
              </a:p>
            </p:txBody>
          </p:sp>
          <p:cxnSp>
            <p:nvCxnSpPr>
              <p:cNvPr id="13" name="Straight Connector 12">
                <a:extLst>
                  <a:ext uri="{FF2B5EF4-FFF2-40B4-BE49-F238E27FC236}">
                    <a16:creationId xmlns:a16="http://schemas.microsoft.com/office/drawing/2014/main" id="{83101ADB-B278-5284-B34D-C0EB4F261F78}"/>
                  </a:ext>
                  <a:ext uri="{C183D7F6-B498-43B3-948B-1728B52AA6E4}">
                    <adec:decorative xmlns:adec="http://schemas.microsoft.com/office/drawing/2017/decorative" val="1"/>
                  </a:ext>
                </a:extLst>
              </p:cNvPr>
              <p:cNvCxnSpPr>
                <a:cxnSpLocks/>
              </p:cNvCxnSpPr>
              <p:nvPr/>
            </p:nvCxnSpPr>
            <p:spPr>
              <a:xfrm flipV="1">
                <a:off x="5432423" y="3379326"/>
                <a:ext cx="1080000"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88AA5B7-E45B-8458-4068-8EE1DF22D1F8}"/>
                  </a:ext>
                  <a:ext uri="{C183D7F6-B498-43B3-948B-1728B52AA6E4}">
                    <adec:decorative xmlns:adec="http://schemas.microsoft.com/office/drawing/2017/decorative" val="1"/>
                  </a:ext>
                </a:extLst>
              </p:cNvPr>
              <p:cNvCxnSpPr>
                <a:cxnSpLocks/>
              </p:cNvCxnSpPr>
              <p:nvPr/>
            </p:nvCxnSpPr>
            <p:spPr>
              <a:xfrm flipH="1">
                <a:off x="5432423" y="3569826"/>
                <a:ext cx="1080000"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64BF37-9D3B-95C1-800F-B5E52ADE842B}"/>
                  </a:ext>
                  <a:ext uri="{C183D7F6-B498-43B3-948B-1728B52AA6E4}">
                    <adec:decorative xmlns:adec="http://schemas.microsoft.com/office/drawing/2017/decorative" val="1"/>
                  </a:ext>
                </a:extLst>
              </p:cNvPr>
              <p:cNvSpPr txBox="1"/>
              <p:nvPr/>
            </p:nvSpPr>
            <p:spPr>
              <a:xfrm>
                <a:off x="5594109" y="3643186"/>
                <a:ext cx="761456" cy="20309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Variable Text" pitchFamily="2" charset="0"/>
                    <a:ea typeface="+mn-ea"/>
                    <a:cs typeface="Segoe UI Semibold" panose="020B0702040204020203" pitchFamily="34" charset="0"/>
                  </a:rPr>
                  <a:t>Answer</a:t>
                </a:r>
              </a:p>
            </p:txBody>
          </p:sp>
          <p:sp>
            <p:nvSpPr>
              <p:cNvPr id="16" name="TextBox 15">
                <a:extLst>
                  <a:ext uri="{FF2B5EF4-FFF2-40B4-BE49-F238E27FC236}">
                    <a16:creationId xmlns:a16="http://schemas.microsoft.com/office/drawing/2014/main" id="{57945147-5514-C43D-6D61-226CC175432E}"/>
                  </a:ext>
                  <a:ext uri="{C183D7F6-B498-43B3-948B-1728B52AA6E4}">
                    <adec:decorative xmlns:adec="http://schemas.microsoft.com/office/drawing/2017/decorative" val="1"/>
                  </a:ext>
                </a:extLst>
              </p:cNvPr>
              <p:cNvSpPr txBox="1"/>
              <p:nvPr/>
            </p:nvSpPr>
            <p:spPr>
              <a:xfrm>
                <a:off x="6545851" y="4007592"/>
                <a:ext cx="1067793" cy="21276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0" i="0" u="none" strike="noStrike" cap="none" spc="0" normalizeH="0" baseline="0">
                    <a:ln>
                      <a:noFill/>
                    </a:ln>
                    <a:effectLst/>
                    <a:uLnTx/>
                    <a:uFillTx/>
                    <a:latin typeface="+mj-lt"/>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Segoe UI Semibold" panose="020B0702040204020203" pitchFamily="34" charset="0"/>
                  </a:rPr>
                  <a:t>Agent</a:t>
                </a:r>
              </a:p>
            </p:txBody>
          </p:sp>
          <p:cxnSp>
            <p:nvCxnSpPr>
              <p:cNvPr id="17" name="Straight Connector 16">
                <a:extLst>
                  <a:ext uri="{FF2B5EF4-FFF2-40B4-BE49-F238E27FC236}">
                    <a16:creationId xmlns:a16="http://schemas.microsoft.com/office/drawing/2014/main" id="{7A48C4E6-BC69-848D-8223-3B4EBDF58349}"/>
                  </a:ext>
                  <a:ext uri="{C183D7F6-B498-43B3-948B-1728B52AA6E4}">
                    <adec:decorative xmlns:adec="http://schemas.microsoft.com/office/drawing/2017/decorative" val="1"/>
                  </a:ext>
                </a:extLst>
              </p:cNvPr>
              <p:cNvCxnSpPr>
                <a:cxnSpLocks/>
              </p:cNvCxnSpPr>
              <p:nvPr/>
            </p:nvCxnSpPr>
            <p:spPr>
              <a:xfrm flipV="1">
                <a:off x="6982052" y="2225859"/>
                <a:ext cx="0" cy="73152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4D560A-20C1-80EF-0B75-57DCF515C62B}"/>
                  </a:ext>
                  <a:ext uri="{C183D7F6-B498-43B3-948B-1728B52AA6E4}">
                    <adec:decorative xmlns:adec="http://schemas.microsoft.com/office/drawing/2017/decorative" val="1"/>
                  </a:ext>
                </a:extLst>
              </p:cNvPr>
              <p:cNvCxnSpPr>
                <a:cxnSpLocks/>
              </p:cNvCxnSpPr>
              <p:nvPr/>
            </p:nvCxnSpPr>
            <p:spPr>
              <a:xfrm flipH="1">
                <a:off x="7175008" y="2225859"/>
                <a:ext cx="0" cy="73152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1A4C198-2254-694F-7F5F-486D7494CAEA}"/>
                  </a:ext>
                  <a:ext uri="{C183D7F6-B498-43B3-948B-1728B52AA6E4}">
                    <adec:decorative xmlns:adec="http://schemas.microsoft.com/office/drawing/2017/decorative" val="1"/>
                  </a:ext>
                </a:extLst>
              </p:cNvPr>
              <p:cNvCxnSpPr>
                <a:cxnSpLocks/>
              </p:cNvCxnSpPr>
              <p:nvPr/>
            </p:nvCxnSpPr>
            <p:spPr>
              <a:xfrm rot="2358803" flipH="1">
                <a:off x="7693023" y="4471526"/>
                <a:ext cx="1080000"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BE1AF8-15AA-B723-5B0C-725E462FF8FB}"/>
                  </a:ext>
                  <a:ext uri="{C183D7F6-B498-43B3-948B-1728B52AA6E4}">
                    <adec:decorative xmlns:adec="http://schemas.microsoft.com/office/drawing/2017/decorative" val="1"/>
                  </a:ext>
                </a:extLst>
              </p:cNvPr>
              <p:cNvCxnSpPr>
                <a:cxnSpLocks/>
              </p:cNvCxnSpPr>
              <p:nvPr/>
            </p:nvCxnSpPr>
            <p:spPr>
              <a:xfrm rot="2358803" flipV="1">
                <a:off x="7820023" y="4319126"/>
                <a:ext cx="1080000"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E344DC9-1D77-FE53-6C20-77C4C462C728}"/>
                  </a:ext>
                  <a:ext uri="{C183D7F6-B498-43B3-948B-1728B52AA6E4}">
                    <adec:decorative xmlns:adec="http://schemas.microsoft.com/office/drawing/2017/decorative" val="1"/>
                  </a:ext>
                </a:extLst>
              </p:cNvPr>
              <p:cNvSpPr/>
              <p:nvPr/>
            </p:nvSpPr>
            <p:spPr>
              <a:xfrm>
                <a:off x="8888200" y="4756823"/>
                <a:ext cx="692802" cy="693056"/>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Text" pitchFamily="2" charset="0"/>
                  <a:ea typeface="+mn-ea"/>
                  <a:cs typeface="Segoe UI" pitchFamily="34" charset="0"/>
                </a:endParaRPr>
              </a:p>
            </p:txBody>
          </p:sp>
          <p:sp>
            <p:nvSpPr>
              <p:cNvPr id="22" name="TextBox 21">
                <a:extLst>
                  <a:ext uri="{FF2B5EF4-FFF2-40B4-BE49-F238E27FC236}">
                    <a16:creationId xmlns:a16="http://schemas.microsoft.com/office/drawing/2014/main" id="{73F2907E-A6D9-F213-7727-3732577CD95C}"/>
                  </a:ext>
                  <a:ext uri="{C183D7F6-B498-43B3-948B-1728B52AA6E4}">
                    <adec:decorative xmlns:adec="http://schemas.microsoft.com/office/drawing/2017/decorative" val="1"/>
                  </a:ext>
                </a:extLst>
              </p:cNvPr>
              <p:cNvSpPr txBox="1"/>
              <p:nvPr/>
            </p:nvSpPr>
            <p:spPr>
              <a:xfrm>
                <a:off x="6389175" y="1001944"/>
                <a:ext cx="1381147" cy="21276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Segoe UI Semibold" panose="020B0702040204020203" pitchFamily="34" charset="0"/>
                  </a:rPr>
                  <a:t>Retrieval system</a:t>
                </a:r>
              </a:p>
            </p:txBody>
          </p:sp>
          <p:sp>
            <p:nvSpPr>
              <p:cNvPr id="23" name="TextBox 22">
                <a:extLst>
                  <a:ext uri="{FF2B5EF4-FFF2-40B4-BE49-F238E27FC236}">
                    <a16:creationId xmlns:a16="http://schemas.microsoft.com/office/drawing/2014/main" id="{9C674909-B299-4CC9-E874-B7DC4BA95137}"/>
                  </a:ext>
                  <a:ext uri="{C183D7F6-B498-43B3-948B-1728B52AA6E4}">
                    <adec:decorative xmlns:adec="http://schemas.microsoft.com/office/drawing/2017/decorative" val="1"/>
                  </a:ext>
                </a:extLst>
              </p:cNvPr>
              <p:cNvSpPr txBox="1"/>
              <p:nvPr/>
            </p:nvSpPr>
            <p:spPr>
              <a:xfrm>
                <a:off x="8317123" y="5544658"/>
                <a:ext cx="1927708" cy="21276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Segoe UI Semibold" panose="020B0702040204020203" pitchFamily="34" charset="0"/>
                  </a:rPr>
                  <a:t>Large Language Model</a:t>
                </a:r>
              </a:p>
            </p:txBody>
          </p:sp>
          <p:pic>
            <p:nvPicPr>
              <p:cNvPr id="24" name="Graphic 23">
                <a:extLst>
                  <a:ext uri="{FF2B5EF4-FFF2-40B4-BE49-F238E27FC236}">
                    <a16:creationId xmlns:a16="http://schemas.microsoft.com/office/drawing/2014/main" id="{C4D92C78-ADE3-DC21-436A-CF50FC7445E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10609" y="4914358"/>
                <a:ext cx="447984" cy="377987"/>
              </a:xfrm>
              <a:prstGeom prst="rect">
                <a:avLst/>
              </a:prstGeom>
              <a:effectLst/>
            </p:spPr>
          </p:pic>
          <p:sp>
            <p:nvSpPr>
              <p:cNvPr id="25" name="Oval 24">
                <a:extLst>
                  <a:ext uri="{FF2B5EF4-FFF2-40B4-BE49-F238E27FC236}">
                    <a16:creationId xmlns:a16="http://schemas.microsoft.com/office/drawing/2014/main" id="{7A61F0D5-88EF-561A-99E3-54E841EA0A02}"/>
                  </a:ext>
                  <a:ext uri="{C183D7F6-B498-43B3-948B-1728B52AA6E4}">
                    <adec:decorative xmlns:adec="http://schemas.microsoft.com/office/drawing/2017/decorative" val="1"/>
                  </a:ext>
                </a:extLst>
              </p:cNvPr>
              <p:cNvSpPr/>
              <p:nvPr/>
            </p:nvSpPr>
            <p:spPr>
              <a:xfrm>
                <a:off x="6733346" y="1307518"/>
                <a:ext cx="692802" cy="693056"/>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pic>
            <p:nvPicPr>
              <p:cNvPr id="26" name="Graphic 437806336">
                <a:extLst>
                  <a:ext uri="{FF2B5EF4-FFF2-40B4-BE49-F238E27FC236}">
                    <a16:creationId xmlns:a16="http://schemas.microsoft.com/office/drawing/2014/main" id="{C5B03AE3-0334-1EA3-90DC-9AB40EE96AA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86088" y="1460386"/>
                <a:ext cx="387320" cy="387320"/>
              </a:xfrm>
              <a:prstGeom prst="rect">
                <a:avLst/>
              </a:prstGeom>
            </p:spPr>
          </p:pic>
          <p:sp>
            <p:nvSpPr>
              <p:cNvPr id="27" name="Oval 26">
                <a:extLst>
                  <a:ext uri="{FF2B5EF4-FFF2-40B4-BE49-F238E27FC236}">
                    <a16:creationId xmlns:a16="http://schemas.microsoft.com/office/drawing/2014/main" id="{916D7D93-A220-2D57-772C-D4EB84079AFC}"/>
                  </a:ext>
                  <a:ext uri="{C183D7F6-B498-43B3-948B-1728B52AA6E4}">
                    <adec:decorative xmlns:adec="http://schemas.microsoft.com/office/drawing/2017/decorative" val="1"/>
                  </a:ext>
                </a:extLst>
              </p:cNvPr>
              <p:cNvSpPr/>
              <p:nvPr/>
            </p:nvSpPr>
            <p:spPr>
              <a:xfrm>
                <a:off x="6733346" y="3190913"/>
                <a:ext cx="692802" cy="693056"/>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Text" pitchFamily="2" charset="0"/>
                  <a:ea typeface="+mn-ea"/>
                  <a:cs typeface="Segoe UI" pitchFamily="34" charset="0"/>
                </a:endParaRPr>
              </a:p>
            </p:txBody>
          </p:sp>
          <p:sp>
            <p:nvSpPr>
              <p:cNvPr id="28" name="Freeform: Shape 84">
                <a:extLst>
                  <a:ext uri="{FF2B5EF4-FFF2-40B4-BE49-F238E27FC236}">
                    <a16:creationId xmlns:a16="http://schemas.microsoft.com/office/drawing/2014/main" id="{94BCBDD7-3A46-24FA-9BDA-8DA4967DEF92}"/>
                  </a:ext>
                  <a:ext uri="{C183D7F6-B498-43B3-948B-1728B52AA6E4}">
                    <adec:decorative xmlns:adec="http://schemas.microsoft.com/office/drawing/2017/decorative" val="1"/>
                  </a:ext>
                </a:extLst>
              </p:cNvPr>
              <p:cNvSpPr/>
              <p:nvPr/>
            </p:nvSpPr>
            <p:spPr>
              <a:xfrm>
                <a:off x="4815137" y="3372531"/>
                <a:ext cx="68325" cy="12215"/>
              </a:xfrm>
              <a:custGeom>
                <a:avLst/>
                <a:gdLst>
                  <a:gd name="connsiteX0" fmla="*/ 768182 w 843591"/>
                  <a:gd name="connsiteY0" fmla="*/ 150819 h 150818"/>
                  <a:gd name="connsiteX1" fmla="*/ 75409 w 843591"/>
                  <a:gd name="connsiteY1" fmla="*/ 150819 h 150818"/>
                  <a:gd name="connsiteX2" fmla="*/ 0 w 843591"/>
                  <a:gd name="connsiteY2" fmla="*/ 75409 h 150818"/>
                  <a:gd name="connsiteX3" fmla="*/ 75409 w 843591"/>
                  <a:gd name="connsiteY3" fmla="*/ 0 h 150818"/>
                  <a:gd name="connsiteX4" fmla="*/ 768182 w 843591"/>
                  <a:gd name="connsiteY4" fmla="*/ 0 h 150818"/>
                  <a:gd name="connsiteX5" fmla="*/ 843591 w 843591"/>
                  <a:gd name="connsiteY5" fmla="*/ 75409 h 150818"/>
                  <a:gd name="connsiteX6" fmla="*/ 768182 w 843591"/>
                  <a:gd name="connsiteY6" fmla="*/ 150819 h 1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591" h="150818">
                    <a:moveTo>
                      <a:pt x="768182" y="150819"/>
                    </a:moveTo>
                    <a:lnTo>
                      <a:pt x="75409" y="150819"/>
                    </a:lnTo>
                    <a:cubicBezTo>
                      <a:pt x="33747" y="150819"/>
                      <a:pt x="0" y="117062"/>
                      <a:pt x="0" y="75409"/>
                    </a:cubicBezTo>
                    <a:cubicBezTo>
                      <a:pt x="0" y="33757"/>
                      <a:pt x="33757" y="0"/>
                      <a:pt x="75409" y="0"/>
                    </a:cubicBezTo>
                    <a:lnTo>
                      <a:pt x="768182" y="0"/>
                    </a:lnTo>
                    <a:cubicBezTo>
                      <a:pt x="809844" y="0"/>
                      <a:pt x="843591" y="33757"/>
                      <a:pt x="843591" y="75409"/>
                    </a:cubicBezTo>
                    <a:cubicBezTo>
                      <a:pt x="843591" y="117062"/>
                      <a:pt x="809844" y="150819"/>
                      <a:pt x="768182" y="150819"/>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Variable Text" pitchFamily="2" charset="0"/>
                  <a:ea typeface="+mn-ea"/>
                  <a:cs typeface="+mn-cs"/>
                </a:endParaRPr>
              </a:p>
            </p:txBody>
          </p:sp>
          <p:sp>
            <p:nvSpPr>
              <p:cNvPr id="29" name="TextBox 28">
                <a:extLst>
                  <a:ext uri="{FF2B5EF4-FFF2-40B4-BE49-F238E27FC236}">
                    <a16:creationId xmlns:a16="http://schemas.microsoft.com/office/drawing/2014/main" id="{8612B660-C0CD-5B9A-6AFE-4C60EC225C6B}"/>
                  </a:ext>
                  <a:ext uri="{C183D7F6-B498-43B3-948B-1728B52AA6E4}">
                    <adec:decorative xmlns:adec="http://schemas.microsoft.com/office/drawing/2017/decorative" val="1"/>
                  </a:ext>
                </a:extLst>
              </p:cNvPr>
              <p:cNvSpPr txBox="1"/>
              <p:nvPr/>
            </p:nvSpPr>
            <p:spPr>
              <a:xfrm>
                <a:off x="8751196" y="1100372"/>
                <a:ext cx="2670465" cy="20309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Variable Text" pitchFamily="2" charset="0"/>
                    <a:ea typeface="+mn-ea"/>
                    <a:cs typeface="Segoe UI Semibold" panose="020B0702040204020203" pitchFamily="34" charset="0"/>
                  </a:rPr>
                  <a:t>Data Sources</a:t>
                </a:r>
              </a:p>
            </p:txBody>
          </p:sp>
          <p:pic>
            <p:nvPicPr>
              <p:cNvPr id="30" name="Picture 2">
                <a:extLst>
                  <a:ext uri="{FF2B5EF4-FFF2-40B4-BE49-F238E27FC236}">
                    <a16:creationId xmlns:a16="http://schemas.microsoft.com/office/drawing/2014/main" id="{CA0C2E7D-2A28-76CF-C249-5363F06E0FD8}"/>
                  </a:ext>
                  <a:ext uri="{C183D7F6-B498-43B3-948B-1728B52AA6E4}">
                    <adec:decorative xmlns:adec="http://schemas.microsoft.com/office/drawing/2017/decorative" val="1"/>
                  </a:ext>
                </a:extLst>
              </p:cNvPr>
              <p:cNvPicPr>
                <a:picLocks noChangeAspect="1" noChangeArrowheads="1"/>
              </p:cNvPicPr>
              <p:nvPr/>
            </p:nvPicPr>
            <p:blipFill>
              <a:blip r:embed="rId5"/>
              <a:srcRect/>
              <a:stretch/>
            </p:blipFill>
            <p:spPr bwMode="auto">
              <a:xfrm>
                <a:off x="11014069" y="1488173"/>
                <a:ext cx="285926" cy="286485"/>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sp>
            <p:nvSpPr>
              <p:cNvPr id="31" name="Rectangle: Rounded Corners 98">
                <a:extLst>
                  <a:ext uri="{FF2B5EF4-FFF2-40B4-BE49-F238E27FC236}">
                    <a16:creationId xmlns:a16="http://schemas.microsoft.com/office/drawing/2014/main" id="{63A4B382-01FE-83F2-5B7F-E3D503CADF5C}"/>
                  </a:ext>
                  <a:ext uri="{C183D7F6-B498-43B3-948B-1728B52AA6E4}">
                    <adec:decorative xmlns:adec="http://schemas.microsoft.com/office/drawing/2017/decorative" val="1"/>
                  </a:ext>
                </a:extLst>
              </p:cNvPr>
              <p:cNvSpPr>
                <a:spLocks/>
              </p:cNvSpPr>
              <p:nvPr/>
            </p:nvSpPr>
            <p:spPr bwMode="auto">
              <a:xfrm>
                <a:off x="8846814" y="1346446"/>
                <a:ext cx="2522741" cy="596709"/>
              </a:xfrm>
              <a:prstGeom prst="roundRect">
                <a:avLst>
                  <a:gd name="adj" fmla="val 1276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pic>
            <p:nvPicPr>
              <p:cNvPr id="32" name="Graphic 31">
                <a:extLst>
                  <a:ext uri="{FF2B5EF4-FFF2-40B4-BE49-F238E27FC236}">
                    <a16:creationId xmlns:a16="http://schemas.microsoft.com/office/drawing/2014/main" id="{19405207-85C5-1C60-6EB3-E491330B92C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549365" y="1488173"/>
                <a:ext cx="285926" cy="285925"/>
              </a:xfrm>
              <a:prstGeom prst="rect">
                <a:avLst/>
              </a:prstGeom>
              <a:effectLst/>
            </p:spPr>
          </p:pic>
          <p:sp>
            <p:nvSpPr>
              <p:cNvPr id="33" name="Freeform 88">
                <a:extLst>
                  <a:ext uri="{FF2B5EF4-FFF2-40B4-BE49-F238E27FC236}">
                    <a16:creationId xmlns:a16="http://schemas.microsoft.com/office/drawing/2014/main" id="{760E4C5E-4004-928F-4F83-FC0969019EDF}"/>
                  </a:ext>
                  <a:ext uri="{C183D7F6-B498-43B3-948B-1728B52AA6E4}">
                    <adec:decorative xmlns:adec="http://schemas.microsoft.com/office/drawing/2017/decorative" val="1"/>
                  </a:ext>
                </a:extLst>
              </p:cNvPr>
              <p:cNvSpPr>
                <a:spLocks/>
              </p:cNvSpPr>
              <p:nvPr/>
            </p:nvSpPr>
            <p:spPr bwMode="auto">
              <a:xfrm>
                <a:off x="10092444" y="1534219"/>
                <a:ext cx="193359" cy="239653"/>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Variable Text" pitchFamily="2" charset="0"/>
                  <a:ea typeface="+mn-ea"/>
                  <a:cs typeface="+mn-cs"/>
                </a:endParaRPr>
              </a:p>
            </p:txBody>
          </p:sp>
          <p:sp>
            <p:nvSpPr>
              <p:cNvPr id="34" name="Freeform 88">
                <a:extLst>
                  <a:ext uri="{FF2B5EF4-FFF2-40B4-BE49-F238E27FC236}">
                    <a16:creationId xmlns:a16="http://schemas.microsoft.com/office/drawing/2014/main" id="{B540F33A-7CB8-633A-1A0E-AA5A2CB2F50A}"/>
                  </a:ext>
                  <a:ext uri="{C183D7F6-B498-43B3-948B-1728B52AA6E4}">
                    <adec:decorative xmlns:adec="http://schemas.microsoft.com/office/drawing/2017/decorative" val="1"/>
                  </a:ext>
                </a:extLst>
              </p:cNvPr>
              <p:cNvSpPr>
                <a:spLocks/>
              </p:cNvSpPr>
              <p:nvPr/>
            </p:nvSpPr>
            <p:spPr bwMode="auto">
              <a:xfrm>
                <a:off x="10086428" y="1499436"/>
                <a:ext cx="193358" cy="239653"/>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Variable Text" pitchFamily="2" charset="0"/>
                  <a:ea typeface="+mn-ea"/>
                  <a:cs typeface="+mn-cs"/>
                </a:endParaRPr>
              </a:p>
            </p:txBody>
          </p:sp>
          <p:sp>
            <p:nvSpPr>
              <p:cNvPr id="35" name="Freeform 89">
                <a:extLst>
                  <a:ext uri="{FF2B5EF4-FFF2-40B4-BE49-F238E27FC236}">
                    <a16:creationId xmlns:a16="http://schemas.microsoft.com/office/drawing/2014/main" id="{F903363B-7B1C-D3F2-86CA-6CCD4B3FCC07}"/>
                  </a:ext>
                  <a:ext uri="{C183D7F6-B498-43B3-948B-1728B52AA6E4}">
                    <adec:decorative xmlns:adec="http://schemas.microsoft.com/office/drawing/2017/decorative" val="1"/>
                  </a:ext>
                </a:extLst>
              </p:cNvPr>
              <p:cNvSpPr>
                <a:spLocks/>
              </p:cNvSpPr>
              <p:nvPr/>
            </p:nvSpPr>
            <p:spPr bwMode="auto">
              <a:xfrm>
                <a:off x="10065958" y="1510473"/>
                <a:ext cx="70807" cy="70807"/>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Variable Text" pitchFamily="2" charset="0"/>
                  <a:ea typeface="+mn-ea"/>
                  <a:cs typeface="+mn-cs"/>
                </a:endParaRPr>
              </a:p>
            </p:txBody>
          </p:sp>
          <p:sp>
            <p:nvSpPr>
              <p:cNvPr id="36" name="Line 90">
                <a:extLst>
                  <a:ext uri="{FF2B5EF4-FFF2-40B4-BE49-F238E27FC236}">
                    <a16:creationId xmlns:a16="http://schemas.microsoft.com/office/drawing/2014/main" id="{DAF23802-261E-49E9-0D86-FE602FDFBAE2}"/>
                  </a:ext>
                  <a:ext uri="{C183D7F6-B498-43B3-948B-1728B52AA6E4}">
                    <adec:decorative xmlns:adec="http://schemas.microsoft.com/office/drawing/2017/decorative" val="1"/>
                  </a:ext>
                </a:extLst>
              </p:cNvPr>
              <p:cNvSpPr>
                <a:spLocks noChangeShapeType="1"/>
              </p:cNvSpPr>
              <p:nvPr/>
            </p:nvSpPr>
            <p:spPr bwMode="auto">
              <a:xfrm>
                <a:off x="10116340" y="1635746"/>
                <a:ext cx="9123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Variable Text" pitchFamily="2" charset="0"/>
                  <a:ea typeface="+mn-ea"/>
                  <a:cs typeface="+mn-cs"/>
                </a:endParaRPr>
              </a:p>
            </p:txBody>
          </p:sp>
          <p:pic>
            <p:nvPicPr>
              <p:cNvPr id="37" name="Picture 36">
                <a:extLst>
                  <a:ext uri="{FF2B5EF4-FFF2-40B4-BE49-F238E27FC236}">
                    <a16:creationId xmlns:a16="http://schemas.microsoft.com/office/drawing/2014/main" id="{17E45994-C516-0D23-CDE5-8D9E26954544}"/>
                  </a:ext>
                  <a:ext uri="{C183D7F6-B498-43B3-948B-1728B52AA6E4}">
                    <adec:decorative xmlns:adec="http://schemas.microsoft.com/office/drawing/2017/decorative" val="1"/>
                  </a:ext>
                </a:extLst>
              </p:cNvPr>
              <p:cNvPicPr>
                <a:picLocks noChangeAspect="1"/>
              </p:cNvPicPr>
              <p:nvPr/>
            </p:nvPicPr>
            <p:blipFill>
              <a:blip r:embed="rId8"/>
              <a:srcRect t="11433" b="11433"/>
              <a:stretch/>
            </p:blipFill>
            <p:spPr>
              <a:xfrm>
                <a:off x="9020086" y="1514673"/>
                <a:ext cx="339305" cy="254648"/>
              </a:xfrm>
              <a:prstGeom prst="rect">
                <a:avLst/>
              </a:prstGeom>
            </p:spPr>
          </p:pic>
          <p:pic>
            <p:nvPicPr>
              <p:cNvPr id="38" name="Graphic 1">
                <a:extLst>
                  <a:ext uri="{FF2B5EF4-FFF2-40B4-BE49-F238E27FC236}">
                    <a16:creationId xmlns:a16="http://schemas.microsoft.com/office/drawing/2014/main" id="{A63A072E-2F79-15A9-A0AE-095EEF0A5C9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67878" y="1477058"/>
                <a:ext cx="287490" cy="314809"/>
              </a:xfrm>
              <a:prstGeom prst="rect">
                <a:avLst/>
              </a:prstGeom>
            </p:spPr>
          </p:pic>
          <p:pic>
            <p:nvPicPr>
              <p:cNvPr id="39" name="Picture 38">
                <a:extLst>
                  <a:ext uri="{FF2B5EF4-FFF2-40B4-BE49-F238E27FC236}">
                    <a16:creationId xmlns:a16="http://schemas.microsoft.com/office/drawing/2014/main" id="{8BEE61C2-3147-E448-B398-B3799A1F75D6}"/>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860960" y="3333271"/>
                <a:ext cx="437577" cy="408340"/>
              </a:xfrm>
              <a:prstGeom prst="rect">
                <a:avLst/>
              </a:prstGeom>
            </p:spPr>
          </p:pic>
          <p:pic>
            <p:nvPicPr>
              <p:cNvPr id="40" name="Picture 39">
                <a:extLst>
                  <a:ext uri="{FF2B5EF4-FFF2-40B4-BE49-F238E27FC236}">
                    <a16:creationId xmlns:a16="http://schemas.microsoft.com/office/drawing/2014/main" id="{39D37EDC-8B8A-938B-0268-4156DD52F746}"/>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627509" y="3315651"/>
                <a:ext cx="443581" cy="443581"/>
              </a:xfrm>
              <a:prstGeom prst="rect">
                <a:avLst/>
              </a:prstGeom>
            </p:spPr>
          </p:pic>
          <p:cxnSp>
            <p:nvCxnSpPr>
              <p:cNvPr id="41" name="Straight Connector 40">
                <a:extLst>
                  <a:ext uri="{FF2B5EF4-FFF2-40B4-BE49-F238E27FC236}">
                    <a16:creationId xmlns:a16="http://schemas.microsoft.com/office/drawing/2014/main" id="{91C36EA0-4783-D8D5-7166-7B05948533BD}"/>
                  </a:ext>
                  <a:ext uri="{C183D7F6-B498-43B3-948B-1728B52AA6E4}">
                    <adec:decorative xmlns:adec="http://schemas.microsoft.com/office/drawing/2017/decorative" val="1"/>
                  </a:ext>
                </a:extLst>
              </p:cNvPr>
              <p:cNvCxnSpPr>
                <a:cxnSpLocks/>
              </p:cNvCxnSpPr>
              <p:nvPr/>
            </p:nvCxnSpPr>
            <p:spPr>
              <a:xfrm flipH="1">
                <a:off x="7628503" y="1641997"/>
                <a:ext cx="1090800"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grpSp>
        <p:sp>
          <p:nvSpPr>
            <p:cNvPr id="42" name="Speech Bubble: Rectangle 45">
              <a:extLst>
                <a:ext uri="{FF2B5EF4-FFF2-40B4-BE49-F238E27FC236}">
                  <a16:creationId xmlns:a16="http://schemas.microsoft.com/office/drawing/2014/main" id="{6BEA75F3-E7F6-5E27-158C-1D07B0F8CFEB}"/>
                </a:ext>
                <a:ext uri="{C183D7F6-B498-43B3-948B-1728B52AA6E4}">
                  <adec:decorative xmlns:adec="http://schemas.microsoft.com/office/drawing/2017/decorative" val="1"/>
                </a:ext>
              </a:extLst>
            </p:cNvPr>
            <p:cNvSpPr/>
            <p:nvPr/>
          </p:nvSpPr>
          <p:spPr bwMode="auto">
            <a:xfrm>
              <a:off x="7933018" y="2095718"/>
              <a:ext cx="1636354" cy="502270"/>
            </a:xfrm>
            <a:prstGeom prst="wedgeRoundRectCallout">
              <a:avLst>
                <a:gd name="adj1" fmla="val -33476"/>
                <a:gd name="adj2" fmla="val -78183"/>
                <a:gd name="adj3" fmla="val 16667"/>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20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rPr>
                <a:t>Indexing</a:t>
              </a:r>
            </a:p>
          </p:txBody>
        </p:sp>
        <p:sp>
          <p:nvSpPr>
            <p:cNvPr id="43" name="Speech Bubble: Rectangle 45">
              <a:extLst>
                <a:ext uri="{FF2B5EF4-FFF2-40B4-BE49-F238E27FC236}">
                  <a16:creationId xmlns:a16="http://schemas.microsoft.com/office/drawing/2014/main" id="{C1ACB2DF-1597-ADB1-4AB5-5926C99C8577}"/>
                </a:ext>
                <a:ext uri="{C183D7F6-B498-43B3-948B-1728B52AA6E4}">
                  <adec:decorative xmlns:adec="http://schemas.microsoft.com/office/drawing/2017/decorative" val="1"/>
                </a:ext>
              </a:extLst>
            </p:cNvPr>
            <p:cNvSpPr/>
            <p:nvPr/>
          </p:nvSpPr>
          <p:spPr bwMode="auto">
            <a:xfrm>
              <a:off x="5035064" y="2225859"/>
              <a:ext cx="1636354" cy="502270"/>
            </a:xfrm>
            <a:prstGeom prst="wedgeRoundRectCallout">
              <a:avLst>
                <a:gd name="adj1" fmla="val 61562"/>
                <a:gd name="adj2" fmla="val 6641"/>
                <a:gd name="adj3" fmla="val 16667"/>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20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rPr>
                <a:t>Retrieval</a:t>
              </a:r>
            </a:p>
          </p:txBody>
        </p:sp>
      </p:grpSp>
      <p:grpSp>
        <p:nvGrpSpPr>
          <p:cNvPr id="49" name="Group 48">
            <a:extLst>
              <a:ext uri="{FF2B5EF4-FFF2-40B4-BE49-F238E27FC236}">
                <a16:creationId xmlns:a16="http://schemas.microsoft.com/office/drawing/2014/main" id="{100FF55B-1462-2F99-222C-D48665782C51}"/>
              </a:ext>
            </a:extLst>
          </p:cNvPr>
          <p:cNvGrpSpPr/>
          <p:nvPr/>
        </p:nvGrpSpPr>
        <p:grpSpPr>
          <a:xfrm>
            <a:off x="8972441" y="292100"/>
            <a:ext cx="2655183" cy="216000"/>
            <a:chOff x="8972441" y="292100"/>
            <a:chExt cx="2655183" cy="216000"/>
          </a:xfrm>
        </p:grpSpPr>
        <p:sp>
          <p:nvSpPr>
            <p:cNvPr id="3" name="Text Placeholder 2">
              <a:extLst>
                <a:ext uri="{FF2B5EF4-FFF2-40B4-BE49-F238E27FC236}">
                  <a16:creationId xmlns:a16="http://schemas.microsoft.com/office/drawing/2014/main" id="{772DBCD0-E9C7-AB7E-CBE0-00B853F010CB}"/>
                </a:ext>
              </a:extLst>
            </p:cNvPr>
            <p:cNvSpPr txBox="1">
              <a:spLocks noChangeAspect="1"/>
            </p:cNvSpPr>
            <p:nvPr/>
          </p:nvSpPr>
          <p:spPr>
            <a:xfrm>
              <a:off x="8972441"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4" name="Text Placeholder 2">
              <a:extLst>
                <a:ext uri="{FF2B5EF4-FFF2-40B4-BE49-F238E27FC236}">
                  <a16:creationId xmlns:a16="http://schemas.microsoft.com/office/drawing/2014/main" id="{B2C547B8-9894-5EEB-1BD3-34421EB5834C}"/>
                </a:ext>
              </a:extLst>
            </p:cNvPr>
            <p:cNvSpPr txBox="1">
              <a:spLocks noChangeAspect="1"/>
            </p:cNvSpPr>
            <p:nvPr/>
          </p:nvSpPr>
          <p:spPr>
            <a:xfrm>
              <a:off x="1006803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5" name="Text Placeholder 2">
              <a:extLst>
                <a:ext uri="{FF2B5EF4-FFF2-40B4-BE49-F238E27FC236}">
                  <a16:creationId xmlns:a16="http://schemas.microsoft.com/office/drawing/2014/main" id="{F0779CBB-163F-550A-A529-1AEC84B21967}"/>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6" name="Text Placeholder 2">
              <a:extLst>
                <a:ext uri="{FF2B5EF4-FFF2-40B4-BE49-F238E27FC236}">
                  <a16:creationId xmlns:a16="http://schemas.microsoft.com/office/drawing/2014/main" id="{78FBF5CE-5D54-282A-1FA4-846B04E21136}"/>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7" name="Text Placeholder 2">
              <a:extLst>
                <a:ext uri="{FF2B5EF4-FFF2-40B4-BE49-F238E27FC236}">
                  <a16:creationId xmlns:a16="http://schemas.microsoft.com/office/drawing/2014/main" id="{1934A6CE-DE7E-D660-8E8A-E544A9B528EC}"/>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45" name="Text Placeholder 2">
              <a:extLst>
                <a:ext uri="{FF2B5EF4-FFF2-40B4-BE49-F238E27FC236}">
                  <a16:creationId xmlns:a16="http://schemas.microsoft.com/office/drawing/2014/main" id="{B0929A06-7261-882E-BA21-51391AAB0D33}"/>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46" name="Text Placeholder 2">
              <a:extLst>
                <a:ext uri="{FF2B5EF4-FFF2-40B4-BE49-F238E27FC236}">
                  <a16:creationId xmlns:a16="http://schemas.microsoft.com/office/drawing/2014/main" id="{655898A3-EDE4-6C5C-FF73-E43A664629C5}"/>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48" name="TextBox 47">
              <a:extLst>
                <a:ext uri="{FF2B5EF4-FFF2-40B4-BE49-F238E27FC236}">
                  <a16:creationId xmlns:a16="http://schemas.microsoft.com/office/drawing/2014/main" id="{1B24879E-CAF4-A758-AF12-89BAA58CA7B6}"/>
                </a:ext>
              </a:extLst>
            </p:cNvPr>
            <p:cNvSpPr txBox="1"/>
            <p:nvPr/>
          </p:nvSpPr>
          <p:spPr>
            <a:xfrm>
              <a:off x="9188441" y="315461"/>
              <a:ext cx="70537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Overview</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97106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44DF66-8624-C7A8-E748-895EE494FE86}"/>
              </a:ext>
            </a:extLst>
          </p:cNvPr>
          <p:cNvSpPr>
            <a:spLocks noGrp="1"/>
          </p:cNvSpPr>
          <p:nvPr>
            <p:ph type="title"/>
          </p:nvPr>
        </p:nvSpPr>
        <p:spPr>
          <a:xfrm>
            <a:off x="588262" y="844118"/>
            <a:ext cx="5363275" cy="1107996"/>
          </a:xfrm>
        </p:spPr>
        <p:txBody>
          <a:bodyPr/>
          <a:lstStyle/>
          <a:p>
            <a:r>
              <a:rPr lang="en-US"/>
              <a:t>Explore metrics </a:t>
            </a:r>
            <a:br>
              <a:rPr lang="en-US"/>
            </a:br>
            <a:r>
              <a:rPr lang="en-US"/>
              <a:t>in the portal</a:t>
            </a:r>
          </a:p>
        </p:txBody>
      </p:sp>
      <p:sp>
        <p:nvSpPr>
          <p:cNvPr id="32" name="Text Placeholder 31">
            <a:extLst>
              <a:ext uri="{FF2B5EF4-FFF2-40B4-BE49-F238E27FC236}">
                <a16:creationId xmlns:a16="http://schemas.microsoft.com/office/drawing/2014/main" id="{AE087305-5F77-D30C-0FBF-82615D3E3514}"/>
              </a:ext>
            </a:extLst>
          </p:cNvPr>
          <p:cNvSpPr>
            <a:spLocks noGrp="1"/>
          </p:cNvSpPr>
          <p:nvPr>
            <p:ph type="body" sz="quarter" idx="14"/>
          </p:nvPr>
        </p:nvSpPr>
        <p:spPr>
          <a:xfrm>
            <a:off x="582610" y="2171699"/>
            <a:ext cx="5368927" cy="3839009"/>
          </a:xfrm>
        </p:spPr>
        <p:txBody>
          <a:bodyPr/>
          <a:lstStyle/>
          <a:p>
            <a:r>
              <a:rPr lang="en-US" sz="1600"/>
              <a:t>Open metrics explorer from the Monitoring menu so that you can layer, zoom in, and visualize data to explore trends or anomalies. Learn more about metrics explorer by completing this </a:t>
            </a:r>
            <a:r>
              <a:rPr lang="en-US" sz="1600">
                <a:hlinkClick r:id="rId3">
                  <a:extLst>
                    <a:ext uri="{A12FA001-AC4F-418D-AE19-62706E023703}">
                      <ahyp:hlinkClr xmlns:ahyp="http://schemas.microsoft.com/office/drawing/2018/hyperlinkcolor" val="tx"/>
                    </a:ext>
                  </a:extLst>
                </a:hlinkClick>
              </a:rPr>
              <a:t>tutorial on creating a metrics chart</a:t>
            </a:r>
            <a:r>
              <a:rPr lang="en-US" sz="1600"/>
              <a:t>.</a:t>
            </a:r>
          </a:p>
          <a:p>
            <a:pPr lvl="0"/>
            <a:r>
              <a:rPr lang="en-US" sz="1600"/>
              <a:t>Under the Monitoring section, select Metrics to open the metrics explorer with the scope set to your search service.</a:t>
            </a:r>
          </a:p>
          <a:p>
            <a:pPr lvl="0"/>
            <a:r>
              <a:rPr lang="en-US" sz="1600"/>
              <a:t>Under Metric, choose one from the dropdown list and review the list of available aggregations for a preferred type. The aggregation defines how the collected values will be sampled over each time interval.</a:t>
            </a:r>
          </a:p>
          <a:p>
            <a:pPr lvl="0"/>
            <a:r>
              <a:rPr lang="en-US" sz="1600"/>
              <a:t>In the top-right corner, set the time interval.</a:t>
            </a:r>
          </a:p>
          <a:p>
            <a:pPr lvl="0"/>
            <a:r>
              <a:rPr lang="en-US" sz="1600"/>
              <a:t>Choose a visualization. The default is a line chart.</a:t>
            </a:r>
          </a:p>
          <a:p>
            <a:pPr lvl="0"/>
            <a:r>
              <a:rPr lang="en-US" sz="1600"/>
              <a:t>Layer additional aggregations by choosing Add metric and selecting different aggregations.</a:t>
            </a:r>
          </a:p>
        </p:txBody>
      </p:sp>
      <p:pic>
        <p:nvPicPr>
          <p:cNvPr id="56" name="Picture Placeholder 55" descr="Metrics explorer for QPS metric">
            <a:extLst>
              <a:ext uri="{FF2B5EF4-FFF2-40B4-BE49-F238E27FC236}">
                <a16:creationId xmlns:a16="http://schemas.microsoft.com/office/drawing/2014/main" id="{E4398C56-9B30-1F84-EFD6-7316D69BD4B1}"/>
              </a:ext>
            </a:extLst>
          </p:cNvPr>
          <p:cNvPicPr>
            <a:picLocks noGrp="1" noChangeAspect="1" noChangeArrowheads="1"/>
          </p:cNvPicPr>
          <p:nvPr>
            <p:ph type="pic" sz="quarter" idx="13"/>
          </p:nvPr>
        </p:nvPicPr>
        <p:blipFill rotWithShape="1">
          <a:blip r:embed="rId4">
            <a:extLst>
              <a:ext uri="{28A0092B-C50C-407E-A947-70E740481C1C}">
                <a14:useLocalDpi xmlns:a14="http://schemas.microsoft.com/office/drawing/2010/main" val="0"/>
              </a:ext>
            </a:extLst>
          </a:blip>
          <a:srcRect t="-54589" b="-54589"/>
          <a:stretch/>
        </p:blipFill>
        <p:spPr bwMode="auto">
          <a:xfrm>
            <a:off x="6387774" y="994372"/>
            <a:ext cx="5075890" cy="4866081"/>
          </a:xfrm>
          <a:solidFill>
            <a:schemeClr val="tx1"/>
          </a:solidFill>
          <a:ln>
            <a:noFill/>
          </a:ln>
          <a:effectLst/>
        </p:spPr>
      </p:pic>
      <p:sp>
        <p:nvSpPr>
          <p:cNvPr id="86" name="Text Placeholder 85">
            <a:extLst>
              <a:ext uri="{FF2B5EF4-FFF2-40B4-BE49-F238E27FC236}">
                <a16:creationId xmlns:a16="http://schemas.microsoft.com/office/drawing/2014/main" id="{66823D23-3A23-53F3-188B-D88340ADFEA6}"/>
              </a:ext>
            </a:extLst>
          </p:cNvPr>
          <p:cNvSpPr>
            <a:spLocks noGrp="1"/>
          </p:cNvSpPr>
          <p:nvPr>
            <p:ph type="body" sz="quarter" idx="17"/>
          </p:nvPr>
        </p:nvSpPr>
        <p:spPr/>
        <p:txBody>
          <a:bodyPr/>
          <a:lstStyle/>
          <a:p>
            <a:r>
              <a:rPr lang="en-CA"/>
              <a:t>FEATURE</a:t>
            </a:r>
          </a:p>
        </p:txBody>
      </p:sp>
      <p:grpSp>
        <p:nvGrpSpPr>
          <p:cNvPr id="3" name="Group 2">
            <a:extLst>
              <a:ext uri="{FF2B5EF4-FFF2-40B4-BE49-F238E27FC236}">
                <a16:creationId xmlns:a16="http://schemas.microsoft.com/office/drawing/2014/main" id="{6FD00B80-629E-FCE5-84BF-0244DEEB2432}"/>
              </a:ext>
            </a:extLst>
          </p:cNvPr>
          <p:cNvGrpSpPr/>
          <p:nvPr/>
        </p:nvGrpSpPr>
        <p:grpSpPr>
          <a:xfrm>
            <a:off x="7819532" y="292100"/>
            <a:ext cx="3808092" cy="216000"/>
            <a:chOff x="7819532" y="292100"/>
            <a:chExt cx="3808092" cy="216000"/>
          </a:xfrm>
        </p:grpSpPr>
        <p:sp>
          <p:nvSpPr>
            <p:cNvPr id="12" name="Text Placeholder 2">
              <a:extLst>
                <a:ext uri="{FF2B5EF4-FFF2-40B4-BE49-F238E27FC236}">
                  <a16:creationId xmlns:a16="http://schemas.microsoft.com/office/drawing/2014/main" id="{5B31ABE6-7715-2D5D-4B18-D3168EF70B8A}"/>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3" name="Text Placeholder 2">
              <a:extLst>
                <a:ext uri="{FF2B5EF4-FFF2-40B4-BE49-F238E27FC236}">
                  <a16:creationId xmlns:a16="http://schemas.microsoft.com/office/drawing/2014/main" id="{2492B357-6F98-0845-88DC-C26C73548F98}"/>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4" name="Text Placeholder 2">
              <a:extLst>
                <a:ext uri="{FF2B5EF4-FFF2-40B4-BE49-F238E27FC236}">
                  <a16:creationId xmlns:a16="http://schemas.microsoft.com/office/drawing/2014/main" id="{A9FF8413-A1C7-396A-07A7-F8646EFE1865}"/>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5" name="Text Placeholder 2">
              <a:extLst>
                <a:ext uri="{FF2B5EF4-FFF2-40B4-BE49-F238E27FC236}">
                  <a16:creationId xmlns:a16="http://schemas.microsoft.com/office/drawing/2014/main" id="{6D750A95-13BF-1398-256C-F38C30E844A4}"/>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6" name="Text Placeholder 2">
              <a:extLst>
                <a:ext uri="{FF2B5EF4-FFF2-40B4-BE49-F238E27FC236}">
                  <a16:creationId xmlns:a16="http://schemas.microsoft.com/office/drawing/2014/main" id="{93388376-069F-92A0-5C1A-E8190AA614F4}"/>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7" name="Text Placeholder 2">
              <a:extLst>
                <a:ext uri="{FF2B5EF4-FFF2-40B4-BE49-F238E27FC236}">
                  <a16:creationId xmlns:a16="http://schemas.microsoft.com/office/drawing/2014/main" id="{16F431CF-D855-62C4-6A52-129834789374}"/>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8" name="Text Placeholder 2">
              <a:extLst>
                <a:ext uri="{FF2B5EF4-FFF2-40B4-BE49-F238E27FC236}">
                  <a16:creationId xmlns:a16="http://schemas.microsoft.com/office/drawing/2014/main" id="{F4861E13-D851-F282-4771-A96F76DF195C}"/>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9" name="TextBox 18">
              <a:extLst>
                <a:ext uri="{FF2B5EF4-FFF2-40B4-BE49-F238E27FC236}">
                  <a16:creationId xmlns:a16="http://schemas.microsoft.com/office/drawing/2014/main" id="{D74B0E36-7512-21D0-948E-6797B8BCA14F}"/>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3736086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50000" fill="hold" grpId="1" nodeType="withEffect">
                                  <p:stCondLst>
                                    <p:cond delay="0"/>
                                  </p:stCondLst>
                                  <p:childTnLst>
                                    <p:animMotion origin="layout" path="M -0.01836 2.59259E-6 L 4.16667E-7 2.59259E-6 " pathEditMode="relative" rAng="0" ptsTypes="AA">
                                      <p:cBhvr>
                                        <p:cTn id="9" dur="500" fill="hold"/>
                                        <p:tgtEl>
                                          <p:spTgt spid="86"/>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50000" fill="hold" grpId="1" nodeType="withEffect">
                                  <p:stCondLst>
                                    <p:cond delay="0"/>
                                  </p:stCondLst>
                                  <p:childTnLst>
                                    <p:animMotion origin="layout" path="M -0.01836 2.59259E-6 L 4.16667E-7 2.59259E-6 " pathEditMode="relative" rAng="0" ptsTypes="AA">
                                      <p:cBhvr>
                                        <p:cTn id="14" dur="500" fill="hold"/>
                                        <p:tgtEl>
                                          <p:spTgt spid="6"/>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path" presetSubtype="0" decel="50000" fill="hold" grpId="1" nodeType="withEffect">
                                  <p:stCondLst>
                                    <p:cond delay="0"/>
                                  </p:stCondLst>
                                  <p:childTnLst>
                                    <p:animMotion origin="layout" path="M -0.01836 2.59259E-6 L 4.16667E-7 2.59259E-6 " pathEditMode="relative" rAng="0" ptsTypes="AA">
                                      <p:cBhvr>
                                        <p:cTn id="19" dur="500" fill="hold"/>
                                        <p:tgtEl>
                                          <p:spTgt spid="32"/>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2" grpId="0"/>
      <p:bldP spid="32" grpId="1"/>
      <p:bldP spid="86" grpId="0"/>
      <p:bldP spid="86" grpId="1"/>
    </p:bldLst>
  </p:timing>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0836E-21E1-1E97-9FB2-38972110613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8F14FB9-75A6-6724-F25B-FB304E151D7F}"/>
              </a:ext>
            </a:extLst>
          </p:cNvPr>
          <p:cNvSpPr>
            <a:spLocks noGrp="1"/>
          </p:cNvSpPr>
          <p:nvPr>
            <p:ph type="title"/>
          </p:nvPr>
        </p:nvSpPr>
        <p:spPr>
          <a:xfrm>
            <a:off x="588262" y="844118"/>
            <a:ext cx="5363275" cy="1107996"/>
          </a:xfrm>
        </p:spPr>
        <p:txBody>
          <a:bodyPr/>
          <a:lstStyle/>
          <a:p>
            <a:r>
              <a:rPr lang="en-US"/>
              <a:t>Explore metrics </a:t>
            </a:r>
            <a:br>
              <a:rPr lang="en-US"/>
            </a:br>
            <a:r>
              <a:rPr lang="en-US"/>
              <a:t>in the portal</a:t>
            </a:r>
          </a:p>
        </p:txBody>
      </p:sp>
      <p:sp>
        <p:nvSpPr>
          <p:cNvPr id="32" name="Text Placeholder 31">
            <a:extLst>
              <a:ext uri="{FF2B5EF4-FFF2-40B4-BE49-F238E27FC236}">
                <a16:creationId xmlns:a16="http://schemas.microsoft.com/office/drawing/2014/main" id="{D70D2B9F-858C-83EE-279A-5CFA5BFCB186}"/>
              </a:ext>
            </a:extLst>
          </p:cNvPr>
          <p:cNvSpPr>
            <a:spLocks noGrp="1"/>
          </p:cNvSpPr>
          <p:nvPr>
            <p:ph type="body" sz="quarter" idx="14"/>
          </p:nvPr>
        </p:nvSpPr>
        <p:spPr>
          <a:xfrm>
            <a:off x="582610" y="2171699"/>
            <a:ext cx="5368927" cy="3839009"/>
          </a:xfrm>
        </p:spPr>
        <p:txBody>
          <a:bodyPr/>
          <a:lstStyle/>
          <a:p>
            <a:r>
              <a:rPr lang="en-US" sz="1600"/>
              <a:t>Open metrics explorer from the Monitoring menu so that you can layer, zoom in, and visualize data to explore trends or anomalies. Learn more about metrics explorer by completing this </a:t>
            </a:r>
            <a:r>
              <a:rPr lang="en-US" sz="1600">
                <a:hlinkClick r:id="rId3">
                  <a:extLst>
                    <a:ext uri="{A12FA001-AC4F-418D-AE19-62706E023703}">
                      <ahyp:hlinkClr xmlns:ahyp="http://schemas.microsoft.com/office/drawing/2018/hyperlinkcolor" val="tx"/>
                    </a:ext>
                  </a:extLst>
                </a:hlinkClick>
              </a:rPr>
              <a:t>tutorial on creating a metrics chart</a:t>
            </a:r>
            <a:r>
              <a:rPr lang="en-US" sz="1600"/>
              <a:t>.</a:t>
            </a:r>
          </a:p>
          <a:p>
            <a:pPr lvl="0"/>
            <a:r>
              <a:rPr lang="en-US" sz="1600"/>
              <a:t>Under the Monitoring section, select Metrics to open the metrics explorer with the scope set to your search service.</a:t>
            </a:r>
          </a:p>
          <a:p>
            <a:pPr lvl="0"/>
            <a:r>
              <a:rPr lang="en-US" sz="1600"/>
              <a:t>Under Metric, choose one from the dropdown list and review the list of available aggregations for a preferred type. The aggregation defines how the collected values will be sampled over each time interval.</a:t>
            </a:r>
          </a:p>
          <a:p>
            <a:pPr lvl="0"/>
            <a:r>
              <a:rPr lang="en-US" sz="1600"/>
              <a:t>In the top-right corner, set the time interval.</a:t>
            </a:r>
          </a:p>
          <a:p>
            <a:pPr lvl="0"/>
            <a:r>
              <a:rPr lang="en-US" sz="1600"/>
              <a:t>Choose a visualization. The default is a line chart.</a:t>
            </a:r>
          </a:p>
          <a:p>
            <a:pPr lvl="0"/>
            <a:r>
              <a:rPr lang="en-US" sz="1600"/>
              <a:t>Layer additional aggregations by choosing Add metric and selecting different aggregations.</a:t>
            </a:r>
          </a:p>
        </p:txBody>
      </p:sp>
      <p:pic>
        <p:nvPicPr>
          <p:cNvPr id="56" name="Picture Placeholder 55" descr="Metrics explorer for QPS metric">
            <a:extLst>
              <a:ext uri="{FF2B5EF4-FFF2-40B4-BE49-F238E27FC236}">
                <a16:creationId xmlns:a16="http://schemas.microsoft.com/office/drawing/2014/main" id="{2FF45597-CE33-3017-136F-68992A656C91}"/>
              </a:ext>
            </a:extLst>
          </p:cNvPr>
          <p:cNvPicPr>
            <a:picLocks noGrp="1" noChangeAspect="1" noChangeArrowheads="1"/>
          </p:cNvPicPr>
          <p:nvPr>
            <p:ph type="pic" sz="quarter" idx="13"/>
          </p:nvPr>
        </p:nvPicPr>
        <p:blipFill rotWithShape="1">
          <a:blip r:embed="rId4">
            <a:extLst>
              <a:ext uri="{28A0092B-C50C-407E-A947-70E740481C1C}">
                <a14:useLocalDpi xmlns:a14="http://schemas.microsoft.com/office/drawing/2010/main" val="0"/>
              </a:ext>
            </a:extLst>
          </a:blip>
          <a:srcRect t="-54589" b="-54589"/>
          <a:stretch/>
        </p:blipFill>
        <p:spPr bwMode="auto">
          <a:xfrm>
            <a:off x="6387774" y="994372"/>
            <a:ext cx="5075890" cy="4866081"/>
          </a:xfrm>
          <a:solidFill>
            <a:schemeClr val="tx1"/>
          </a:solidFill>
          <a:ln>
            <a:noFill/>
          </a:ln>
          <a:effectLst/>
        </p:spPr>
      </p:pic>
      <p:sp>
        <p:nvSpPr>
          <p:cNvPr id="86" name="Text Placeholder 85">
            <a:extLst>
              <a:ext uri="{FF2B5EF4-FFF2-40B4-BE49-F238E27FC236}">
                <a16:creationId xmlns:a16="http://schemas.microsoft.com/office/drawing/2014/main" id="{9E3C39B0-420F-F39E-F422-1FB753438E56}"/>
              </a:ext>
            </a:extLst>
          </p:cNvPr>
          <p:cNvSpPr>
            <a:spLocks noGrp="1"/>
          </p:cNvSpPr>
          <p:nvPr>
            <p:ph type="body" sz="quarter" idx="17"/>
          </p:nvPr>
        </p:nvSpPr>
        <p:spPr/>
        <p:txBody>
          <a:bodyPr/>
          <a:lstStyle/>
          <a:p>
            <a:r>
              <a:rPr lang="en-CA"/>
              <a:t>FEATURE</a:t>
            </a:r>
          </a:p>
        </p:txBody>
      </p:sp>
      <p:grpSp>
        <p:nvGrpSpPr>
          <p:cNvPr id="3" name="Group 2">
            <a:extLst>
              <a:ext uri="{FF2B5EF4-FFF2-40B4-BE49-F238E27FC236}">
                <a16:creationId xmlns:a16="http://schemas.microsoft.com/office/drawing/2014/main" id="{553106EE-DB57-C6DC-C182-8B221C0324DF}"/>
              </a:ext>
            </a:extLst>
          </p:cNvPr>
          <p:cNvGrpSpPr/>
          <p:nvPr/>
        </p:nvGrpSpPr>
        <p:grpSpPr>
          <a:xfrm>
            <a:off x="7819532" y="292100"/>
            <a:ext cx="3808092" cy="216000"/>
            <a:chOff x="7819532" y="292100"/>
            <a:chExt cx="3808092" cy="216000"/>
          </a:xfrm>
        </p:grpSpPr>
        <p:sp>
          <p:nvSpPr>
            <p:cNvPr id="12" name="Text Placeholder 2">
              <a:extLst>
                <a:ext uri="{FF2B5EF4-FFF2-40B4-BE49-F238E27FC236}">
                  <a16:creationId xmlns:a16="http://schemas.microsoft.com/office/drawing/2014/main" id="{25541543-5009-2B86-D81C-A50C196555E2}"/>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3" name="Text Placeholder 2">
              <a:extLst>
                <a:ext uri="{FF2B5EF4-FFF2-40B4-BE49-F238E27FC236}">
                  <a16:creationId xmlns:a16="http://schemas.microsoft.com/office/drawing/2014/main" id="{119FC0AB-8B8B-94A1-BFB1-B501F197BD99}"/>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4" name="Text Placeholder 2">
              <a:extLst>
                <a:ext uri="{FF2B5EF4-FFF2-40B4-BE49-F238E27FC236}">
                  <a16:creationId xmlns:a16="http://schemas.microsoft.com/office/drawing/2014/main" id="{5DB34754-03A7-50C2-746D-F4FCF422789C}"/>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5" name="Text Placeholder 2">
              <a:extLst>
                <a:ext uri="{FF2B5EF4-FFF2-40B4-BE49-F238E27FC236}">
                  <a16:creationId xmlns:a16="http://schemas.microsoft.com/office/drawing/2014/main" id="{86C37E32-4F77-59D0-D842-087873607A4A}"/>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6" name="Text Placeholder 2">
              <a:extLst>
                <a:ext uri="{FF2B5EF4-FFF2-40B4-BE49-F238E27FC236}">
                  <a16:creationId xmlns:a16="http://schemas.microsoft.com/office/drawing/2014/main" id="{B2AADA33-E064-6EFF-DCE5-81AD324766ED}"/>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7" name="Text Placeholder 2">
              <a:extLst>
                <a:ext uri="{FF2B5EF4-FFF2-40B4-BE49-F238E27FC236}">
                  <a16:creationId xmlns:a16="http://schemas.microsoft.com/office/drawing/2014/main" id="{04A134A9-4BD6-496B-A878-8805412F76E6}"/>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8" name="Text Placeholder 2">
              <a:extLst>
                <a:ext uri="{FF2B5EF4-FFF2-40B4-BE49-F238E27FC236}">
                  <a16:creationId xmlns:a16="http://schemas.microsoft.com/office/drawing/2014/main" id="{0BAA001C-07B7-18C2-83A3-37408785DD91}"/>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9" name="TextBox 18">
              <a:extLst>
                <a:ext uri="{FF2B5EF4-FFF2-40B4-BE49-F238E27FC236}">
                  <a16:creationId xmlns:a16="http://schemas.microsoft.com/office/drawing/2014/main" id="{2A3C11B2-FDC7-56BD-E6C1-820640491379}"/>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2" name="Rectangle 1">
            <a:extLst>
              <a:ext uri="{FF2B5EF4-FFF2-40B4-BE49-F238E27FC236}">
                <a16:creationId xmlns:a16="http://schemas.microsoft.com/office/drawing/2014/main" id="{B0F207BB-78A6-B36E-5D3E-98103C1D4901}"/>
              </a:ext>
            </a:extLst>
          </p:cNvPr>
          <p:cNvSpPr/>
          <p:nvPr/>
        </p:nvSpPr>
        <p:spPr bwMode="auto">
          <a:xfrm>
            <a:off x="0" y="0"/>
            <a:ext cx="12192000" cy="6858000"/>
          </a:xfrm>
          <a:prstGeom prst="rect">
            <a:avLst/>
          </a:prstGeom>
          <a:solidFill>
            <a:srgbClr val="091F2C">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pic>
        <p:nvPicPr>
          <p:cNvPr id="4" name="Picture 2">
            <a:extLst>
              <a:ext uri="{FF2B5EF4-FFF2-40B4-BE49-F238E27FC236}">
                <a16:creationId xmlns:a16="http://schemas.microsoft.com/office/drawing/2014/main" id="{F7E74486-5D52-46AC-1346-E72FE34F1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817" y="292100"/>
            <a:ext cx="10080625" cy="6234545"/>
          </a:xfrm>
          <a:prstGeom prst="roundRect">
            <a:avLst>
              <a:gd name="adj" fmla="val 3770"/>
            </a:avLst>
          </a:prstGeom>
          <a:ln>
            <a:noFill/>
          </a:ln>
          <a:effectLst>
            <a:outerShdw blurRad="63500" dist="127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198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1.875E-6 -4.81481E-6 L -1.875E-6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44DF66-8624-C7A8-E748-895EE494FE86}"/>
              </a:ext>
            </a:extLst>
          </p:cNvPr>
          <p:cNvSpPr>
            <a:spLocks noGrp="1"/>
          </p:cNvSpPr>
          <p:nvPr>
            <p:ph type="title"/>
          </p:nvPr>
        </p:nvSpPr>
        <p:spPr>
          <a:xfrm>
            <a:off x="588262" y="844118"/>
            <a:ext cx="5363275" cy="1107996"/>
          </a:xfrm>
        </p:spPr>
        <p:txBody>
          <a:bodyPr/>
          <a:lstStyle/>
          <a:p>
            <a:r>
              <a:rPr lang="en-US"/>
              <a:t>Increase performance </a:t>
            </a:r>
            <a:br>
              <a:rPr lang="en-US"/>
            </a:br>
            <a:r>
              <a:rPr lang="en-US"/>
              <a:t>with Application Insights</a:t>
            </a:r>
          </a:p>
        </p:txBody>
      </p:sp>
      <p:sp>
        <p:nvSpPr>
          <p:cNvPr id="32" name="Text Placeholder 31">
            <a:extLst>
              <a:ext uri="{FF2B5EF4-FFF2-40B4-BE49-F238E27FC236}">
                <a16:creationId xmlns:a16="http://schemas.microsoft.com/office/drawing/2014/main" id="{AE087305-5F77-D30C-0FBF-82615D3E3514}"/>
              </a:ext>
            </a:extLst>
          </p:cNvPr>
          <p:cNvSpPr>
            <a:spLocks noGrp="1"/>
          </p:cNvSpPr>
          <p:nvPr>
            <p:ph type="body" sz="quarter" idx="14"/>
          </p:nvPr>
        </p:nvSpPr>
        <p:spPr>
          <a:xfrm>
            <a:off x="582610" y="2171699"/>
            <a:ext cx="5368927" cy="3839009"/>
          </a:xfrm>
        </p:spPr>
        <p:txBody>
          <a:bodyPr/>
          <a:lstStyle/>
          <a:p>
            <a:r>
              <a:rPr lang="en-US" sz="1600"/>
              <a:t>Explore Metrics in the Portal to layer, zoom, and visualize data, helping to define trends and anomalies. </a:t>
            </a:r>
          </a:p>
          <a:p>
            <a:r>
              <a:rPr lang="en-US" sz="1600"/>
              <a:t>Review available aggregations for a preferred type, defining how the collected values will be sampled over each time interval.</a:t>
            </a:r>
          </a:p>
          <a:p>
            <a:pPr lvl="0"/>
            <a:r>
              <a:rPr lang="en-US" sz="1600"/>
              <a:t>Use tracing to view performance and debug your apps</a:t>
            </a:r>
          </a:p>
          <a:p>
            <a:pPr lvl="0"/>
            <a:r>
              <a:rPr lang="en-US" sz="1600"/>
              <a:t>Enable tracing by connecting to your Application Insights resource</a:t>
            </a:r>
          </a:p>
          <a:p>
            <a:pPr lvl="0"/>
            <a:endParaRPr lang="en-US" sz="1600"/>
          </a:p>
          <a:p>
            <a:pPr lvl="0"/>
            <a:endParaRPr lang="en-US" sz="1600"/>
          </a:p>
          <a:p>
            <a:pPr lvl="0"/>
            <a:endParaRPr lang="en-US" sz="1600"/>
          </a:p>
        </p:txBody>
      </p:sp>
      <p:sp>
        <p:nvSpPr>
          <p:cNvPr id="86" name="Text Placeholder 85">
            <a:extLst>
              <a:ext uri="{FF2B5EF4-FFF2-40B4-BE49-F238E27FC236}">
                <a16:creationId xmlns:a16="http://schemas.microsoft.com/office/drawing/2014/main" id="{66823D23-3A23-53F3-188B-D88340ADFEA6}"/>
              </a:ext>
            </a:extLst>
          </p:cNvPr>
          <p:cNvSpPr>
            <a:spLocks noGrp="1"/>
          </p:cNvSpPr>
          <p:nvPr>
            <p:ph type="body" sz="quarter" idx="17"/>
          </p:nvPr>
        </p:nvSpPr>
        <p:spPr/>
        <p:txBody>
          <a:bodyPr/>
          <a:lstStyle/>
          <a:p>
            <a:r>
              <a:rPr lang="en-CA"/>
              <a:t>FEATURE</a:t>
            </a:r>
          </a:p>
        </p:txBody>
      </p:sp>
      <p:grpSp>
        <p:nvGrpSpPr>
          <p:cNvPr id="3" name="Group 2">
            <a:extLst>
              <a:ext uri="{FF2B5EF4-FFF2-40B4-BE49-F238E27FC236}">
                <a16:creationId xmlns:a16="http://schemas.microsoft.com/office/drawing/2014/main" id="{6FD00B80-629E-FCE5-84BF-0244DEEB2432}"/>
              </a:ext>
            </a:extLst>
          </p:cNvPr>
          <p:cNvGrpSpPr/>
          <p:nvPr/>
        </p:nvGrpSpPr>
        <p:grpSpPr>
          <a:xfrm>
            <a:off x="7819532" y="292100"/>
            <a:ext cx="3808092" cy="216000"/>
            <a:chOff x="7819532" y="292100"/>
            <a:chExt cx="3808092" cy="216000"/>
          </a:xfrm>
        </p:grpSpPr>
        <p:sp>
          <p:nvSpPr>
            <p:cNvPr id="12" name="Text Placeholder 2">
              <a:extLst>
                <a:ext uri="{FF2B5EF4-FFF2-40B4-BE49-F238E27FC236}">
                  <a16:creationId xmlns:a16="http://schemas.microsoft.com/office/drawing/2014/main" id="{5B31ABE6-7715-2D5D-4B18-D3168EF70B8A}"/>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3" name="Text Placeholder 2">
              <a:extLst>
                <a:ext uri="{FF2B5EF4-FFF2-40B4-BE49-F238E27FC236}">
                  <a16:creationId xmlns:a16="http://schemas.microsoft.com/office/drawing/2014/main" id="{2492B357-6F98-0845-88DC-C26C73548F98}"/>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4" name="Text Placeholder 2">
              <a:extLst>
                <a:ext uri="{FF2B5EF4-FFF2-40B4-BE49-F238E27FC236}">
                  <a16:creationId xmlns:a16="http://schemas.microsoft.com/office/drawing/2014/main" id="{A9FF8413-A1C7-396A-07A7-F8646EFE1865}"/>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5" name="Text Placeholder 2">
              <a:extLst>
                <a:ext uri="{FF2B5EF4-FFF2-40B4-BE49-F238E27FC236}">
                  <a16:creationId xmlns:a16="http://schemas.microsoft.com/office/drawing/2014/main" id="{6D750A95-13BF-1398-256C-F38C30E844A4}"/>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6" name="Text Placeholder 2">
              <a:extLst>
                <a:ext uri="{FF2B5EF4-FFF2-40B4-BE49-F238E27FC236}">
                  <a16:creationId xmlns:a16="http://schemas.microsoft.com/office/drawing/2014/main" id="{93388376-069F-92A0-5C1A-E8190AA614F4}"/>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7" name="Text Placeholder 2">
              <a:extLst>
                <a:ext uri="{FF2B5EF4-FFF2-40B4-BE49-F238E27FC236}">
                  <a16:creationId xmlns:a16="http://schemas.microsoft.com/office/drawing/2014/main" id="{16F431CF-D855-62C4-6A52-129834789374}"/>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8" name="Text Placeholder 2">
              <a:extLst>
                <a:ext uri="{FF2B5EF4-FFF2-40B4-BE49-F238E27FC236}">
                  <a16:creationId xmlns:a16="http://schemas.microsoft.com/office/drawing/2014/main" id="{F4861E13-D851-F282-4771-A96F76DF195C}"/>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9" name="TextBox 18">
              <a:extLst>
                <a:ext uri="{FF2B5EF4-FFF2-40B4-BE49-F238E27FC236}">
                  <a16:creationId xmlns:a16="http://schemas.microsoft.com/office/drawing/2014/main" id="{D74B0E36-7512-21D0-948E-6797B8BCA14F}"/>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pic>
        <p:nvPicPr>
          <p:cNvPr id="5" name="Picture 2">
            <a:extLst>
              <a:ext uri="{FF2B5EF4-FFF2-40B4-BE49-F238E27FC236}">
                <a16:creationId xmlns:a16="http://schemas.microsoft.com/office/drawing/2014/main" id="{D5B4D91D-00E3-5207-7DB6-EB2C847786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4504" y="3505200"/>
            <a:ext cx="5224823" cy="2843229"/>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A5B079E-FCA8-6A4B-0A12-976DC85EFA55}"/>
              </a:ext>
            </a:extLst>
          </p:cNvPr>
          <p:cNvPicPr>
            <a:picLocks noChangeAspect="1"/>
          </p:cNvPicPr>
          <p:nvPr/>
        </p:nvPicPr>
        <p:blipFill>
          <a:blip r:embed="rId5"/>
          <a:stretch>
            <a:fillRect/>
          </a:stretch>
        </p:blipFill>
        <p:spPr>
          <a:xfrm>
            <a:off x="6240465" y="882034"/>
            <a:ext cx="5224823" cy="241361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73796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50000" fill="hold" grpId="1" nodeType="withEffect">
                                  <p:stCondLst>
                                    <p:cond delay="0"/>
                                  </p:stCondLst>
                                  <p:childTnLst>
                                    <p:animMotion origin="layout" path="M -0.01836 2.59259E-6 L 4.16667E-7 2.59259E-6 " pathEditMode="relative" rAng="0" ptsTypes="AA">
                                      <p:cBhvr>
                                        <p:cTn id="9" dur="500" fill="hold"/>
                                        <p:tgtEl>
                                          <p:spTgt spid="86"/>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50000" fill="hold" grpId="1" nodeType="withEffect">
                                  <p:stCondLst>
                                    <p:cond delay="0"/>
                                  </p:stCondLst>
                                  <p:childTnLst>
                                    <p:animMotion origin="layout" path="M -0.01836 2.59259E-6 L 4.16667E-7 2.59259E-6 " pathEditMode="relative" rAng="0" ptsTypes="AA">
                                      <p:cBhvr>
                                        <p:cTn id="14" dur="500" fill="hold"/>
                                        <p:tgtEl>
                                          <p:spTgt spid="6"/>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path" presetSubtype="0" decel="50000" fill="hold" grpId="1" nodeType="withEffect">
                                  <p:stCondLst>
                                    <p:cond delay="0"/>
                                  </p:stCondLst>
                                  <p:childTnLst>
                                    <p:animMotion origin="layout" path="M -0.01836 2.59259E-6 L 4.16667E-7 2.59259E-6 " pathEditMode="relative" rAng="0" ptsTypes="AA">
                                      <p:cBhvr>
                                        <p:cTn id="19" dur="500" fill="hold"/>
                                        <p:tgtEl>
                                          <p:spTgt spid="32"/>
                                        </p:tgtEl>
                                        <p:attrNameLst>
                                          <p:attrName>ppt_x</p:attrName>
                                          <p:attrName>ppt_y</p:attrName>
                                        </p:attrNameLst>
                                      </p:cBhvr>
                                      <p:rCtr x="911" y="0"/>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0"/>
                                  </p:stCondLst>
                                  <p:childTnLst>
                                    <p:animMotion origin="layout" path="M -1.875E-6 -4.81481E-6 L -1.875E-6 0.03542 " pathEditMode="relative" rAng="0" ptsTypes="AA">
                                      <p:cBhvr>
                                        <p:cTn id="2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2" grpId="0"/>
      <p:bldP spid="32" grpId="1"/>
      <p:bldP spid="86" grpId="0"/>
      <p:bldP spid="86" grpId="1"/>
    </p:bldLst>
  </p:timing>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1AC40575-CBDC-D349-F124-510444075079}"/>
              </a:ext>
            </a:extLst>
          </p:cNvPr>
          <p:cNvSpPr>
            <a:spLocks noGrp="1"/>
          </p:cNvSpPr>
          <p:nvPr>
            <p:ph type="title"/>
          </p:nvPr>
        </p:nvSpPr>
        <p:spPr>
          <a:xfrm>
            <a:off x="588963" y="457200"/>
            <a:ext cx="7539037" cy="1107996"/>
          </a:xfrm>
        </p:spPr>
        <p:txBody>
          <a:bodyPr/>
          <a:lstStyle/>
          <a:p>
            <a:r>
              <a:rPr lang="en-US"/>
              <a:t>Automated evaluation in </a:t>
            </a:r>
            <a:br>
              <a:rPr lang="en-US"/>
            </a:br>
            <a:r>
              <a:rPr lang="en-US"/>
              <a:t>Azure AI Foundry</a:t>
            </a:r>
          </a:p>
        </p:txBody>
      </p:sp>
      <p:cxnSp>
        <p:nvCxnSpPr>
          <p:cNvPr id="32" name="!!line2">
            <a:extLst>
              <a:ext uri="{FF2B5EF4-FFF2-40B4-BE49-F238E27FC236}">
                <a16:creationId xmlns:a16="http://schemas.microsoft.com/office/drawing/2014/main" id="{2957EB7C-C765-1B17-527F-0B8FBD6E83B7}"/>
              </a:ext>
              <a:ext uri="{C183D7F6-B498-43B3-948B-1728B52AA6E4}">
                <adec:decorative xmlns:adec="http://schemas.microsoft.com/office/drawing/2017/decorative" val="1"/>
              </a:ext>
            </a:extLst>
          </p:cNvPr>
          <p:cNvCxnSpPr>
            <a:cxnSpLocks/>
          </p:cNvCxnSpPr>
          <p:nvPr/>
        </p:nvCxnSpPr>
        <p:spPr>
          <a:xfrm>
            <a:off x="1602406" y="7585170"/>
            <a:ext cx="2463182"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 name="Group 13">
            <a:extLst>
              <a:ext uri="{FF2B5EF4-FFF2-40B4-BE49-F238E27FC236}">
                <a16:creationId xmlns:a16="http://schemas.microsoft.com/office/drawing/2014/main" id="{D953D748-A70F-DF00-1FBD-CCA4716FF230}"/>
              </a:ext>
            </a:extLst>
          </p:cNvPr>
          <p:cNvGrpSpPr/>
          <p:nvPr/>
        </p:nvGrpSpPr>
        <p:grpSpPr>
          <a:xfrm>
            <a:off x="4774260" y="1844703"/>
            <a:ext cx="3957919" cy="4424334"/>
            <a:chOff x="4774260" y="1844703"/>
            <a:chExt cx="3957919" cy="4424334"/>
          </a:xfrm>
        </p:grpSpPr>
        <p:sp>
          <p:nvSpPr>
            <p:cNvPr id="35" name="TextBox 34">
              <a:extLst>
                <a:ext uri="{FF2B5EF4-FFF2-40B4-BE49-F238E27FC236}">
                  <a16:creationId xmlns:a16="http://schemas.microsoft.com/office/drawing/2014/main" id="{4A6A2DF3-F9DC-E109-3D08-6AB13488BA8E}"/>
                </a:ext>
              </a:extLst>
            </p:cNvPr>
            <p:cNvSpPr txBox="1"/>
            <p:nvPr/>
          </p:nvSpPr>
          <p:spPr>
            <a:xfrm>
              <a:off x="5090668" y="2131271"/>
              <a:ext cx="2876192"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0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l" defTabSz="1371600" rtl="0" eaLnBrk="1" fontAlgn="auto" latinLnBrk="0" hangingPunct="1">
                <a:lnSpc>
                  <a:spcPct val="100000"/>
                </a:lnSpc>
                <a:spcBef>
                  <a:spcPts val="600"/>
                </a:spcBef>
                <a:spcAft>
                  <a:spcPts val="1000"/>
                </a:spcAft>
                <a:buClrTx/>
                <a:buSzTx/>
                <a:buFontTx/>
                <a:buNone/>
                <a:tabLst>
                  <a:tab pos="1371600" algn="l"/>
                </a:tabLst>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Risk &amp; safety</a:t>
              </a:r>
            </a:p>
          </p:txBody>
        </p:sp>
        <p:sp>
          <p:nvSpPr>
            <p:cNvPr id="36" name="TextBox 35">
              <a:extLst>
                <a:ext uri="{FF2B5EF4-FFF2-40B4-BE49-F238E27FC236}">
                  <a16:creationId xmlns:a16="http://schemas.microsoft.com/office/drawing/2014/main" id="{6BCCDD7F-8B1E-97C1-74AC-25E9185A05EF}"/>
                </a:ext>
              </a:extLst>
            </p:cNvPr>
            <p:cNvSpPr txBox="1"/>
            <p:nvPr/>
          </p:nvSpPr>
          <p:spPr>
            <a:xfrm>
              <a:off x="5090668" y="3212378"/>
              <a:ext cx="1548000" cy="22570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200"/>
                </a:spcAft>
                <a:buClrTx/>
                <a:buSzTx/>
                <a:buFontTx/>
                <a:buNone/>
                <a:tabLst/>
                <a:defRPr/>
              </a:pPr>
              <a:r>
                <a:rPr kumimoji="0" lang="en-US" sz="1800" b="1" i="0" u="none" strike="noStrike" kern="1200" cap="none" spc="0" normalizeH="0" baseline="0" noProof="0">
                  <a:ln w="3175">
                    <a:noFill/>
                  </a:ln>
                  <a:gradFill flip="none" rotWithShape="1">
                    <a:gsLst>
                      <a:gs pos="60000">
                        <a:srgbClr val="FFA38B"/>
                      </a:gs>
                      <a:gs pos="0">
                        <a:srgbClr val="FFB3BB"/>
                      </a:gs>
                    </a:gsLst>
                    <a:path path="circle">
                      <a:fillToRect l="100000" t="100000"/>
                    </a:path>
                    <a:tileRect r="-100000" b="-100000"/>
                  </a:gradFill>
                  <a:effectLst/>
                  <a:uLnTx/>
                  <a:uFillTx/>
                  <a:latin typeface="Segoe UI Variable Text Semibold" pitchFamily="2" charset="0"/>
                  <a:ea typeface="+mn-ea"/>
                  <a:cs typeface="Segoe Sans Text" pitchFamily="2" charset="0"/>
                </a:rPr>
                <a:t>AI-assisted metrics</a:t>
              </a:r>
            </a:p>
            <a:p>
              <a:pPr marL="0" marR="0" lvl="0" indent="0" algn="l" defTabSz="932449" rtl="0" eaLnBrk="1" fontAlgn="auto" latinLnBrk="0" hangingPunct="1">
                <a:lnSpc>
                  <a:spcPct val="100000"/>
                </a:lnSpc>
                <a:spcBef>
                  <a:spcPts val="60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Hate and unfairness</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Sexual</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Violence</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Self-harm</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Protected materials</a:t>
              </a:r>
            </a:p>
          </p:txBody>
        </p:sp>
        <p:sp>
          <p:nvSpPr>
            <p:cNvPr id="40" name="TextBox 39">
              <a:extLst>
                <a:ext uri="{FF2B5EF4-FFF2-40B4-BE49-F238E27FC236}">
                  <a16:creationId xmlns:a16="http://schemas.microsoft.com/office/drawing/2014/main" id="{EB9C012E-172C-79A0-34E5-52243C3F5D40}"/>
                </a:ext>
              </a:extLst>
            </p:cNvPr>
            <p:cNvSpPr txBox="1"/>
            <p:nvPr/>
          </p:nvSpPr>
          <p:spPr>
            <a:xfrm>
              <a:off x="7053068" y="3212378"/>
              <a:ext cx="1548000" cy="159530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200"/>
                </a:spcAft>
                <a:buClrTx/>
                <a:buSzTx/>
                <a:buFontTx/>
                <a:buNone/>
                <a:tabLst/>
                <a:defRPr/>
              </a:pPr>
              <a:r>
                <a:rPr kumimoji="0" lang="en-US" sz="1800" b="1" i="0" u="none" strike="noStrike" kern="1200" cap="none" spc="0" normalizeH="0" baseline="0" noProof="0">
                  <a:ln w="3175">
                    <a:noFill/>
                  </a:ln>
                  <a:gradFill flip="none" rotWithShape="1">
                    <a:gsLst>
                      <a:gs pos="60000">
                        <a:srgbClr val="FFA38B"/>
                      </a:gs>
                      <a:gs pos="0">
                        <a:srgbClr val="FFB3BB"/>
                      </a:gs>
                    </a:gsLst>
                    <a:path path="circle">
                      <a:fillToRect l="100000" t="100000"/>
                    </a:path>
                    <a:tileRect r="-100000" b="-100000"/>
                  </a:gradFill>
                  <a:effectLst/>
                  <a:uLnTx/>
                  <a:uFillTx/>
                  <a:latin typeface="Segoe UI Variable Text Semibold" pitchFamily="2" charset="0"/>
                  <a:ea typeface="+mn-ea"/>
                  <a:cs typeface="Segoe Sans Text" pitchFamily="2" charset="0"/>
                </a:rPr>
                <a:t>AI-assisted metrics</a:t>
              </a:r>
            </a:p>
            <a:p>
              <a:pPr marL="0" marR="0" lvl="0" indent="0" algn="l" defTabSz="932449" rtl="0" eaLnBrk="1" fontAlgn="auto" latinLnBrk="0" hangingPunct="1">
                <a:lnSpc>
                  <a:spcPct val="100000"/>
                </a:lnSpc>
                <a:spcBef>
                  <a:spcPts val="60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Direct attack jailbreak </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Indirect attack jailbreak</a:t>
              </a:r>
            </a:p>
          </p:txBody>
        </p:sp>
        <p:sp>
          <p:nvSpPr>
            <p:cNvPr id="45" name="TextBox 44">
              <a:extLst>
                <a:ext uri="{FF2B5EF4-FFF2-40B4-BE49-F238E27FC236}">
                  <a16:creationId xmlns:a16="http://schemas.microsoft.com/office/drawing/2014/main" id="{DE2D7AAD-C586-9BFA-CCE0-2C18074A9099}"/>
                </a:ext>
                <a:ext uri="{C183D7F6-B498-43B3-948B-1728B52AA6E4}">
                  <adec:decorative xmlns:adec="http://schemas.microsoft.com/office/drawing/2017/decorative" val="1"/>
                </a:ext>
              </a:extLst>
            </p:cNvPr>
            <p:cNvSpPr txBox="1"/>
            <p:nvPr/>
          </p:nvSpPr>
          <p:spPr>
            <a:xfrm>
              <a:off x="5090668" y="2767922"/>
              <a:ext cx="1300988" cy="285234"/>
            </a:xfrm>
            <a:prstGeom prst="roundRect">
              <a:avLst>
                <a:gd name="adj" fmla="val 50000"/>
              </a:avLst>
            </a:prstGeom>
            <a:ln w="19050" cap="rnd">
              <a:gradFill flip="none" rotWithShape="1">
                <a:gsLst>
                  <a:gs pos="0">
                    <a:srgbClr val="FF5C39"/>
                  </a:gs>
                  <a:gs pos="50000">
                    <a:srgbClr val="F65567"/>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8000" tIns="0" rIns="108000" bIns="18000" numCol="1" spcCol="0" rtlCol="0" fromWordArt="0" anchor="ctr" anchorCtr="0" forceAA="0" compatLnSpc="1">
              <a:prstTxWarp prst="textNoShape">
                <a:avLst/>
              </a:prstTxWarp>
              <a:spAutoFit/>
            </a:bodyPr>
            <a:lstStyle>
              <a:defPPr>
                <a:defRPr lang="en-US"/>
              </a:defPPr>
              <a:lvl1pPr algn="ctr" defTabSz="932486" fontAlgn="base">
                <a:spcBef>
                  <a:spcPts val="600"/>
                </a:spcBef>
                <a:spcAft>
                  <a:spcPct val="0"/>
                </a:spcAft>
                <a:tabLst>
                  <a:tab pos="1487158" algn="l"/>
                </a:tabLst>
                <a:defRPr sz="1200" b="1">
                  <a:gradFill>
                    <a:gsLst>
                      <a:gs pos="70629">
                        <a:srgbClr val="FFFFFF"/>
                      </a:gs>
                      <a:gs pos="48951">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Text + Image</a:t>
              </a:r>
            </a:p>
          </p:txBody>
        </p:sp>
        <p:sp>
          <p:nvSpPr>
            <p:cNvPr id="48" name="TextBox 47">
              <a:extLst>
                <a:ext uri="{FF2B5EF4-FFF2-40B4-BE49-F238E27FC236}">
                  <a16:creationId xmlns:a16="http://schemas.microsoft.com/office/drawing/2014/main" id="{26E1FACF-50BC-CE3A-6DD0-8F328F69C481}"/>
                </a:ext>
                <a:ext uri="{C183D7F6-B498-43B3-948B-1728B52AA6E4}">
                  <adec:decorative xmlns:adec="http://schemas.microsoft.com/office/drawing/2017/decorative" val="1"/>
                </a:ext>
              </a:extLst>
            </p:cNvPr>
            <p:cNvSpPr txBox="1"/>
            <p:nvPr/>
          </p:nvSpPr>
          <p:spPr>
            <a:xfrm>
              <a:off x="7053068" y="2767922"/>
              <a:ext cx="584348" cy="285234"/>
            </a:xfrm>
            <a:prstGeom prst="roundRect">
              <a:avLst>
                <a:gd name="adj" fmla="val 50000"/>
              </a:avLst>
            </a:prstGeom>
            <a:ln w="19050" cap="rnd">
              <a:gradFill flip="none" rotWithShape="1">
                <a:gsLst>
                  <a:gs pos="0">
                    <a:srgbClr val="FF5C39"/>
                  </a:gs>
                  <a:gs pos="50000">
                    <a:srgbClr val="F65567"/>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8000" tIns="0" rIns="108000" bIns="18000" numCol="1" spcCol="0" rtlCol="0" fromWordArt="0" anchor="ctr" anchorCtr="0" forceAA="0" compatLnSpc="1">
              <a:prstTxWarp prst="textNoShape">
                <a:avLst/>
              </a:prstTxWarp>
              <a:spAutoFit/>
            </a:bodyPr>
            <a:lstStyle>
              <a:defPPr>
                <a:defRPr lang="en-US"/>
              </a:defPPr>
              <a:lvl1pPr algn="ctr" defTabSz="932486" fontAlgn="base">
                <a:spcBef>
                  <a:spcPts val="600"/>
                </a:spcBef>
                <a:spcAft>
                  <a:spcPct val="0"/>
                </a:spcAft>
                <a:tabLst>
                  <a:tab pos="1487158" algn="l"/>
                </a:tabLst>
                <a:defRPr sz="1200" b="1">
                  <a:gradFill>
                    <a:gsLst>
                      <a:gs pos="70629">
                        <a:srgbClr val="FFFFFF"/>
                      </a:gs>
                      <a:gs pos="48951">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Text</a:t>
              </a:r>
            </a:p>
          </p:txBody>
        </p:sp>
        <p:sp>
          <p:nvSpPr>
            <p:cNvPr id="3" name="Rounded Rectangle 20">
              <a:extLst>
                <a:ext uri="{FF2B5EF4-FFF2-40B4-BE49-F238E27FC236}">
                  <a16:creationId xmlns:a16="http://schemas.microsoft.com/office/drawing/2014/main" id="{2C2981B3-2E37-FF9E-48A7-8250833F0282}"/>
                </a:ext>
              </a:extLst>
            </p:cNvPr>
            <p:cNvSpPr/>
            <p:nvPr/>
          </p:nvSpPr>
          <p:spPr bwMode="auto">
            <a:xfrm>
              <a:off x="4774260" y="1844703"/>
              <a:ext cx="3957919" cy="4424334"/>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grpSp>
        <p:nvGrpSpPr>
          <p:cNvPr id="15" name="Group 14">
            <a:extLst>
              <a:ext uri="{FF2B5EF4-FFF2-40B4-BE49-F238E27FC236}">
                <a16:creationId xmlns:a16="http://schemas.microsoft.com/office/drawing/2014/main" id="{614F5A90-E10B-5433-A08C-2F8996FD368B}"/>
              </a:ext>
            </a:extLst>
          </p:cNvPr>
          <p:cNvGrpSpPr/>
          <p:nvPr/>
        </p:nvGrpSpPr>
        <p:grpSpPr>
          <a:xfrm>
            <a:off x="8977022" y="1844703"/>
            <a:ext cx="2646521" cy="4424334"/>
            <a:chOff x="8977022" y="1844703"/>
            <a:chExt cx="2646521" cy="4424334"/>
          </a:xfrm>
        </p:grpSpPr>
        <p:sp>
          <p:nvSpPr>
            <p:cNvPr id="43" name="TextBox 42">
              <a:extLst>
                <a:ext uri="{FF2B5EF4-FFF2-40B4-BE49-F238E27FC236}">
                  <a16:creationId xmlns:a16="http://schemas.microsoft.com/office/drawing/2014/main" id="{3C29C52C-7850-0599-BF06-E5FDFE3112EA}"/>
                </a:ext>
              </a:extLst>
            </p:cNvPr>
            <p:cNvSpPr txBox="1"/>
            <p:nvPr/>
          </p:nvSpPr>
          <p:spPr>
            <a:xfrm>
              <a:off x="9271211" y="2125314"/>
              <a:ext cx="1947959"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0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l" defTabSz="1371600" rtl="0" eaLnBrk="1" fontAlgn="auto" latinLnBrk="0" hangingPunct="1">
                <a:lnSpc>
                  <a:spcPct val="100000"/>
                </a:lnSpc>
                <a:spcBef>
                  <a:spcPts val="600"/>
                </a:spcBef>
                <a:spcAft>
                  <a:spcPts val="1000"/>
                </a:spcAft>
                <a:buClrTx/>
                <a:buSzTx/>
                <a:buFontTx/>
                <a:buNone/>
                <a:tabLst>
                  <a:tab pos="1371600" algn="l"/>
                </a:tabLst>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Custom</a:t>
              </a:r>
            </a:p>
          </p:txBody>
        </p:sp>
        <p:sp>
          <p:nvSpPr>
            <p:cNvPr id="44" name="TextBox 43">
              <a:extLst>
                <a:ext uri="{FF2B5EF4-FFF2-40B4-BE49-F238E27FC236}">
                  <a16:creationId xmlns:a16="http://schemas.microsoft.com/office/drawing/2014/main" id="{D59870B6-0EC1-19BD-4145-92558E55C049}"/>
                </a:ext>
              </a:extLst>
            </p:cNvPr>
            <p:cNvSpPr txBox="1"/>
            <p:nvPr/>
          </p:nvSpPr>
          <p:spPr>
            <a:xfrm>
              <a:off x="9271211" y="3212378"/>
              <a:ext cx="2058142" cy="193899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Sans Text"/>
                </a:rPr>
                <a:t>Customize pre-built metrics or build your own metrics or synthetic data simulator with Azure AI Evaluation SDK</a:t>
              </a:r>
              <a:endParaRPr kumimoji="0" lang="en-US" sz="1800" b="0" i="0" u="none" strike="noStrike" kern="1200" cap="none" spc="0" normalizeH="0" baseline="0" noProof="0">
                <a:ln w="3175">
                  <a:noFill/>
                </a:ln>
                <a:solidFill>
                  <a:srgbClr val="FFFFFF"/>
                </a:solidFill>
                <a:effectLst/>
                <a:uLnTx/>
                <a:uFillTx/>
                <a:latin typeface="Segoe UI Variable Text" pitchFamily="2" charset="0"/>
                <a:ea typeface="+mn-ea"/>
                <a:cs typeface="Segoe Sans Text" pitchFamily="2" charset="0"/>
              </a:endParaRPr>
            </a:p>
          </p:txBody>
        </p:sp>
        <p:sp>
          <p:nvSpPr>
            <p:cNvPr id="46" name="TextBox 45">
              <a:extLst>
                <a:ext uri="{FF2B5EF4-FFF2-40B4-BE49-F238E27FC236}">
                  <a16:creationId xmlns:a16="http://schemas.microsoft.com/office/drawing/2014/main" id="{7A8E5410-6363-2C60-76A0-828C770CB446}"/>
                </a:ext>
                <a:ext uri="{C183D7F6-B498-43B3-948B-1728B52AA6E4}">
                  <adec:decorative xmlns:adec="http://schemas.microsoft.com/office/drawing/2017/decorative" val="1"/>
                </a:ext>
              </a:extLst>
            </p:cNvPr>
            <p:cNvSpPr txBox="1"/>
            <p:nvPr/>
          </p:nvSpPr>
          <p:spPr>
            <a:xfrm>
              <a:off x="9271211" y="2767922"/>
              <a:ext cx="584348" cy="285234"/>
            </a:xfrm>
            <a:prstGeom prst="roundRect">
              <a:avLst>
                <a:gd name="adj" fmla="val 50000"/>
              </a:avLst>
            </a:prstGeom>
            <a:ln w="19050" cap="rnd">
              <a:gradFill flip="none" rotWithShape="1">
                <a:gsLst>
                  <a:gs pos="0">
                    <a:srgbClr val="FF5C39"/>
                  </a:gs>
                  <a:gs pos="50000">
                    <a:srgbClr val="F65567"/>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8000" tIns="0" rIns="108000" bIns="18000" numCol="1" spcCol="0" rtlCol="0" fromWordArt="0" anchor="ctr" anchorCtr="0" forceAA="0" compatLnSpc="1">
              <a:prstTxWarp prst="textNoShape">
                <a:avLst/>
              </a:prstTxWarp>
              <a:spAutoFit/>
            </a:bodyPr>
            <a:lstStyle>
              <a:defPPr>
                <a:defRPr lang="en-US"/>
              </a:defPPr>
              <a:lvl1pPr algn="ctr" defTabSz="932486" fontAlgn="base">
                <a:spcBef>
                  <a:spcPts val="600"/>
                </a:spcBef>
                <a:spcAft>
                  <a:spcPct val="0"/>
                </a:spcAft>
                <a:tabLst>
                  <a:tab pos="1487158" algn="l"/>
                </a:tabLst>
                <a:defRPr sz="1200" b="1">
                  <a:gradFill>
                    <a:gsLst>
                      <a:gs pos="70629">
                        <a:srgbClr val="FFFFFF"/>
                      </a:gs>
                      <a:gs pos="48951">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Text</a:t>
              </a:r>
            </a:p>
          </p:txBody>
        </p:sp>
        <p:sp>
          <p:nvSpPr>
            <p:cNvPr id="4" name="Rounded Rectangle 20">
              <a:extLst>
                <a:ext uri="{FF2B5EF4-FFF2-40B4-BE49-F238E27FC236}">
                  <a16:creationId xmlns:a16="http://schemas.microsoft.com/office/drawing/2014/main" id="{40D6E0C8-98CC-B700-DF77-C8D3852F1D74}"/>
                </a:ext>
              </a:extLst>
            </p:cNvPr>
            <p:cNvSpPr/>
            <p:nvPr/>
          </p:nvSpPr>
          <p:spPr bwMode="auto">
            <a:xfrm>
              <a:off x="8977022" y="1844703"/>
              <a:ext cx="2646521" cy="4424334"/>
            </a:xfrm>
            <a:prstGeom prst="roundRect">
              <a:avLst>
                <a:gd name="adj" fmla="val 749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grpSp>
        <p:nvGrpSpPr>
          <p:cNvPr id="13" name="Group 12">
            <a:extLst>
              <a:ext uri="{FF2B5EF4-FFF2-40B4-BE49-F238E27FC236}">
                <a16:creationId xmlns:a16="http://schemas.microsoft.com/office/drawing/2014/main" id="{6A3D02B6-481D-4171-0DB2-32E896BFD5C2}"/>
              </a:ext>
            </a:extLst>
          </p:cNvPr>
          <p:cNvGrpSpPr/>
          <p:nvPr/>
        </p:nvGrpSpPr>
        <p:grpSpPr>
          <a:xfrm>
            <a:off x="571499" y="1844703"/>
            <a:ext cx="3957919" cy="4424334"/>
            <a:chOff x="571499" y="1844703"/>
            <a:chExt cx="3957919" cy="4424334"/>
          </a:xfrm>
        </p:grpSpPr>
        <p:sp>
          <p:nvSpPr>
            <p:cNvPr id="30" name="TextBox 29">
              <a:extLst>
                <a:ext uri="{FF2B5EF4-FFF2-40B4-BE49-F238E27FC236}">
                  <a16:creationId xmlns:a16="http://schemas.microsoft.com/office/drawing/2014/main" id="{10713A6D-39FF-57EC-568B-6EE9822E6948}"/>
                </a:ext>
              </a:extLst>
            </p:cNvPr>
            <p:cNvSpPr txBox="1"/>
            <p:nvPr/>
          </p:nvSpPr>
          <p:spPr>
            <a:xfrm>
              <a:off x="887907" y="2128571"/>
              <a:ext cx="2876192"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l" defTabSz="1371600" rtl="0" eaLnBrk="1" fontAlgn="auto" latinLnBrk="0" hangingPunct="1">
                <a:lnSpc>
                  <a:spcPct val="100000"/>
                </a:lnSpc>
                <a:spcBef>
                  <a:spcPts val="600"/>
                </a:spcBef>
                <a:spcAft>
                  <a:spcPts val="1000"/>
                </a:spcAft>
                <a:buClrTx/>
                <a:buSzTx/>
                <a:buFontTx/>
                <a:buNone/>
                <a:tabLst>
                  <a:tab pos="1371600" algn="l"/>
                </a:tabLst>
                <a:defRPr/>
              </a:pPr>
              <a:r>
                <a:rPr kumimoji="0" lang="en-US" sz="2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Quality</a:t>
              </a:r>
            </a:p>
          </p:txBody>
        </p:sp>
        <p:sp>
          <p:nvSpPr>
            <p:cNvPr id="47" name="TextBox 46">
              <a:extLst>
                <a:ext uri="{FF2B5EF4-FFF2-40B4-BE49-F238E27FC236}">
                  <a16:creationId xmlns:a16="http://schemas.microsoft.com/office/drawing/2014/main" id="{4EA245EF-A7C4-FDB8-0A9C-757C152F5C04}"/>
                </a:ext>
                <a:ext uri="{C183D7F6-B498-43B3-948B-1728B52AA6E4}">
                  <adec:decorative xmlns:adec="http://schemas.microsoft.com/office/drawing/2017/decorative" val="1"/>
                </a:ext>
              </a:extLst>
            </p:cNvPr>
            <p:cNvSpPr txBox="1"/>
            <p:nvPr/>
          </p:nvSpPr>
          <p:spPr>
            <a:xfrm>
              <a:off x="887907" y="2767922"/>
              <a:ext cx="584348" cy="285234"/>
            </a:xfrm>
            <a:prstGeom prst="roundRect">
              <a:avLst>
                <a:gd name="adj" fmla="val 50000"/>
              </a:avLst>
            </a:prstGeom>
            <a:ln w="19050" cap="rnd">
              <a:gradFill flip="none" rotWithShape="1">
                <a:gsLst>
                  <a:gs pos="0">
                    <a:srgbClr val="FF5C39"/>
                  </a:gs>
                  <a:gs pos="50000">
                    <a:srgbClr val="F65567"/>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8000" tIns="0" rIns="108000" bIns="18000" numCol="1" spcCol="0" rtlCol="0" fromWordArt="0" anchor="ctr" anchorCtr="0" forceAA="0" compatLnSpc="1">
              <a:prstTxWarp prst="textNoShape">
                <a:avLst/>
              </a:prstTxWarp>
              <a:spAutoFit/>
            </a:bodyPr>
            <a:lstStyle>
              <a:defPPr>
                <a:defRPr lang="en-US"/>
              </a:defPPr>
              <a:lvl1pPr algn="ctr" defTabSz="932486" fontAlgn="base">
                <a:spcBef>
                  <a:spcPts val="600"/>
                </a:spcBef>
                <a:spcAft>
                  <a:spcPct val="0"/>
                </a:spcAft>
                <a:tabLst>
                  <a:tab pos="1487158" algn="l"/>
                </a:tabLst>
                <a:defRPr b="1">
                  <a:gradFill>
                    <a:gsLst>
                      <a:gs pos="70629">
                        <a:srgbClr val="FFFFFF"/>
                      </a:gs>
                      <a:gs pos="48951">
                        <a:srgbClr val="FFFFFF"/>
                      </a:gs>
                    </a:gsLst>
                    <a:path path="circle">
                      <a:fillToRect l="100000" t="100000"/>
                    </a:path>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Text</a:t>
              </a:r>
            </a:p>
          </p:txBody>
        </p:sp>
        <p:sp>
          <p:nvSpPr>
            <p:cNvPr id="29" name="Rounded Rectangle 20">
              <a:extLst>
                <a:ext uri="{FF2B5EF4-FFF2-40B4-BE49-F238E27FC236}">
                  <a16:creationId xmlns:a16="http://schemas.microsoft.com/office/drawing/2014/main" id="{604FD131-9FEB-0896-DF90-F68CAC7782F7}"/>
                </a:ext>
              </a:extLst>
            </p:cNvPr>
            <p:cNvSpPr/>
            <p:nvPr/>
          </p:nvSpPr>
          <p:spPr bwMode="auto">
            <a:xfrm>
              <a:off x="571499" y="1844703"/>
              <a:ext cx="3957919" cy="4424334"/>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4F11B955-C885-12DC-F751-E8171EEA93BB}"/>
                </a:ext>
              </a:extLst>
            </p:cNvPr>
            <p:cNvSpPr txBox="1"/>
            <p:nvPr/>
          </p:nvSpPr>
          <p:spPr>
            <a:xfrm>
              <a:off x="887907" y="3212378"/>
              <a:ext cx="1548000" cy="233397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200"/>
                </a:spcAft>
                <a:buClrTx/>
                <a:buSzTx/>
                <a:buFontTx/>
                <a:buNone/>
                <a:tabLst/>
                <a:defRPr/>
              </a:pPr>
              <a:r>
                <a:rPr kumimoji="0" lang="en-US" sz="1800" b="1" i="0" u="none" strike="noStrike" kern="1200" cap="none" spc="0" normalizeH="0" baseline="0" noProof="0">
                  <a:ln w="3175">
                    <a:noFill/>
                  </a:ln>
                  <a:gradFill flip="none" rotWithShape="1">
                    <a:gsLst>
                      <a:gs pos="60000">
                        <a:srgbClr val="FFA38B"/>
                      </a:gs>
                      <a:gs pos="0">
                        <a:srgbClr val="FFB3BB"/>
                      </a:gs>
                    </a:gsLst>
                    <a:path path="circle">
                      <a:fillToRect l="100000" t="100000"/>
                    </a:path>
                    <a:tileRect r="-100000" b="-100000"/>
                  </a:gradFill>
                  <a:effectLst/>
                  <a:uLnTx/>
                  <a:uFillTx/>
                  <a:latin typeface="Segoe UI Variable Text Semibold" pitchFamily="2" charset="0"/>
                  <a:ea typeface="+mn-ea"/>
                  <a:cs typeface="Segoe Sans Text" pitchFamily="2" charset="0"/>
                </a:rPr>
                <a:t>AI-assisted metrics</a:t>
              </a:r>
            </a:p>
            <a:p>
              <a:pPr marL="0" marR="0" lvl="0" indent="0" algn="l" defTabSz="932449" rtl="0" eaLnBrk="1" fontAlgn="auto" latinLnBrk="0" hangingPunct="1">
                <a:lnSpc>
                  <a:spcPct val="100000"/>
                </a:lnSpc>
                <a:spcBef>
                  <a:spcPts val="600"/>
                </a:spcBef>
                <a:spcAft>
                  <a:spcPts val="600"/>
                </a:spcAft>
                <a:buClrTx/>
                <a:buSzTx/>
                <a:buFontTx/>
                <a:buNone/>
                <a:tabLst/>
                <a:defRPr/>
              </a:pPr>
              <a:r>
                <a:rPr kumimoji="0" lang="en-US" sz="1400" b="0" i="0" u="none" strike="noStrike" kern="1200" cap="none" spc="0" normalizeH="0" baseline="0" noProof="0" err="1">
                  <a:ln>
                    <a:noFill/>
                  </a:ln>
                  <a:solidFill>
                    <a:srgbClr val="FFFFFF"/>
                  </a:solidFill>
                  <a:effectLst/>
                  <a:uLnTx/>
                  <a:uFillTx/>
                  <a:latin typeface="Segoe UI Variable Text" pitchFamily="2" charset="0"/>
                  <a:ea typeface="+mn-ea"/>
                  <a:cs typeface="+mn-cs"/>
                </a:rPr>
                <a:t>Groundedness</a:t>
              </a:r>
              <a:endPar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endParaRP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Coherence</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Fluency</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Relevance</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Retrieval score</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Similarity</a:t>
              </a: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5" name="TextBox 4">
              <a:extLst>
                <a:ext uri="{FF2B5EF4-FFF2-40B4-BE49-F238E27FC236}">
                  <a16:creationId xmlns:a16="http://schemas.microsoft.com/office/drawing/2014/main" id="{FA3F09A6-B68B-A5AA-0007-A7E987CE0133}"/>
                </a:ext>
              </a:extLst>
            </p:cNvPr>
            <p:cNvSpPr txBox="1"/>
            <p:nvPr/>
          </p:nvSpPr>
          <p:spPr>
            <a:xfrm>
              <a:off x="2850307" y="3212378"/>
              <a:ext cx="1548000" cy="20415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200"/>
                </a:spcAft>
                <a:buClrTx/>
                <a:buSzTx/>
                <a:buFontTx/>
                <a:buNone/>
                <a:tabLst/>
                <a:defRPr/>
              </a:pPr>
              <a:r>
                <a:rPr kumimoji="0" lang="en-US" sz="1800" b="1" i="0" u="none" strike="noStrike" kern="1200" cap="none" spc="0" normalizeH="0" baseline="0" noProof="0">
                  <a:ln w="3175">
                    <a:noFill/>
                  </a:ln>
                  <a:gradFill flip="none" rotWithShape="1">
                    <a:gsLst>
                      <a:gs pos="60000">
                        <a:srgbClr val="FFA38B"/>
                      </a:gs>
                      <a:gs pos="0">
                        <a:srgbClr val="FFB3BB"/>
                      </a:gs>
                    </a:gsLst>
                    <a:path path="circle">
                      <a:fillToRect l="100000" t="100000"/>
                    </a:path>
                    <a:tileRect r="-100000" b="-100000"/>
                  </a:gradFill>
                  <a:effectLst/>
                  <a:uLnTx/>
                  <a:uFillTx/>
                  <a:latin typeface="Segoe UI Variable Text Semibold" pitchFamily="2" charset="0"/>
                  <a:ea typeface="+mn-ea"/>
                  <a:cs typeface="Segoe Sans Text" pitchFamily="2" charset="0"/>
                </a:rPr>
                <a:t>NLP </a:t>
              </a:r>
              <a:br>
                <a:rPr kumimoji="0" lang="en-US" sz="1800" b="1" i="0" u="none" strike="noStrike" kern="1200" cap="none" spc="0" normalizeH="0" baseline="0" noProof="0">
                  <a:ln w="3175">
                    <a:noFill/>
                  </a:ln>
                  <a:gradFill flip="none" rotWithShape="1">
                    <a:gsLst>
                      <a:gs pos="60000">
                        <a:srgbClr val="FFA38B"/>
                      </a:gs>
                      <a:gs pos="0">
                        <a:srgbClr val="FFB3BB"/>
                      </a:gs>
                    </a:gsLst>
                    <a:path path="circle">
                      <a:fillToRect l="100000" t="100000"/>
                    </a:path>
                    <a:tileRect r="-100000" b="-100000"/>
                  </a:gradFill>
                  <a:effectLst/>
                  <a:uLnTx/>
                  <a:uFillTx/>
                  <a:latin typeface="Segoe UI Variable Text Semibold" pitchFamily="2" charset="0"/>
                  <a:ea typeface="+mn-ea"/>
                  <a:cs typeface="Segoe Sans Text" pitchFamily="2" charset="0"/>
                </a:rPr>
              </a:br>
              <a:r>
                <a:rPr kumimoji="0" lang="en-US" sz="1800" b="1" i="0" u="none" strike="noStrike" kern="1200" cap="none" spc="0" normalizeH="0" baseline="0" noProof="0">
                  <a:ln w="3175">
                    <a:noFill/>
                  </a:ln>
                  <a:gradFill flip="none" rotWithShape="1">
                    <a:gsLst>
                      <a:gs pos="60000">
                        <a:srgbClr val="FFA38B"/>
                      </a:gs>
                      <a:gs pos="0">
                        <a:srgbClr val="FFB3BB"/>
                      </a:gs>
                    </a:gsLst>
                    <a:path path="circle">
                      <a:fillToRect l="100000" t="100000"/>
                    </a:path>
                    <a:tileRect r="-100000" b="-100000"/>
                  </a:gradFill>
                  <a:effectLst/>
                  <a:uLnTx/>
                  <a:uFillTx/>
                  <a:latin typeface="Segoe UI Variable Text Semibold" pitchFamily="2" charset="0"/>
                  <a:ea typeface="+mn-ea"/>
                  <a:cs typeface="Segoe Sans Text" pitchFamily="2" charset="0"/>
                </a:rPr>
                <a:t>metrics</a:t>
              </a:r>
            </a:p>
            <a:p>
              <a:pPr marL="0" marR="0" lvl="0" indent="0" algn="l" defTabSz="932449" rtl="0" eaLnBrk="1" fontAlgn="auto" latinLnBrk="0" hangingPunct="1">
                <a:lnSpc>
                  <a:spcPct val="100000"/>
                </a:lnSpc>
                <a:spcBef>
                  <a:spcPts val="60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F1 score</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BLEU</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ROUGE</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GLEU</a:t>
              </a:r>
            </a:p>
            <a:p>
              <a:pPr marL="0" marR="0" lvl="0" indent="0" algn="l" defTabSz="932449"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rPr>
                <a:t>METEOR</a:t>
              </a:r>
            </a:p>
          </p:txBody>
        </p:sp>
        <p:sp>
          <p:nvSpPr>
            <p:cNvPr id="9" name="TextBox 8">
              <a:extLst>
                <a:ext uri="{FF2B5EF4-FFF2-40B4-BE49-F238E27FC236}">
                  <a16:creationId xmlns:a16="http://schemas.microsoft.com/office/drawing/2014/main" id="{B6A3E687-26F8-72EA-A784-31ED2EB6C76C}"/>
                </a:ext>
                <a:ext uri="{C183D7F6-B498-43B3-948B-1728B52AA6E4}">
                  <adec:decorative xmlns:adec="http://schemas.microsoft.com/office/drawing/2017/decorative" val="1"/>
                </a:ext>
              </a:extLst>
            </p:cNvPr>
            <p:cNvSpPr txBox="1"/>
            <p:nvPr/>
          </p:nvSpPr>
          <p:spPr>
            <a:xfrm>
              <a:off x="2850307" y="2767922"/>
              <a:ext cx="584348" cy="285234"/>
            </a:xfrm>
            <a:prstGeom prst="roundRect">
              <a:avLst>
                <a:gd name="adj" fmla="val 50000"/>
              </a:avLst>
            </a:prstGeom>
            <a:ln w="19050" cap="rnd">
              <a:gradFill flip="none" rotWithShape="1">
                <a:gsLst>
                  <a:gs pos="0">
                    <a:srgbClr val="FF5C39"/>
                  </a:gs>
                  <a:gs pos="50000">
                    <a:srgbClr val="F65567"/>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8000" tIns="0" rIns="108000" bIns="18000" numCol="1" spcCol="0" rtlCol="0" fromWordArt="0" anchor="ctr" anchorCtr="0" forceAA="0" compatLnSpc="1">
              <a:prstTxWarp prst="textNoShape">
                <a:avLst/>
              </a:prstTxWarp>
              <a:spAutoFit/>
            </a:bodyPr>
            <a:lstStyle>
              <a:defPPr>
                <a:defRPr lang="en-US"/>
              </a:defPPr>
              <a:lvl1pPr algn="ctr" defTabSz="932486" fontAlgn="base">
                <a:spcBef>
                  <a:spcPts val="600"/>
                </a:spcBef>
                <a:spcAft>
                  <a:spcPct val="0"/>
                </a:spcAft>
                <a:tabLst>
                  <a:tab pos="1487158" algn="l"/>
                </a:tabLst>
                <a:defRPr sz="1200" b="1">
                  <a:gradFill>
                    <a:gsLst>
                      <a:gs pos="70629">
                        <a:srgbClr val="FFFFFF"/>
                      </a:gs>
                      <a:gs pos="48951">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Text</a:t>
              </a:r>
            </a:p>
          </p:txBody>
        </p:sp>
      </p:grpSp>
      <p:grpSp>
        <p:nvGrpSpPr>
          <p:cNvPr id="7" name="Group 6">
            <a:extLst>
              <a:ext uri="{FF2B5EF4-FFF2-40B4-BE49-F238E27FC236}">
                <a16:creationId xmlns:a16="http://schemas.microsoft.com/office/drawing/2014/main" id="{4716EE1B-3ACC-51D7-ABB4-AA62CA3DAA5A}"/>
              </a:ext>
            </a:extLst>
          </p:cNvPr>
          <p:cNvGrpSpPr/>
          <p:nvPr/>
        </p:nvGrpSpPr>
        <p:grpSpPr>
          <a:xfrm>
            <a:off x="7819532" y="292100"/>
            <a:ext cx="3808092" cy="216000"/>
            <a:chOff x="7819532" y="292100"/>
            <a:chExt cx="3808092" cy="216000"/>
          </a:xfrm>
        </p:grpSpPr>
        <p:sp>
          <p:nvSpPr>
            <p:cNvPr id="8" name="Text Placeholder 2">
              <a:extLst>
                <a:ext uri="{FF2B5EF4-FFF2-40B4-BE49-F238E27FC236}">
                  <a16:creationId xmlns:a16="http://schemas.microsoft.com/office/drawing/2014/main" id="{99360877-21CB-8144-835C-3CBE76015729}"/>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0" name="Text Placeholder 2">
              <a:extLst>
                <a:ext uri="{FF2B5EF4-FFF2-40B4-BE49-F238E27FC236}">
                  <a16:creationId xmlns:a16="http://schemas.microsoft.com/office/drawing/2014/main" id="{E490E539-9EE9-A4CA-55CC-D950D721FFFB}"/>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1" name="Text Placeholder 2">
              <a:extLst>
                <a:ext uri="{FF2B5EF4-FFF2-40B4-BE49-F238E27FC236}">
                  <a16:creationId xmlns:a16="http://schemas.microsoft.com/office/drawing/2014/main" id="{0F733E0D-D64F-032F-634E-EEED137951C9}"/>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2" name="Text Placeholder 2">
              <a:extLst>
                <a:ext uri="{FF2B5EF4-FFF2-40B4-BE49-F238E27FC236}">
                  <a16:creationId xmlns:a16="http://schemas.microsoft.com/office/drawing/2014/main" id="{35F181A9-73BD-6FCF-855C-AE34A37BF158}"/>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6" name="Text Placeholder 2">
              <a:extLst>
                <a:ext uri="{FF2B5EF4-FFF2-40B4-BE49-F238E27FC236}">
                  <a16:creationId xmlns:a16="http://schemas.microsoft.com/office/drawing/2014/main" id="{656F5B29-80AD-3D94-3C00-78C03CD35F7C}"/>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7" name="Text Placeholder 2">
              <a:extLst>
                <a:ext uri="{FF2B5EF4-FFF2-40B4-BE49-F238E27FC236}">
                  <a16:creationId xmlns:a16="http://schemas.microsoft.com/office/drawing/2014/main" id="{C62811D0-93B1-4BDB-2217-8EDD0E42F184}"/>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8" name="Text Placeholder 2">
              <a:extLst>
                <a:ext uri="{FF2B5EF4-FFF2-40B4-BE49-F238E27FC236}">
                  <a16:creationId xmlns:a16="http://schemas.microsoft.com/office/drawing/2014/main" id="{516F1A35-6389-E9DD-510D-EEF04CCD0C1B}"/>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9" name="TextBox 18">
              <a:extLst>
                <a:ext uri="{FF2B5EF4-FFF2-40B4-BE49-F238E27FC236}">
                  <a16:creationId xmlns:a16="http://schemas.microsoft.com/office/drawing/2014/main" id="{C900D330-388F-04B9-3BEC-EC8FC57CA491}"/>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413987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1.45833E-6 -4.44444E-6 L 1.45833E-6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200"/>
                                  </p:stCondLst>
                                  <p:childTnLst>
                                    <p:animMotion origin="layout" path="M 1.45833E-6 -4.44444E-6 L 1.45833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nodeType="withEffect">
                                  <p:stCondLst>
                                    <p:cond delay="300"/>
                                  </p:stCondLst>
                                  <p:childTnLst>
                                    <p:animMotion origin="layout" path="M 1.45833E-6 -4.44444E-6 L 1.45833E-6 0.03542 " pathEditMode="relative" rAng="0" ptsTypes="AA">
                                      <p:cBhvr>
                                        <p:cTn id="1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0683D-0589-02BE-ABEE-D7B0C11C1969}"/>
            </a:ext>
          </a:extLst>
        </p:cNvPr>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3EDA1964-AC9A-F378-993F-038CC0AB4294}"/>
              </a:ext>
            </a:extLst>
          </p:cNvPr>
          <p:cNvPicPr>
            <a:picLocks noChangeAspect="1"/>
          </p:cNvPicPr>
          <p:nvPr/>
        </p:nvPicPr>
        <p:blipFill>
          <a:blip r:embed="rId4"/>
          <a:srcRect b="2149"/>
          <a:stretch/>
        </p:blipFill>
        <p:spPr>
          <a:xfrm>
            <a:off x="3567724" y="1219715"/>
            <a:ext cx="8036012" cy="4418569"/>
          </a:xfrm>
          <a:prstGeom prst="roundRect">
            <a:avLst>
              <a:gd name="adj" fmla="val 2376"/>
            </a:avLst>
          </a:prstGeom>
          <a:solidFill>
            <a:schemeClr val="bg1"/>
          </a:solidFill>
          <a:ln w="12700">
            <a:noFill/>
            <a:headEnd type="none" w="med" len="med"/>
            <a:tailEnd type="none" w="med" len="med"/>
          </a:ln>
          <a:effectLst>
            <a:outerShdw blurRad="50800" dist="38100" dir="2700000" algn="tl" rotWithShape="0">
              <a:prstClr val="black">
                <a:alpha val="20000"/>
              </a:prstClr>
            </a:outerShdw>
          </a:effectLst>
        </p:spPr>
      </p:pic>
      <p:sp>
        <p:nvSpPr>
          <p:cNvPr id="11" name="Title 10">
            <a:extLst>
              <a:ext uri="{FF2B5EF4-FFF2-40B4-BE49-F238E27FC236}">
                <a16:creationId xmlns:a16="http://schemas.microsoft.com/office/drawing/2014/main" id="{F3372F4C-F088-2F69-C130-4FF21B692628}"/>
              </a:ext>
            </a:extLst>
          </p:cNvPr>
          <p:cNvSpPr>
            <a:spLocks noGrp="1"/>
          </p:cNvSpPr>
          <p:nvPr>
            <p:ph type="title"/>
          </p:nvPr>
        </p:nvSpPr>
        <p:spPr>
          <a:xfrm>
            <a:off x="588264" y="2598003"/>
            <a:ext cx="2977440" cy="1661993"/>
          </a:xfrm>
        </p:spPr>
        <p:txBody>
          <a:bodyPr wrap="square">
            <a:spAutoFit/>
          </a:bodyPr>
          <a:lstStyle/>
          <a:p>
            <a:r>
              <a:rPr lang="en-CA" sz="3600" spc="0"/>
              <a:t>Security controls demo</a:t>
            </a:r>
            <a:endParaRPr lang="en-CA"/>
          </a:p>
        </p:txBody>
      </p:sp>
      <p:grpSp>
        <p:nvGrpSpPr>
          <p:cNvPr id="3" name="Group 2">
            <a:extLst>
              <a:ext uri="{FF2B5EF4-FFF2-40B4-BE49-F238E27FC236}">
                <a16:creationId xmlns:a16="http://schemas.microsoft.com/office/drawing/2014/main" id="{72A1DCE3-5B78-0AE3-4657-B189EF55CA60}"/>
              </a:ext>
            </a:extLst>
          </p:cNvPr>
          <p:cNvGrpSpPr/>
          <p:nvPr/>
        </p:nvGrpSpPr>
        <p:grpSpPr>
          <a:xfrm>
            <a:off x="7819532" y="292100"/>
            <a:ext cx="3808092" cy="216000"/>
            <a:chOff x="7819532" y="292100"/>
            <a:chExt cx="3808092" cy="216000"/>
          </a:xfrm>
        </p:grpSpPr>
        <p:sp>
          <p:nvSpPr>
            <p:cNvPr id="4" name="Text Placeholder 2">
              <a:extLst>
                <a:ext uri="{FF2B5EF4-FFF2-40B4-BE49-F238E27FC236}">
                  <a16:creationId xmlns:a16="http://schemas.microsoft.com/office/drawing/2014/main" id="{2370563F-9C77-704F-375F-FB58E0678699}"/>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 name="Text Placeholder 2">
              <a:extLst>
                <a:ext uri="{FF2B5EF4-FFF2-40B4-BE49-F238E27FC236}">
                  <a16:creationId xmlns:a16="http://schemas.microsoft.com/office/drawing/2014/main" id="{3187A82E-BDC6-7F17-651C-25EC80FC66CA}"/>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6" name="Text Placeholder 2">
              <a:extLst>
                <a:ext uri="{FF2B5EF4-FFF2-40B4-BE49-F238E27FC236}">
                  <a16:creationId xmlns:a16="http://schemas.microsoft.com/office/drawing/2014/main" id="{72F23574-109C-56C5-DE3C-D1E0A15A51BA}"/>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7" name="Text Placeholder 2">
              <a:extLst>
                <a:ext uri="{FF2B5EF4-FFF2-40B4-BE49-F238E27FC236}">
                  <a16:creationId xmlns:a16="http://schemas.microsoft.com/office/drawing/2014/main" id="{12CDAC0E-1517-A581-A22A-FF77ABEC168E}"/>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8" name="Text Placeholder 2">
              <a:extLst>
                <a:ext uri="{FF2B5EF4-FFF2-40B4-BE49-F238E27FC236}">
                  <a16:creationId xmlns:a16="http://schemas.microsoft.com/office/drawing/2014/main" id="{7FE1006D-20E8-66BF-A2C0-54B6FAB139BB}"/>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9" name="Text Placeholder 2">
              <a:extLst>
                <a:ext uri="{FF2B5EF4-FFF2-40B4-BE49-F238E27FC236}">
                  <a16:creationId xmlns:a16="http://schemas.microsoft.com/office/drawing/2014/main" id="{8EF7F3D1-964F-FFDD-8FE5-E07930F104BA}"/>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0" name="Text Placeholder 2">
              <a:extLst>
                <a:ext uri="{FF2B5EF4-FFF2-40B4-BE49-F238E27FC236}">
                  <a16:creationId xmlns:a16="http://schemas.microsoft.com/office/drawing/2014/main" id="{5BE46844-1298-738A-3D3A-4CBA607D503F}"/>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2" name="TextBox 11">
              <a:extLst>
                <a:ext uri="{FF2B5EF4-FFF2-40B4-BE49-F238E27FC236}">
                  <a16:creationId xmlns:a16="http://schemas.microsoft.com/office/drawing/2014/main" id="{40ABCE0A-F69C-6FAB-5B01-60EFE8443046}"/>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3801396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2.5E-6 0 L -2.5E-6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1.66667E-6 0 L 1.66667E-6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86A04-2197-7765-1B6B-B449CE8335F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40B28A0-2FDA-5D68-5590-824EC4B8A98D}"/>
              </a:ext>
            </a:extLst>
          </p:cNvPr>
          <p:cNvSpPr>
            <a:spLocks noGrp="1"/>
          </p:cNvSpPr>
          <p:nvPr>
            <p:ph type="title"/>
          </p:nvPr>
        </p:nvSpPr>
        <p:spPr>
          <a:xfrm>
            <a:off x="588963" y="3151981"/>
            <a:ext cx="7539037" cy="554038"/>
          </a:xfrm>
        </p:spPr>
        <p:txBody>
          <a:bodyPr/>
          <a:lstStyle/>
          <a:p>
            <a:r>
              <a:rPr lang="en-US">
                <a:gradFill>
                  <a:gsLst>
                    <a:gs pos="0">
                      <a:srgbClr val="FFB3BB"/>
                    </a:gs>
                    <a:gs pos="60000">
                      <a:srgbClr val="FFA38B"/>
                    </a:gs>
                  </a:gsLst>
                  <a:path path="circle">
                    <a:fillToRect l="100000" t="100000"/>
                  </a:path>
                </a:gradFill>
              </a:rPr>
              <a:t>Scale &amp; cost optimization</a:t>
            </a:r>
          </a:p>
        </p:txBody>
      </p:sp>
      <p:grpSp>
        <p:nvGrpSpPr>
          <p:cNvPr id="3" name="Group 2">
            <a:extLst>
              <a:ext uri="{FF2B5EF4-FFF2-40B4-BE49-F238E27FC236}">
                <a16:creationId xmlns:a16="http://schemas.microsoft.com/office/drawing/2014/main" id="{65C5EB92-0B93-F363-F668-B908CE3040E0}"/>
              </a:ext>
            </a:extLst>
          </p:cNvPr>
          <p:cNvGrpSpPr/>
          <p:nvPr/>
        </p:nvGrpSpPr>
        <p:grpSpPr>
          <a:xfrm>
            <a:off x="7819532" y="292100"/>
            <a:ext cx="3808092" cy="216000"/>
            <a:chOff x="7819532" y="292100"/>
            <a:chExt cx="3808092" cy="216000"/>
          </a:xfrm>
        </p:grpSpPr>
        <p:sp>
          <p:nvSpPr>
            <p:cNvPr id="4" name="Text Placeholder 2">
              <a:extLst>
                <a:ext uri="{FF2B5EF4-FFF2-40B4-BE49-F238E27FC236}">
                  <a16:creationId xmlns:a16="http://schemas.microsoft.com/office/drawing/2014/main" id="{EE72F911-6752-8593-2999-3AC6E0C287BA}"/>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 name="Text Placeholder 2">
              <a:extLst>
                <a:ext uri="{FF2B5EF4-FFF2-40B4-BE49-F238E27FC236}">
                  <a16:creationId xmlns:a16="http://schemas.microsoft.com/office/drawing/2014/main" id="{1D3E4178-E0A5-4769-6264-BFB96D52228F}"/>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6" name="Text Placeholder 2">
              <a:extLst>
                <a:ext uri="{FF2B5EF4-FFF2-40B4-BE49-F238E27FC236}">
                  <a16:creationId xmlns:a16="http://schemas.microsoft.com/office/drawing/2014/main" id="{CE42F2CC-1BB5-610E-5582-E45ACD6BA03A}"/>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8" name="Text Placeholder 2">
              <a:extLst>
                <a:ext uri="{FF2B5EF4-FFF2-40B4-BE49-F238E27FC236}">
                  <a16:creationId xmlns:a16="http://schemas.microsoft.com/office/drawing/2014/main" id="{BEB4D159-2312-6D8A-8FF5-F77AE6B92BF6}"/>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9" name="Text Placeholder 2">
              <a:extLst>
                <a:ext uri="{FF2B5EF4-FFF2-40B4-BE49-F238E27FC236}">
                  <a16:creationId xmlns:a16="http://schemas.microsoft.com/office/drawing/2014/main" id="{E9CFBA2D-037E-3FE9-1E98-7C514399D364}"/>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0" name="Text Placeholder 2">
              <a:extLst>
                <a:ext uri="{FF2B5EF4-FFF2-40B4-BE49-F238E27FC236}">
                  <a16:creationId xmlns:a16="http://schemas.microsoft.com/office/drawing/2014/main" id="{658A1589-D59D-9B39-D0C0-5290DB656C84}"/>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1" name="Text Placeholder 2">
              <a:extLst>
                <a:ext uri="{FF2B5EF4-FFF2-40B4-BE49-F238E27FC236}">
                  <a16:creationId xmlns:a16="http://schemas.microsoft.com/office/drawing/2014/main" id="{2D1115BD-D208-23C6-96CB-46B6DD9578DB}"/>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2" name="TextBox 11">
              <a:extLst>
                <a:ext uri="{FF2B5EF4-FFF2-40B4-BE49-F238E27FC236}">
                  <a16:creationId xmlns:a16="http://schemas.microsoft.com/office/drawing/2014/main" id="{8C5F7CC0-9E09-167B-BE20-7B7B0DB42351}"/>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27515736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FE654-0D8C-6F95-3015-2BA37EBB2343}"/>
            </a:ext>
          </a:extLst>
        </p:cNvPr>
        <p:cNvGrpSpPr/>
        <p:nvPr/>
      </p:nvGrpSpPr>
      <p:grpSpPr>
        <a:xfrm>
          <a:off x="0" y="0"/>
          <a:ext cx="0" cy="0"/>
          <a:chOff x="0" y="0"/>
          <a:chExt cx="0" cy="0"/>
        </a:xfrm>
      </p:grpSpPr>
      <p:sp>
        <p:nvSpPr>
          <p:cNvPr id="47" name="Oval 3">
            <a:extLst>
              <a:ext uri="{FF2B5EF4-FFF2-40B4-BE49-F238E27FC236}">
                <a16:creationId xmlns:a16="http://schemas.microsoft.com/office/drawing/2014/main" id="{5CEA943E-2E61-1343-B8C7-0295BA203140}"/>
              </a:ext>
              <a:ext uri="{C183D7F6-B498-43B3-948B-1728B52AA6E4}">
                <adec:decorative xmlns:adec="http://schemas.microsoft.com/office/drawing/2017/decorative" val="1"/>
              </a:ext>
            </a:extLst>
          </p:cNvPr>
          <p:cNvSpPr/>
          <p:nvPr/>
        </p:nvSpPr>
        <p:spPr bwMode="auto">
          <a:xfrm>
            <a:off x="1168160" y="2046865"/>
            <a:ext cx="884091" cy="884091"/>
          </a:xfrm>
          <a:prstGeom prst="ellipse">
            <a:avLst/>
          </a:prstGeom>
          <a:gradFill flip="none" rotWithShape="1">
            <a:gsLst>
              <a:gs pos="0">
                <a:srgbClr val="FF5C39"/>
              </a:gs>
              <a:gs pos="75000">
                <a:srgbClr val="F65567"/>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48" name="Oval 3">
            <a:extLst>
              <a:ext uri="{FF2B5EF4-FFF2-40B4-BE49-F238E27FC236}">
                <a16:creationId xmlns:a16="http://schemas.microsoft.com/office/drawing/2014/main" id="{7AD0E7DE-DF22-D3A3-DBC4-8BD52F27A7DD}"/>
              </a:ext>
              <a:ext uri="{C183D7F6-B498-43B3-948B-1728B52AA6E4}">
                <adec:decorative xmlns:adec="http://schemas.microsoft.com/office/drawing/2017/decorative" val="1"/>
              </a:ext>
            </a:extLst>
          </p:cNvPr>
          <p:cNvSpPr/>
          <p:nvPr/>
        </p:nvSpPr>
        <p:spPr bwMode="auto">
          <a:xfrm>
            <a:off x="3415121" y="2046865"/>
            <a:ext cx="884091" cy="884091"/>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49" name="Oval 3">
            <a:extLst>
              <a:ext uri="{FF2B5EF4-FFF2-40B4-BE49-F238E27FC236}">
                <a16:creationId xmlns:a16="http://schemas.microsoft.com/office/drawing/2014/main" id="{ACC44FEB-4F9A-438F-73D6-85CB37D733E2}"/>
              </a:ext>
              <a:ext uri="{C183D7F6-B498-43B3-948B-1728B52AA6E4}">
                <adec:decorative xmlns:adec="http://schemas.microsoft.com/office/drawing/2017/decorative" val="1"/>
              </a:ext>
            </a:extLst>
          </p:cNvPr>
          <p:cNvSpPr/>
          <p:nvPr/>
        </p:nvSpPr>
        <p:spPr bwMode="auto">
          <a:xfrm>
            <a:off x="5662083" y="2046865"/>
            <a:ext cx="884091" cy="884091"/>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50" name="Oval 3">
            <a:extLst>
              <a:ext uri="{FF2B5EF4-FFF2-40B4-BE49-F238E27FC236}">
                <a16:creationId xmlns:a16="http://schemas.microsoft.com/office/drawing/2014/main" id="{B7CC5795-F3F8-E027-56FF-B8E3056912D2}"/>
              </a:ext>
              <a:ext uri="{C183D7F6-B498-43B3-948B-1728B52AA6E4}">
                <adec:decorative xmlns:adec="http://schemas.microsoft.com/office/drawing/2017/decorative" val="1"/>
              </a:ext>
            </a:extLst>
          </p:cNvPr>
          <p:cNvSpPr/>
          <p:nvPr/>
        </p:nvSpPr>
        <p:spPr bwMode="auto">
          <a:xfrm>
            <a:off x="7909046" y="2046865"/>
            <a:ext cx="884091" cy="884091"/>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51" name="Oval 3">
            <a:extLst>
              <a:ext uri="{FF2B5EF4-FFF2-40B4-BE49-F238E27FC236}">
                <a16:creationId xmlns:a16="http://schemas.microsoft.com/office/drawing/2014/main" id="{A63DC4D1-B5B5-CDFB-99CB-24FBB238318B}"/>
              </a:ext>
              <a:ext uri="{C183D7F6-B498-43B3-948B-1728B52AA6E4}">
                <adec:decorative xmlns:adec="http://schemas.microsoft.com/office/drawing/2017/decorative" val="1"/>
              </a:ext>
            </a:extLst>
          </p:cNvPr>
          <p:cNvSpPr/>
          <p:nvPr/>
        </p:nvSpPr>
        <p:spPr bwMode="auto">
          <a:xfrm>
            <a:off x="10156005" y="2046865"/>
            <a:ext cx="884091" cy="884091"/>
          </a:xfrm>
          <a:prstGeom prst="ellipse">
            <a:avLst/>
          </a:prstGeom>
          <a:gradFill>
            <a:gsLst>
              <a:gs pos="0">
                <a:srgbClr val="FF5C39"/>
              </a:gs>
              <a:gs pos="75000">
                <a:srgbClr val="F65567"/>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endParaRPr>
          </a:p>
        </p:txBody>
      </p:sp>
      <p:sp>
        <p:nvSpPr>
          <p:cNvPr id="52" name="Rounded Rectangle 1">
            <a:extLst>
              <a:ext uri="{FF2B5EF4-FFF2-40B4-BE49-F238E27FC236}">
                <a16:creationId xmlns:a16="http://schemas.microsoft.com/office/drawing/2014/main" id="{34EC71A7-AB7A-4975-AC5F-99F550B46473}"/>
              </a:ext>
              <a:ext uri="{C183D7F6-B498-43B3-948B-1728B52AA6E4}">
                <adec:decorative xmlns:adec="http://schemas.microsoft.com/office/drawing/2017/decorative" val="0"/>
              </a:ext>
            </a:extLst>
          </p:cNvPr>
          <p:cNvSpPr/>
          <p:nvPr/>
        </p:nvSpPr>
        <p:spPr bwMode="auto">
          <a:xfrm>
            <a:off x="577464" y="1707066"/>
            <a:ext cx="2065482" cy="4320023"/>
          </a:xfrm>
          <a:prstGeom prst="roundRect">
            <a:avLst>
              <a:gd name="adj" fmla="val 619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62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endParaRPr>
          </a:p>
        </p:txBody>
      </p:sp>
      <p:sp>
        <p:nvSpPr>
          <p:cNvPr id="53" name="Rounded Rectangle 1">
            <a:extLst>
              <a:ext uri="{FF2B5EF4-FFF2-40B4-BE49-F238E27FC236}">
                <a16:creationId xmlns:a16="http://schemas.microsoft.com/office/drawing/2014/main" id="{D900D2A6-A9CC-0C6C-9011-0899A5C115DA}"/>
              </a:ext>
              <a:ext uri="{C183D7F6-B498-43B3-948B-1728B52AA6E4}">
                <adec:decorative xmlns:adec="http://schemas.microsoft.com/office/drawing/2017/decorative" val="0"/>
              </a:ext>
            </a:extLst>
          </p:cNvPr>
          <p:cNvSpPr/>
          <p:nvPr/>
        </p:nvSpPr>
        <p:spPr bwMode="auto">
          <a:xfrm>
            <a:off x="2824426" y="1707066"/>
            <a:ext cx="2065482" cy="4320023"/>
          </a:xfrm>
          <a:prstGeom prst="roundRect">
            <a:avLst>
              <a:gd name="adj" fmla="val 619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62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endParaRPr>
          </a:p>
        </p:txBody>
      </p:sp>
      <p:sp>
        <p:nvSpPr>
          <p:cNvPr id="54" name="Rounded Rectangle 1">
            <a:extLst>
              <a:ext uri="{FF2B5EF4-FFF2-40B4-BE49-F238E27FC236}">
                <a16:creationId xmlns:a16="http://schemas.microsoft.com/office/drawing/2014/main" id="{B10667AD-6E3F-8134-9DF7-BD15C23C0055}"/>
              </a:ext>
              <a:ext uri="{C183D7F6-B498-43B3-948B-1728B52AA6E4}">
                <adec:decorative xmlns:adec="http://schemas.microsoft.com/office/drawing/2017/decorative" val="0"/>
              </a:ext>
            </a:extLst>
          </p:cNvPr>
          <p:cNvSpPr/>
          <p:nvPr/>
        </p:nvSpPr>
        <p:spPr bwMode="auto">
          <a:xfrm>
            <a:off x="5071388" y="1707066"/>
            <a:ext cx="2065482" cy="4320023"/>
          </a:xfrm>
          <a:prstGeom prst="roundRect">
            <a:avLst>
              <a:gd name="adj" fmla="val 619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62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endParaRPr>
          </a:p>
        </p:txBody>
      </p:sp>
      <p:sp>
        <p:nvSpPr>
          <p:cNvPr id="56" name="Rounded Rectangle 1">
            <a:extLst>
              <a:ext uri="{FF2B5EF4-FFF2-40B4-BE49-F238E27FC236}">
                <a16:creationId xmlns:a16="http://schemas.microsoft.com/office/drawing/2014/main" id="{AE765009-5BF5-FCF4-4ABD-FEB8AA2148B5}"/>
              </a:ext>
              <a:ext uri="{C183D7F6-B498-43B3-948B-1728B52AA6E4}">
                <adec:decorative xmlns:adec="http://schemas.microsoft.com/office/drawing/2017/decorative" val="0"/>
              </a:ext>
            </a:extLst>
          </p:cNvPr>
          <p:cNvSpPr/>
          <p:nvPr/>
        </p:nvSpPr>
        <p:spPr bwMode="auto">
          <a:xfrm>
            <a:off x="7318350" y="1707066"/>
            <a:ext cx="2065482" cy="4320023"/>
          </a:xfrm>
          <a:prstGeom prst="roundRect">
            <a:avLst>
              <a:gd name="adj" fmla="val 619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62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endParaRPr>
          </a:p>
        </p:txBody>
      </p:sp>
      <p:sp>
        <p:nvSpPr>
          <p:cNvPr id="57" name="Rounded Rectangle 1">
            <a:extLst>
              <a:ext uri="{FF2B5EF4-FFF2-40B4-BE49-F238E27FC236}">
                <a16:creationId xmlns:a16="http://schemas.microsoft.com/office/drawing/2014/main" id="{D89D259D-7B8A-CCD9-5714-A796EEAAE816}"/>
              </a:ext>
              <a:ext uri="{C183D7F6-B498-43B3-948B-1728B52AA6E4}">
                <adec:decorative xmlns:adec="http://schemas.microsoft.com/office/drawing/2017/decorative" val="0"/>
              </a:ext>
            </a:extLst>
          </p:cNvPr>
          <p:cNvSpPr/>
          <p:nvPr/>
        </p:nvSpPr>
        <p:spPr bwMode="auto">
          <a:xfrm>
            <a:off x="9565311" y="1707066"/>
            <a:ext cx="2065482" cy="4320023"/>
          </a:xfrm>
          <a:prstGeom prst="roundRect">
            <a:avLst>
              <a:gd name="adj" fmla="val 619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62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endParaRPr>
          </a:p>
        </p:txBody>
      </p:sp>
      <p:sp>
        <p:nvSpPr>
          <p:cNvPr id="62" name="TextBox 61"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E2736B0C-7A58-4EA0-B7EF-9C369E4C101F}"/>
              </a:ext>
            </a:extLst>
          </p:cNvPr>
          <p:cNvSpPr txBox="1"/>
          <p:nvPr/>
        </p:nvSpPr>
        <p:spPr>
          <a:xfrm>
            <a:off x="764205" y="3886008"/>
            <a:ext cx="1692000" cy="1800493"/>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Compresses vector data by reducing resolution</a:t>
            </a:r>
          </a:p>
          <a:p>
            <a:pPr marL="0" marR="0" lvl="0" indent="0" algn="ctr" defTabSz="932114"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Reduces vector index size for </a:t>
            </a:r>
            <a:r>
              <a:rPr kumimoji="0" lang="en-US" sz="1400" b="0" i="0" u="none" strike="noStrike" kern="1200" cap="none" spc="0" normalizeH="0" baseline="0" noProof="0" err="1">
                <a:ln>
                  <a:noFill/>
                </a:ln>
                <a:solidFill>
                  <a:srgbClr val="FFFFFF"/>
                </a:solidFill>
                <a:effectLst/>
                <a:uLnTx/>
                <a:uFillTx/>
                <a:latin typeface="Segoe UI Variable Text" pitchFamily="2" charset="0"/>
                <a:ea typeface="+mn-ea"/>
                <a:cs typeface="Segoe UI"/>
              </a:rPr>
              <a:t>Edm</a:t>
            </a: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 Single fields by 75% and vector storage on disk by ~25%. </a:t>
            </a:r>
          </a:p>
        </p:txBody>
      </p:sp>
      <p:sp>
        <p:nvSpPr>
          <p:cNvPr id="63" name="TextBox 62"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414D58EE-2ED7-BC7F-737F-2C6C8D0F49DD}"/>
              </a:ext>
            </a:extLst>
          </p:cNvPr>
          <p:cNvSpPr txBox="1"/>
          <p:nvPr/>
        </p:nvSpPr>
        <p:spPr>
          <a:xfrm>
            <a:off x="3011167" y="3886008"/>
            <a:ext cx="1692000" cy="646331"/>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Encodes each vector component as a single bit (0 or 1).</a:t>
            </a:r>
          </a:p>
        </p:txBody>
      </p:sp>
      <p:sp>
        <p:nvSpPr>
          <p:cNvPr id="64" name="TextBox 63"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A2A7E95E-1CC8-49D7-DBCB-01E36EE964D8}"/>
              </a:ext>
            </a:extLst>
          </p:cNvPr>
          <p:cNvSpPr txBox="1"/>
          <p:nvPr/>
        </p:nvSpPr>
        <p:spPr>
          <a:xfrm>
            <a:off x="5258129" y="4165380"/>
            <a:ext cx="1692000" cy="646331"/>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ts val="6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Multi-level compression for vector embeddings</a:t>
            </a:r>
          </a:p>
        </p:txBody>
      </p:sp>
      <p:sp>
        <p:nvSpPr>
          <p:cNvPr id="65" name="TextBox 64"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2A17D879-5947-BBD0-1EF0-C2A06C64B5F6}"/>
              </a:ext>
            </a:extLst>
          </p:cNvPr>
          <p:cNvSpPr txBox="1"/>
          <p:nvPr/>
        </p:nvSpPr>
        <p:spPr>
          <a:xfrm>
            <a:off x="7505091" y="3886008"/>
            <a:ext cx="1692000" cy="1420902"/>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114" rtl="0" eaLnBrk="1" fontAlgn="base" latinLnBrk="0" hangingPunct="1">
              <a:lnSpc>
                <a:spcPct val="100000"/>
              </a:lnSpc>
              <a:spcBef>
                <a:spcPts val="6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Enables automatic storage reductions for vector indexes</a:t>
            </a:r>
          </a:p>
          <a:p>
            <a:pPr marL="0" marR="0" lvl="0" indent="0" algn="ctr" defTabSz="932114" rtl="0" eaLnBrk="1" fontAlgn="base" latinLnBrk="0" hangingPunct="1">
              <a:lnSpc>
                <a:spcPct val="100000"/>
              </a:lnSpc>
              <a:spcBef>
                <a:spcPts val="600"/>
              </a:spcBef>
              <a:spcAft>
                <a:spcPts val="4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a:rPr>
              <a:t>Up to 98% storage savings for 1B vector indexes.</a:t>
            </a:r>
          </a:p>
        </p:txBody>
      </p:sp>
      <p:sp>
        <p:nvSpPr>
          <p:cNvPr id="68" name="Rounded Rectangle 1">
            <a:extLst>
              <a:ext uri="{FF2B5EF4-FFF2-40B4-BE49-F238E27FC236}">
                <a16:creationId xmlns:a16="http://schemas.microsoft.com/office/drawing/2014/main" id="{D6033737-4E6F-6220-564C-B1FCFB86CBBD}"/>
              </a:ext>
              <a:ext uri="{C183D7F6-B498-43B3-948B-1728B52AA6E4}">
                <adec:decorative xmlns:adec="http://schemas.microsoft.com/office/drawing/2017/decorative" val="0"/>
              </a:ext>
            </a:extLst>
          </p:cNvPr>
          <p:cNvSpPr/>
          <p:nvPr/>
        </p:nvSpPr>
        <p:spPr bwMode="auto">
          <a:xfrm>
            <a:off x="764205" y="3188513"/>
            <a:ext cx="1692000" cy="553998"/>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Scalar quantization</a:t>
            </a:r>
          </a:p>
        </p:txBody>
      </p:sp>
      <p:sp>
        <p:nvSpPr>
          <p:cNvPr id="69" name="Rounded Rectangle 1">
            <a:extLst>
              <a:ext uri="{FF2B5EF4-FFF2-40B4-BE49-F238E27FC236}">
                <a16:creationId xmlns:a16="http://schemas.microsoft.com/office/drawing/2014/main" id="{A984BE19-DE64-AAA1-F035-57836166054F}"/>
              </a:ext>
              <a:ext uri="{C183D7F6-B498-43B3-948B-1728B52AA6E4}">
                <adec:decorative xmlns:adec="http://schemas.microsoft.com/office/drawing/2017/decorative" val="0"/>
              </a:ext>
            </a:extLst>
          </p:cNvPr>
          <p:cNvSpPr/>
          <p:nvPr/>
        </p:nvSpPr>
        <p:spPr bwMode="auto">
          <a:xfrm>
            <a:off x="3011167" y="3188513"/>
            <a:ext cx="1692000" cy="553998"/>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Binary quantization</a:t>
            </a:r>
          </a:p>
        </p:txBody>
      </p:sp>
      <p:sp>
        <p:nvSpPr>
          <p:cNvPr id="70" name="Rounded Rectangle 1">
            <a:extLst>
              <a:ext uri="{FF2B5EF4-FFF2-40B4-BE49-F238E27FC236}">
                <a16:creationId xmlns:a16="http://schemas.microsoft.com/office/drawing/2014/main" id="{03A889F8-3A91-018B-EEAB-31372C5BF757}"/>
              </a:ext>
              <a:ext uri="{C183D7F6-B498-43B3-948B-1728B52AA6E4}">
                <adec:decorative xmlns:adec="http://schemas.microsoft.com/office/drawing/2017/decorative" val="0"/>
              </a:ext>
            </a:extLst>
          </p:cNvPr>
          <p:cNvSpPr/>
          <p:nvPr/>
        </p:nvSpPr>
        <p:spPr bwMode="auto">
          <a:xfrm>
            <a:off x="5258129" y="3188513"/>
            <a:ext cx="1692000" cy="830997"/>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err="1">
                <a:ln>
                  <a:noFill/>
                </a:ln>
                <a:solidFill>
                  <a:srgbClr val="FFFFFF"/>
                </a:solidFill>
                <a:effectLst/>
                <a:uLnTx/>
                <a:uFillTx/>
                <a:latin typeface="Segoe UI Variable Text Semibold" pitchFamily="2" charset="0"/>
                <a:ea typeface="+mn-ea"/>
                <a:cs typeface="Segoe UI" panose="020B0502040204020203" pitchFamily="34" charset="0"/>
              </a:rPr>
              <a:t>Matryoska</a:t>
            </a:r>
            <a:r>
              <a:rPr kumimoji="0" lang="en-US" sz="1800" b="0" i="0" u="none" strike="noStrike" kern="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 representative learning (MRL)</a:t>
            </a:r>
          </a:p>
        </p:txBody>
      </p:sp>
      <p:sp>
        <p:nvSpPr>
          <p:cNvPr id="71" name="Rounded Rectangle 1">
            <a:extLst>
              <a:ext uri="{FF2B5EF4-FFF2-40B4-BE49-F238E27FC236}">
                <a16:creationId xmlns:a16="http://schemas.microsoft.com/office/drawing/2014/main" id="{91020599-76E0-7CAD-4C5A-A14C5D6E030A}"/>
              </a:ext>
              <a:ext uri="{C183D7F6-B498-43B3-948B-1728B52AA6E4}">
                <adec:decorative xmlns:adec="http://schemas.microsoft.com/office/drawing/2017/decorative" val="0"/>
              </a:ext>
            </a:extLst>
          </p:cNvPr>
          <p:cNvSpPr/>
          <p:nvPr/>
        </p:nvSpPr>
        <p:spPr bwMode="auto">
          <a:xfrm>
            <a:off x="7505091" y="3188513"/>
            <a:ext cx="1692000" cy="553998"/>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Variable dimensions</a:t>
            </a:r>
          </a:p>
        </p:txBody>
      </p:sp>
      <p:sp>
        <p:nvSpPr>
          <p:cNvPr id="88" name="Rounded Rectangle 1">
            <a:extLst>
              <a:ext uri="{FF2B5EF4-FFF2-40B4-BE49-F238E27FC236}">
                <a16:creationId xmlns:a16="http://schemas.microsoft.com/office/drawing/2014/main" id="{3F6D2BD5-D1AC-434C-7BE9-BEB21B379420}"/>
              </a:ext>
              <a:ext uri="{C183D7F6-B498-43B3-948B-1728B52AA6E4}">
                <adec:decorative xmlns:adec="http://schemas.microsoft.com/office/drawing/2017/decorative" val="0"/>
              </a:ext>
            </a:extLst>
          </p:cNvPr>
          <p:cNvSpPr/>
          <p:nvPr/>
        </p:nvSpPr>
        <p:spPr bwMode="auto">
          <a:xfrm>
            <a:off x="9941163" y="3188513"/>
            <a:ext cx="1313778" cy="553998"/>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Narrow types</a:t>
            </a:r>
          </a:p>
        </p:txBody>
      </p:sp>
      <p:sp>
        <p:nvSpPr>
          <p:cNvPr id="55" name="Title 54">
            <a:extLst>
              <a:ext uri="{FF2B5EF4-FFF2-40B4-BE49-F238E27FC236}">
                <a16:creationId xmlns:a16="http://schemas.microsoft.com/office/drawing/2014/main" id="{949CA611-FE74-C627-96D3-532062758C7E}"/>
              </a:ext>
            </a:extLst>
          </p:cNvPr>
          <p:cNvSpPr>
            <a:spLocks noGrp="1"/>
          </p:cNvSpPr>
          <p:nvPr>
            <p:ph type="title"/>
          </p:nvPr>
        </p:nvSpPr>
        <p:spPr>
          <a:xfrm>
            <a:off x="588263" y="457200"/>
            <a:ext cx="7539737" cy="553998"/>
          </a:xfrm>
        </p:spPr>
        <p:txBody>
          <a:bodyPr/>
          <a:lstStyle/>
          <a:p>
            <a:r>
              <a:rPr lang="en-US"/>
              <a:t>Storage and cost optimization</a:t>
            </a:r>
            <a:endParaRPr lang="en-CA"/>
          </a:p>
        </p:txBody>
      </p:sp>
      <p:sp>
        <p:nvSpPr>
          <p:cNvPr id="81" name="Freeform 17">
            <a:extLst>
              <a:ext uri="{FF2B5EF4-FFF2-40B4-BE49-F238E27FC236}">
                <a16:creationId xmlns:a16="http://schemas.microsoft.com/office/drawing/2014/main" id="{B18B45AA-03D7-2311-4866-6F4A1FFC1BF6}"/>
              </a:ext>
            </a:extLst>
          </p:cNvPr>
          <p:cNvSpPr>
            <a:spLocks noChangeAspect="1"/>
          </p:cNvSpPr>
          <p:nvPr/>
        </p:nvSpPr>
        <p:spPr>
          <a:xfrm>
            <a:off x="10405578" y="2295327"/>
            <a:ext cx="384945" cy="387167"/>
          </a:xfrm>
          <a:custGeom>
            <a:avLst/>
            <a:gdLst>
              <a:gd name="connsiteX0" fmla="*/ 222631 w 563597"/>
              <a:gd name="connsiteY0" fmla="*/ 623537 h 623536"/>
              <a:gd name="connsiteX1" fmla="*/ 215235 w 563597"/>
              <a:gd name="connsiteY1" fmla="*/ 622052 h 623536"/>
              <a:gd name="connsiteX2" fmla="*/ 207839 w 563597"/>
              <a:gd name="connsiteY2" fmla="*/ 608691 h 623536"/>
              <a:gd name="connsiteX3" fmla="*/ 207839 w 563597"/>
              <a:gd name="connsiteY3" fmla="*/ 375611 h 623536"/>
              <a:gd name="connsiteX4" fmla="*/ 2219 w 563597"/>
              <a:gd name="connsiteY4" fmla="*/ 22270 h 623536"/>
              <a:gd name="connsiteX5" fmla="*/ 2219 w 563597"/>
              <a:gd name="connsiteY5" fmla="*/ 7424 h 623536"/>
              <a:gd name="connsiteX6" fmla="*/ 15532 w 563597"/>
              <a:gd name="connsiteY6" fmla="*/ 0 h 623536"/>
              <a:gd name="connsiteX7" fmla="*/ 548066 w 563597"/>
              <a:gd name="connsiteY7" fmla="*/ 0 h 623536"/>
              <a:gd name="connsiteX8" fmla="*/ 561379 w 563597"/>
              <a:gd name="connsiteY8" fmla="*/ 7424 h 623536"/>
              <a:gd name="connsiteX9" fmla="*/ 561379 w 563597"/>
              <a:gd name="connsiteY9" fmla="*/ 22270 h 623536"/>
              <a:gd name="connsiteX10" fmla="*/ 355759 w 563597"/>
              <a:gd name="connsiteY10" fmla="*/ 375611 h 623536"/>
              <a:gd name="connsiteX11" fmla="*/ 355759 w 563597"/>
              <a:gd name="connsiteY11" fmla="*/ 549306 h 623536"/>
              <a:gd name="connsiteX12" fmla="*/ 346884 w 563597"/>
              <a:gd name="connsiteY12" fmla="*/ 562667 h 623536"/>
              <a:gd name="connsiteX13" fmla="*/ 228543 w 563597"/>
              <a:gd name="connsiteY13" fmla="*/ 622052 h 623536"/>
              <a:gd name="connsiteX14" fmla="*/ 222626 w 563597"/>
              <a:gd name="connsiteY14" fmla="*/ 623537 h 62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597" h="623536">
                <a:moveTo>
                  <a:pt x="222631" y="623537"/>
                </a:moveTo>
                <a:cubicBezTo>
                  <a:pt x="219673" y="623537"/>
                  <a:pt x="216714" y="623537"/>
                  <a:pt x="215235" y="622052"/>
                </a:cubicBezTo>
                <a:cubicBezTo>
                  <a:pt x="210797" y="619082"/>
                  <a:pt x="207839" y="613144"/>
                  <a:pt x="207839" y="608691"/>
                </a:cubicBezTo>
                <a:lnTo>
                  <a:pt x="207839" y="375611"/>
                </a:lnTo>
                <a:lnTo>
                  <a:pt x="2219" y="22270"/>
                </a:lnTo>
                <a:cubicBezTo>
                  <a:pt x="-740" y="17815"/>
                  <a:pt x="-740" y="11877"/>
                  <a:pt x="2219" y="7424"/>
                </a:cubicBezTo>
                <a:cubicBezTo>
                  <a:pt x="5177" y="2969"/>
                  <a:pt x="9616" y="0"/>
                  <a:pt x="15532" y="0"/>
                </a:cubicBezTo>
                <a:lnTo>
                  <a:pt x="548066" y="0"/>
                </a:lnTo>
                <a:cubicBezTo>
                  <a:pt x="553983" y="0"/>
                  <a:pt x="558421" y="2969"/>
                  <a:pt x="561379" y="7424"/>
                </a:cubicBezTo>
                <a:cubicBezTo>
                  <a:pt x="564336" y="11877"/>
                  <a:pt x="564337" y="17815"/>
                  <a:pt x="561379" y="22270"/>
                </a:cubicBezTo>
                <a:lnTo>
                  <a:pt x="355759" y="375611"/>
                </a:lnTo>
                <a:lnTo>
                  <a:pt x="355759" y="549306"/>
                </a:lnTo>
                <a:cubicBezTo>
                  <a:pt x="355759" y="555245"/>
                  <a:pt x="352801" y="559700"/>
                  <a:pt x="346884" y="562667"/>
                </a:cubicBezTo>
                <a:lnTo>
                  <a:pt x="228543" y="622052"/>
                </a:lnTo>
                <a:cubicBezTo>
                  <a:pt x="227064" y="623537"/>
                  <a:pt x="225584" y="623537"/>
                  <a:pt x="222626" y="623537"/>
                </a:cubicBezTo>
                <a:close/>
              </a:path>
            </a:pathLst>
          </a:custGeom>
          <a:solidFill>
            <a:schemeClr val="tx1"/>
          </a:solidFill>
          <a:ln w="19050" cap="rnd" cmpd="sng" algn="ctr">
            <a:noFill/>
            <a:prstDash val="solid"/>
            <a:headEnd type="none" w="med" len="med"/>
            <a:tailEnd type="none" w="med" len="med"/>
          </a:ln>
          <a:effectLst/>
        </p:spPr>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800" b="1" i="0" u="none" strike="noStrike" kern="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82" name="Graphic 28">
            <a:extLst>
              <a:ext uri="{FF2B5EF4-FFF2-40B4-BE49-F238E27FC236}">
                <a16:creationId xmlns:a16="http://schemas.microsoft.com/office/drawing/2014/main" id="{ECB2E72C-C0D9-24A9-7441-EFC87E71D9BA}"/>
              </a:ext>
            </a:extLst>
          </p:cNvPr>
          <p:cNvSpPr>
            <a:spLocks noChangeAspect="1"/>
          </p:cNvSpPr>
          <p:nvPr/>
        </p:nvSpPr>
        <p:spPr>
          <a:xfrm>
            <a:off x="1418971" y="2292793"/>
            <a:ext cx="382469" cy="392235"/>
          </a:xfrm>
          <a:custGeom>
            <a:avLst/>
            <a:gdLst>
              <a:gd name="connsiteX0" fmla="*/ 210358 w 420716"/>
              <a:gd name="connsiteY0" fmla="*/ 0 h 431458"/>
              <a:gd name="connsiteX1" fmla="*/ 269721 w 420716"/>
              <a:gd name="connsiteY1" fmla="*/ 59341 h 431458"/>
              <a:gd name="connsiteX2" fmla="*/ 269721 w 420716"/>
              <a:gd name="connsiteY2" fmla="*/ 372096 h 431458"/>
              <a:gd name="connsiteX3" fmla="*/ 210358 w 420716"/>
              <a:gd name="connsiteY3" fmla="*/ 431459 h 431458"/>
              <a:gd name="connsiteX4" fmla="*/ 150996 w 420716"/>
              <a:gd name="connsiteY4" fmla="*/ 372096 h 431458"/>
              <a:gd name="connsiteX5" fmla="*/ 150996 w 420716"/>
              <a:gd name="connsiteY5" fmla="*/ 59320 h 431458"/>
              <a:gd name="connsiteX6" fmla="*/ 210358 w 420716"/>
              <a:gd name="connsiteY6" fmla="*/ 0 h 431458"/>
              <a:gd name="connsiteX7" fmla="*/ 361354 w 420716"/>
              <a:gd name="connsiteY7" fmla="*/ 107854 h 431458"/>
              <a:gd name="connsiteX8" fmla="*/ 420717 w 420716"/>
              <a:gd name="connsiteY8" fmla="*/ 167195 h 431458"/>
              <a:gd name="connsiteX9" fmla="*/ 420717 w 420716"/>
              <a:gd name="connsiteY9" fmla="*/ 372096 h 431458"/>
              <a:gd name="connsiteX10" fmla="*/ 361354 w 420716"/>
              <a:gd name="connsiteY10" fmla="*/ 431459 h 431458"/>
              <a:gd name="connsiteX11" fmla="*/ 301991 w 420716"/>
              <a:gd name="connsiteY11" fmla="*/ 372096 h 431458"/>
              <a:gd name="connsiteX12" fmla="*/ 301991 w 420716"/>
              <a:gd name="connsiteY12" fmla="*/ 167174 h 431458"/>
              <a:gd name="connsiteX13" fmla="*/ 361354 w 420716"/>
              <a:gd name="connsiteY13" fmla="*/ 107854 h 431458"/>
              <a:gd name="connsiteX14" fmla="*/ 59363 w 420716"/>
              <a:gd name="connsiteY14" fmla="*/ 215708 h 431458"/>
              <a:gd name="connsiteX15" fmla="*/ 118726 w 420716"/>
              <a:gd name="connsiteY15" fmla="*/ 275049 h 431458"/>
              <a:gd name="connsiteX16" fmla="*/ 118726 w 420716"/>
              <a:gd name="connsiteY16" fmla="*/ 372096 h 431458"/>
              <a:gd name="connsiteX17" fmla="*/ 59363 w 420716"/>
              <a:gd name="connsiteY17" fmla="*/ 431459 h 431458"/>
              <a:gd name="connsiteX18" fmla="*/ 0 w 420716"/>
              <a:gd name="connsiteY18" fmla="*/ 372096 h 431458"/>
              <a:gd name="connsiteX19" fmla="*/ 0 w 420716"/>
              <a:gd name="connsiteY19" fmla="*/ 275028 h 431458"/>
              <a:gd name="connsiteX20" fmla="*/ 59363 w 420716"/>
              <a:gd name="connsiteY20" fmla="*/ 215708 h 4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716" h="431458">
                <a:moveTo>
                  <a:pt x="210358" y="0"/>
                </a:moveTo>
                <a:cubicBezTo>
                  <a:pt x="243135" y="0"/>
                  <a:pt x="269708" y="26564"/>
                  <a:pt x="269721" y="59341"/>
                </a:cubicBezTo>
                <a:lnTo>
                  <a:pt x="269721" y="372096"/>
                </a:lnTo>
                <a:cubicBezTo>
                  <a:pt x="269721" y="404882"/>
                  <a:pt x="243144" y="431459"/>
                  <a:pt x="210358" y="431459"/>
                </a:cubicBezTo>
                <a:cubicBezTo>
                  <a:pt x="177573" y="431459"/>
                  <a:pt x="150996" y="404882"/>
                  <a:pt x="150996" y="372096"/>
                </a:cubicBezTo>
                <a:lnTo>
                  <a:pt x="150996" y="59320"/>
                </a:lnTo>
                <a:cubicBezTo>
                  <a:pt x="151019" y="26551"/>
                  <a:pt x="177590" y="0"/>
                  <a:pt x="210358" y="0"/>
                </a:cubicBezTo>
                <a:close/>
                <a:moveTo>
                  <a:pt x="361354" y="107854"/>
                </a:moveTo>
                <a:cubicBezTo>
                  <a:pt x="394131" y="107854"/>
                  <a:pt x="420704" y="134418"/>
                  <a:pt x="420717" y="167195"/>
                </a:cubicBezTo>
                <a:lnTo>
                  <a:pt x="420717" y="372096"/>
                </a:lnTo>
                <a:cubicBezTo>
                  <a:pt x="420717" y="404882"/>
                  <a:pt x="394139" y="431459"/>
                  <a:pt x="361354" y="431459"/>
                </a:cubicBezTo>
                <a:cubicBezTo>
                  <a:pt x="328568" y="431459"/>
                  <a:pt x="301991" y="404882"/>
                  <a:pt x="301991" y="372096"/>
                </a:cubicBezTo>
                <a:lnTo>
                  <a:pt x="301991" y="167174"/>
                </a:lnTo>
                <a:cubicBezTo>
                  <a:pt x="302015" y="134405"/>
                  <a:pt x="328586" y="107854"/>
                  <a:pt x="361354" y="107854"/>
                </a:cubicBezTo>
                <a:close/>
                <a:moveTo>
                  <a:pt x="59363" y="215708"/>
                </a:moveTo>
                <a:cubicBezTo>
                  <a:pt x="92140" y="215708"/>
                  <a:pt x="118714" y="242272"/>
                  <a:pt x="118726" y="275049"/>
                </a:cubicBezTo>
                <a:lnTo>
                  <a:pt x="118726" y="372096"/>
                </a:lnTo>
                <a:cubicBezTo>
                  <a:pt x="118726" y="404882"/>
                  <a:pt x="92148" y="431459"/>
                  <a:pt x="59363" y="431459"/>
                </a:cubicBezTo>
                <a:cubicBezTo>
                  <a:pt x="26578" y="431459"/>
                  <a:pt x="0" y="404882"/>
                  <a:pt x="0" y="372096"/>
                </a:cubicBezTo>
                <a:lnTo>
                  <a:pt x="0" y="275028"/>
                </a:lnTo>
                <a:cubicBezTo>
                  <a:pt x="24" y="242259"/>
                  <a:pt x="26594" y="215708"/>
                  <a:pt x="59363" y="215708"/>
                </a:cubicBezTo>
                <a:close/>
              </a:path>
            </a:pathLst>
          </a:custGeom>
          <a:solidFill>
            <a:schemeClr val="tx1"/>
          </a:solidFill>
          <a:ln w="19050" cap="rnd" cmpd="sng" algn="ctr">
            <a:noFill/>
            <a:prstDash val="solid"/>
            <a:headEnd type="none" w="med" len="med"/>
            <a:tailEnd type="none" w="med" len="med"/>
          </a:ln>
          <a:effectLst/>
        </p:spPr>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800" b="1" i="0" u="none" strike="noStrike" kern="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84" name="Graphic 32">
            <a:extLst>
              <a:ext uri="{FF2B5EF4-FFF2-40B4-BE49-F238E27FC236}">
                <a16:creationId xmlns:a16="http://schemas.microsoft.com/office/drawing/2014/main" id="{FBBFF859-6300-5F92-E5B4-65EA790CB79D}"/>
              </a:ext>
            </a:extLst>
          </p:cNvPr>
          <p:cNvSpPr>
            <a:spLocks noChangeAspect="1"/>
          </p:cNvSpPr>
          <p:nvPr/>
        </p:nvSpPr>
        <p:spPr>
          <a:xfrm>
            <a:off x="5901755" y="2275770"/>
            <a:ext cx="404747" cy="426281"/>
          </a:xfrm>
          <a:custGeom>
            <a:avLst/>
            <a:gdLst>
              <a:gd name="connsiteX0" fmla="*/ 314217 w 538718"/>
              <a:gd name="connsiteY0" fmla="*/ 13582 h 567380"/>
              <a:gd name="connsiteX1" fmla="*/ 520027 w 538718"/>
              <a:gd name="connsiteY1" fmla="*/ 150778 h 567380"/>
              <a:gd name="connsiteX2" fmla="*/ 528990 w 538718"/>
              <a:gd name="connsiteY2" fmla="*/ 195619 h 567380"/>
              <a:gd name="connsiteX3" fmla="*/ 520027 w 538718"/>
              <a:gd name="connsiteY3" fmla="*/ 204582 h 567380"/>
              <a:gd name="connsiteX4" fmla="*/ 314217 w 538718"/>
              <a:gd name="connsiteY4" fmla="*/ 341811 h 567380"/>
              <a:gd name="connsiteX5" fmla="*/ 224520 w 538718"/>
              <a:gd name="connsiteY5" fmla="*/ 341811 h 567380"/>
              <a:gd name="connsiteX6" fmla="*/ 18710 w 538718"/>
              <a:gd name="connsiteY6" fmla="*/ 204582 h 567380"/>
              <a:gd name="connsiteX7" fmla="*/ 9747 w 538718"/>
              <a:gd name="connsiteY7" fmla="*/ 159741 h 567380"/>
              <a:gd name="connsiteX8" fmla="*/ 18710 w 538718"/>
              <a:gd name="connsiteY8" fmla="*/ 150778 h 567380"/>
              <a:gd name="connsiteX9" fmla="*/ 224520 w 538718"/>
              <a:gd name="connsiteY9" fmla="*/ 13582 h 567380"/>
              <a:gd name="connsiteX10" fmla="*/ 314217 w 538718"/>
              <a:gd name="connsiteY10" fmla="*/ 13582 h 567380"/>
              <a:gd name="connsiteX11" fmla="*/ 528886 w 538718"/>
              <a:gd name="connsiteY11" fmla="*/ 297059 h 567380"/>
              <a:gd name="connsiteX12" fmla="*/ 510229 w 538718"/>
              <a:gd name="connsiteY12" fmla="*/ 316396 h 567380"/>
              <a:gd name="connsiteX13" fmla="*/ 314605 w 538718"/>
              <a:gd name="connsiteY13" fmla="*/ 448450 h 567380"/>
              <a:gd name="connsiteX14" fmla="*/ 224132 w 538718"/>
              <a:gd name="connsiteY14" fmla="*/ 448450 h 567380"/>
              <a:gd name="connsiteX15" fmla="*/ 28508 w 538718"/>
              <a:gd name="connsiteY15" fmla="*/ 316396 h 567380"/>
              <a:gd name="connsiteX16" fmla="*/ 3319 w 538718"/>
              <a:gd name="connsiteY16" fmla="*/ 242349 h 567380"/>
              <a:gd name="connsiteX17" fmla="*/ 224520 w 538718"/>
              <a:gd name="connsiteY17" fmla="*/ 389795 h 567380"/>
              <a:gd name="connsiteX18" fmla="*/ 309011 w 538718"/>
              <a:gd name="connsiteY18" fmla="*/ 392964 h 567380"/>
              <a:gd name="connsiteX19" fmla="*/ 314184 w 538718"/>
              <a:gd name="connsiteY19" fmla="*/ 389795 h 567380"/>
              <a:gd name="connsiteX20" fmla="*/ 535385 w 538718"/>
              <a:gd name="connsiteY20" fmla="*/ 242349 h 567380"/>
              <a:gd name="connsiteX21" fmla="*/ 528886 w 538718"/>
              <a:gd name="connsiteY21" fmla="*/ 297059 h 567380"/>
              <a:gd name="connsiteX22" fmla="*/ 528886 w 538718"/>
              <a:gd name="connsiteY22" fmla="*/ 402147 h 567380"/>
              <a:gd name="connsiteX23" fmla="*/ 510229 w 538718"/>
              <a:gd name="connsiteY23" fmla="*/ 421483 h 567380"/>
              <a:gd name="connsiteX24" fmla="*/ 314605 w 538718"/>
              <a:gd name="connsiteY24" fmla="*/ 553538 h 567380"/>
              <a:gd name="connsiteX25" fmla="*/ 224132 w 538718"/>
              <a:gd name="connsiteY25" fmla="*/ 553538 h 567380"/>
              <a:gd name="connsiteX26" fmla="*/ 28508 w 538718"/>
              <a:gd name="connsiteY26" fmla="*/ 421483 h 567380"/>
              <a:gd name="connsiteX27" fmla="*/ 3319 w 538718"/>
              <a:gd name="connsiteY27" fmla="*/ 347437 h 567380"/>
              <a:gd name="connsiteX28" fmla="*/ 224520 w 538718"/>
              <a:gd name="connsiteY28" fmla="*/ 494883 h 567380"/>
              <a:gd name="connsiteX29" fmla="*/ 309011 w 538718"/>
              <a:gd name="connsiteY29" fmla="*/ 498051 h 567380"/>
              <a:gd name="connsiteX30" fmla="*/ 314184 w 538718"/>
              <a:gd name="connsiteY30" fmla="*/ 494883 h 567380"/>
              <a:gd name="connsiteX31" fmla="*/ 535385 w 538718"/>
              <a:gd name="connsiteY31" fmla="*/ 347437 h 567380"/>
              <a:gd name="connsiteX32" fmla="*/ 528886 w 538718"/>
              <a:gd name="connsiteY32" fmla="*/ 402147 h 56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8718" h="567380">
                <a:moveTo>
                  <a:pt x="314217" y="13582"/>
                </a:moveTo>
                <a:lnTo>
                  <a:pt x="520027" y="150778"/>
                </a:lnTo>
                <a:cubicBezTo>
                  <a:pt x="534884" y="160685"/>
                  <a:pt x="538897" y="180761"/>
                  <a:pt x="528990" y="195619"/>
                </a:cubicBezTo>
                <a:cubicBezTo>
                  <a:pt x="526623" y="199169"/>
                  <a:pt x="523577" y="202215"/>
                  <a:pt x="520027" y="204582"/>
                </a:cubicBezTo>
                <a:lnTo>
                  <a:pt x="314217" y="341811"/>
                </a:lnTo>
                <a:cubicBezTo>
                  <a:pt x="287059" y="359921"/>
                  <a:pt x="251678" y="359921"/>
                  <a:pt x="224520" y="341811"/>
                </a:cubicBezTo>
                <a:lnTo>
                  <a:pt x="18710" y="204582"/>
                </a:lnTo>
                <a:cubicBezTo>
                  <a:pt x="3853" y="194675"/>
                  <a:pt x="-161" y="174599"/>
                  <a:pt x="9747" y="159741"/>
                </a:cubicBezTo>
                <a:cubicBezTo>
                  <a:pt x="12114" y="156191"/>
                  <a:pt x="15160" y="153145"/>
                  <a:pt x="18710" y="150778"/>
                </a:cubicBezTo>
                <a:lnTo>
                  <a:pt x="224520" y="13582"/>
                </a:lnTo>
                <a:cubicBezTo>
                  <a:pt x="251678" y="-4527"/>
                  <a:pt x="287059" y="-4527"/>
                  <a:pt x="314217" y="13582"/>
                </a:cubicBezTo>
                <a:close/>
                <a:moveTo>
                  <a:pt x="528886" y="297059"/>
                </a:moveTo>
                <a:cubicBezTo>
                  <a:pt x="524088" y="304739"/>
                  <a:pt x="517731" y="311325"/>
                  <a:pt x="510229" y="316396"/>
                </a:cubicBezTo>
                <a:lnTo>
                  <a:pt x="314605" y="448450"/>
                </a:lnTo>
                <a:cubicBezTo>
                  <a:pt x="287272" y="466907"/>
                  <a:pt x="251465" y="466907"/>
                  <a:pt x="224132" y="448450"/>
                </a:cubicBezTo>
                <a:lnTo>
                  <a:pt x="28508" y="316396"/>
                </a:lnTo>
                <a:cubicBezTo>
                  <a:pt x="4446" y="300164"/>
                  <a:pt x="-5853" y="269889"/>
                  <a:pt x="3319" y="242349"/>
                </a:cubicBezTo>
                <a:lnTo>
                  <a:pt x="224520" y="389795"/>
                </a:lnTo>
                <a:cubicBezTo>
                  <a:pt x="249842" y="406671"/>
                  <a:pt x="282496" y="407893"/>
                  <a:pt x="309011" y="392964"/>
                </a:cubicBezTo>
                <a:lnTo>
                  <a:pt x="314184" y="389795"/>
                </a:lnTo>
                <a:lnTo>
                  <a:pt x="535385" y="242349"/>
                </a:lnTo>
                <a:cubicBezTo>
                  <a:pt x="541503" y="260641"/>
                  <a:pt x="539120" y="280711"/>
                  <a:pt x="528886" y="297059"/>
                </a:cubicBezTo>
                <a:close/>
                <a:moveTo>
                  <a:pt x="528886" y="402147"/>
                </a:moveTo>
                <a:cubicBezTo>
                  <a:pt x="524088" y="409826"/>
                  <a:pt x="517731" y="416413"/>
                  <a:pt x="510229" y="421483"/>
                </a:cubicBezTo>
                <a:lnTo>
                  <a:pt x="314605" y="553538"/>
                </a:lnTo>
                <a:cubicBezTo>
                  <a:pt x="287272" y="571994"/>
                  <a:pt x="251465" y="571994"/>
                  <a:pt x="224132" y="553538"/>
                </a:cubicBezTo>
                <a:lnTo>
                  <a:pt x="28508" y="421483"/>
                </a:lnTo>
                <a:cubicBezTo>
                  <a:pt x="4446" y="405251"/>
                  <a:pt x="-5853" y="374976"/>
                  <a:pt x="3319" y="347437"/>
                </a:cubicBezTo>
                <a:lnTo>
                  <a:pt x="224520" y="494883"/>
                </a:lnTo>
                <a:cubicBezTo>
                  <a:pt x="249842" y="511758"/>
                  <a:pt x="282496" y="512980"/>
                  <a:pt x="309011" y="498051"/>
                </a:cubicBezTo>
                <a:lnTo>
                  <a:pt x="314184" y="494883"/>
                </a:lnTo>
                <a:lnTo>
                  <a:pt x="535385" y="347437"/>
                </a:lnTo>
                <a:cubicBezTo>
                  <a:pt x="541503" y="365728"/>
                  <a:pt x="539120" y="385799"/>
                  <a:pt x="528886" y="402147"/>
                </a:cubicBezTo>
                <a:close/>
              </a:path>
            </a:pathLst>
          </a:custGeom>
          <a:solidFill>
            <a:schemeClr val="tx1"/>
          </a:solidFill>
          <a:ln w="19050" cap="rnd" cmpd="sng" algn="ctr">
            <a:noFill/>
            <a:prstDash val="solid"/>
            <a:headEnd type="none" w="med" len="med"/>
            <a:tailEnd type="none" w="med" len="med"/>
          </a:ln>
          <a:effectLst/>
        </p:spPr>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800" b="1" i="0" u="none" strike="noStrike" kern="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85" name="Graphic 39">
            <a:extLst>
              <a:ext uri="{FF2B5EF4-FFF2-40B4-BE49-F238E27FC236}">
                <a16:creationId xmlns:a16="http://schemas.microsoft.com/office/drawing/2014/main" id="{E440F1A9-8C81-578F-2EF3-B91EE4149299}"/>
              </a:ext>
            </a:extLst>
          </p:cNvPr>
          <p:cNvSpPr>
            <a:spLocks noChangeAspect="1"/>
          </p:cNvSpPr>
          <p:nvPr/>
        </p:nvSpPr>
        <p:spPr>
          <a:xfrm>
            <a:off x="8097924" y="2362327"/>
            <a:ext cx="506337" cy="253168"/>
          </a:xfrm>
          <a:custGeom>
            <a:avLst/>
            <a:gdLst>
              <a:gd name="connsiteX0" fmla="*/ 173848 w 1158989"/>
              <a:gd name="connsiteY0" fmla="*/ 0 h 579494"/>
              <a:gd name="connsiteX1" fmla="*/ 985141 w 1158989"/>
              <a:gd name="connsiteY1" fmla="*/ 0 h 579494"/>
              <a:gd name="connsiteX2" fmla="*/ 1158700 w 1158989"/>
              <a:gd name="connsiteY2" fmla="*/ 163649 h 579494"/>
              <a:gd name="connsiteX3" fmla="*/ 1158989 w 1158989"/>
              <a:gd name="connsiteY3" fmla="*/ 173848 h 579494"/>
              <a:gd name="connsiteX4" fmla="*/ 1158989 w 1158989"/>
              <a:gd name="connsiteY4" fmla="*/ 405646 h 579494"/>
              <a:gd name="connsiteX5" fmla="*/ 995340 w 1158989"/>
              <a:gd name="connsiteY5" fmla="*/ 579205 h 579494"/>
              <a:gd name="connsiteX6" fmla="*/ 985141 w 1158989"/>
              <a:gd name="connsiteY6" fmla="*/ 579495 h 579494"/>
              <a:gd name="connsiteX7" fmla="*/ 173848 w 1158989"/>
              <a:gd name="connsiteY7" fmla="*/ 579495 h 579494"/>
              <a:gd name="connsiteX8" fmla="*/ 290 w 1158989"/>
              <a:gd name="connsiteY8" fmla="*/ 415845 h 579494"/>
              <a:gd name="connsiteX9" fmla="*/ 0 w 1158989"/>
              <a:gd name="connsiteY9" fmla="*/ 405646 h 579494"/>
              <a:gd name="connsiteX10" fmla="*/ 0 w 1158989"/>
              <a:gd name="connsiteY10" fmla="*/ 173848 h 579494"/>
              <a:gd name="connsiteX11" fmla="*/ 163649 w 1158989"/>
              <a:gd name="connsiteY11" fmla="*/ 290 h 579494"/>
              <a:gd name="connsiteX12" fmla="*/ 173848 w 1158989"/>
              <a:gd name="connsiteY12" fmla="*/ 0 h 579494"/>
              <a:gd name="connsiteX13" fmla="*/ 985141 w 1158989"/>
              <a:gd name="connsiteY13" fmla="*/ 0 h 579494"/>
              <a:gd name="connsiteX14" fmla="*/ 173848 w 1158989"/>
              <a:gd name="connsiteY14" fmla="*/ 0 h 579494"/>
              <a:gd name="connsiteX15" fmla="*/ 927191 w 1158989"/>
              <a:gd name="connsiteY15" fmla="*/ 173848 h 579494"/>
              <a:gd name="connsiteX16" fmla="*/ 869242 w 1158989"/>
              <a:gd name="connsiteY16" fmla="*/ 231798 h 579494"/>
              <a:gd name="connsiteX17" fmla="*/ 927191 w 1158989"/>
              <a:gd name="connsiteY17" fmla="*/ 289747 h 579494"/>
              <a:gd name="connsiteX18" fmla="*/ 985141 w 1158989"/>
              <a:gd name="connsiteY18" fmla="*/ 231798 h 579494"/>
              <a:gd name="connsiteX19" fmla="*/ 927191 w 1158989"/>
              <a:gd name="connsiteY19" fmla="*/ 173848 h 579494"/>
              <a:gd name="connsiteX20" fmla="*/ 695394 w 1158989"/>
              <a:gd name="connsiteY20" fmla="*/ 173848 h 579494"/>
              <a:gd name="connsiteX21" fmla="*/ 637444 w 1158989"/>
              <a:gd name="connsiteY21" fmla="*/ 231798 h 579494"/>
              <a:gd name="connsiteX22" fmla="*/ 695394 w 1158989"/>
              <a:gd name="connsiteY22" fmla="*/ 289747 h 579494"/>
              <a:gd name="connsiteX23" fmla="*/ 753343 w 1158989"/>
              <a:gd name="connsiteY23" fmla="*/ 231798 h 579494"/>
              <a:gd name="connsiteX24" fmla="*/ 695394 w 1158989"/>
              <a:gd name="connsiteY24" fmla="*/ 173848 h 57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8989" h="579494">
                <a:moveTo>
                  <a:pt x="173848" y="0"/>
                </a:moveTo>
                <a:lnTo>
                  <a:pt x="985141" y="0"/>
                </a:lnTo>
                <a:cubicBezTo>
                  <a:pt x="1077199" y="-5"/>
                  <a:pt x="1153299" y="71752"/>
                  <a:pt x="1158700" y="163649"/>
                </a:cubicBezTo>
                <a:lnTo>
                  <a:pt x="1158989" y="173848"/>
                </a:lnTo>
                <a:lnTo>
                  <a:pt x="1158989" y="405646"/>
                </a:lnTo>
                <a:cubicBezTo>
                  <a:pt x="1158995" y="497705"/>
                  <a:pt x="1087236" y="573804"/>
                  <a:pt x="995340" y="579205"/>
                </a:cubicBezTo>
                <a:lnTo>
                  <a:pt x="985141" y="579495"/>
                </a:lnTo>
                <a:lnTo>
                  <a:pt x="173848" y="579495"/>
                </a:lnTo>
                <a:cubicBezTo>
                  <a:pt x="81792" y="579500"/>
                  <a:pt x="5691" y="507742"/>
                  <a:pt x="290" y="415845"/>
                </a:cubicBezTo>
                <a:lnTo>
                  <a:pt x="0" y="405646"/>
                </a:lnTo>
                <a:lnTo>
                  <a:pt x="0" y="173848"/>
                </a:lnTo>
                <a:cubicBezTo>
                  <a:pt x="-5" y="81792"/>
                  <a:pt x="71752" y="5691"/>
                  <a:pt x="163649" y="290"/>
                </a:cubicBezTo>
                <a:lnTo>
                  <a:pt x="173848" y="0"/>
                </a:lnTo>
                <a:lnTo>
                  <a:pt x="985141" y="0"/>
                </a:lnTo>
                <a:lnTo>
                  <a:pt x="173848" y="0"/>
                </a:lnTo>
                <a:close/>
                <a:moveTo>
                  <a:pt x="927191" y="173848"/>
                </a:moveTo>
                <a:cubicBezTo>
                  <a:pt x="895186" y="173848"/>
                  <a:pt x="869242" y="199792"/>
                  <a:pt x="869242" y="231798"/>
                </a:cubicBezTo>
                <a:cubicBezTo>
                  <a:pt x="869242" y="263803"/>
                  <a:pt x="895186" y="289747"/>
                  <a:pt x="927191" y="289747"/>
                </a:cubicBezTo>
                <a:cubicBezTo>
                  <a:pt x="959197" y="289747"/>
                  <a:pt x="985141" y="263803"/>
                  <a:pt x="985141" y="231798"/>
                </a:cubicBezTo>
                <a:cubicBezTo>
                  <a:pt x="985141" y="199792"/>
                  <a:pt x="959197" y="173848"/>
                  <a:pt x="927191" y="173848"/>
                </a:cubicBezTo>
                <a:close/>
                <a:moveTo>
                  <a:pt x="695394" y="173848"/>
                </a:moveTo>
                <a:cubicBezTo>
                  <a:pt x="663388" y="173848"/>
                  <a:pt x="637444" y="199792"/>
                  <a:pt x="637444" y="231798"/>
                </a:cubicBezTo>
                <a:cubicBezTo>
                  <a:pt x="637444" y="263803"/>
                  <a:pt x="663388" y="289747"/>
                  <a:pt x="695394" y="289747"/>
                </a:cubicBezTo>
                <a:cubicBezTo>
                  <a:pt x="727399" y="289747"/>
                  <a:pt x="753343" y="263803"/>
                  <a:pt x="753343" y="231798"/>
                </a:cubicBezTo>
                <a:cubicBezTo>
                  <a:pt x="753343" y="199792"/>
                  <a:pt x="727399" y="173848"/>
                  <a:pt x="695394" y="173848"/>
                </a:cubicBezTo>
                <a:close/>
              </a:path>
            </a:pathLst>
          </a:custGeom>
          <a:solidFill>
            <a:schemeClr val="tx1"/>
          </a:solidFill>
          <a:ln w="19050" cap="rnd" cmpd="sng" algn="ctr">
            <a:noFill/>
            <a:prstDash val="solid"/>
            <a:headEnd type="none" w="med" len="med"/>
            <a:tailEnd type="none" w="med" len="med"/>
          </a:ln>
          <a:effectLst/>
        </p:spPr>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800" b="1" i="0" u="none" strike="noStrike" kern="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grpSp>
        <p:nvGrpSpPr>
          <p:cNvPr id="89" name="Group 88">
            <a:extLst>
              <a:ext uri="{FF2B5EF4-FFF2-40B4-BE49-F238E27FC236}">
                <a16:creationId xmlns:a16="http://schemas.microsoft.com/office/drawing/2014/main" id="{3D7C316F-749A-61EA-4A7F-E6A6E74F5429}"/>
              </a:ext>
            </a:extLst>
          </p:cNvPr>
          <p:cNvGrpSpPr/>
          <p:nvPr/>
        </p:nvGrpSpPr>
        <p:grpSpPr>
          <a:xfrm>
            <a:off x="3635637" y="2311687"/>
            <a:ext cx="443059" cy="354447"/>
            <a:chOff x="3635637" y="2311687"/>
            <a:chExt cx="443059" cy="354447"/>
          </a:xfrm>
        </p:grpSpPr>
        <p:sp>
          <p:nvSpPr>
            <p:cNvPr id="83" name="Freeform 7">
              <a:extLst>
                <a:ext uri="{FF2B5EF4-FFF2-40B4-BE49-F238E27FC236}">
                  <a16:creationId xmlns:a16="http://schemas.microsoft.com/office/drawing/2014/main" id="{F69AA2FE-CB4C-EF8B-C39D-94CEDB398D32}"/>
                </a:ext>
              </a:extLst>
            </p:cNvPr>
            <p:cNvSpPr>
              <a:spLocks noChangeAspect="1"/>
            </p:cNvSpPr>
            <p:nvPr/>
          </p:nvSpPr>
          <p:spPr>
            <a:xfrm>
              <a:off x="3635637" y="2311687"/>
              <a:ext cx="443059" cy="354447"/>
            </a:xfrm>
            <a:custGeom>
              <a:avLst/>
              <a:gdLst>
                <a:gd name="connsiteX0" fmla="*/ 390684 w 589712"/>
                <a:gd name="connsiteY0" fmla="*/ 0 h 471769"/>
                <a:gd name="connsiteX1" fmla="*/ 508626 w 589712"/>
                <a:gd name="connsiteY1" fmla="*/ 0 h 471769"/>
                <a:gd name="connsiteX2" fmla="*/ 589712 w 589712"/>
                <a:gd name="connsiteY2" fmla="*/ 81086 h 471769"/>
                <a:gd name="connsiteX3" fmla="*/ 589712 w 589712"/>
                <a:gd name="connsiteY3" fmla="*/ 390683 h 471769"/>
                <a:gd name="connsiteX4" fmla="*/ 508626 w 589712"/>
                <a:gd name="connsiteY4" fmla="*/ 471769 h 471769"/>
                <a:gd name="connsiteX5" fmla="*/ 390684 w 589712"/>
                <a:gd name="connsiteY5" fmla="*/ 471769 h 471769"/>
                <a:gd name="connsiteX6" fmla="*/ 309599 w 589712"/>
                <a:gd name="connsiteY6" fmla="*/ 390683 h 471769"/>
                <a:gd name="connsiteX7" fmla="*/ 309599 w 589712"/>
                <a:gd name="connsiteY7" fmla="*/ 81086 h 471769"/>
                <a:gd name="connsiteX8" fmla="*/ 390684 w 589712"/>
                <a:gd name="connsiteY8" fmla="*/ 0 h 471769"/>
                <a:gd name="connsiteX9" fmla="*/ 81086 w 589712"/>
                <a:gd name="connsiteY9" fmla="*/ 0 h 471769"/>
                <a:gd name="connsiteX10" fmla="*/ 199028 w 589712"/>
                <a:gd name="connsiteY10" fmla="*/ 0 h 471769"/>
                <a:gd name="connsiteX11" fmla="*/ 280113 w 589712"/>
                <a:gd name="connsiteY11" fmla="*/ 81086 h 471769"/>
                <a:gd name="connsiteX12" fmla="*/ 280113 w 589712"/>
                <a:gd name="connsiteY12" fmla="*/ 390683 h 471769"/>
                <a:gd name="connsiteX13" fmla="*/ 199028 w 589712"/>
                <a:gd name="connsiteY13" fmla="*/ 471769 h 471769"/>
                <a:gd name="connsiteX14" fmla="*/ 81086 w 589712"/>
                <a:gd name="connsiteY14" fmla="*/ 471769 h 471769"/>
                <a:gd name="connsiteX15" fmla="*/ 0 w 589712"/>
                <a:gd name="connsiteY15" fmla="*/ 390683 h 471769"/>
                <a:gd name="connsiteX16" fmla="*/ 0 w 589712"/>
                <a:gd name="connsiteY16" fmla="*/ 81086 h 471769"/>
                <a:gd name="connsiteX17" fmla="*/ 81086 w 589712"/>
                <a:gd name="connsiteY17" fmla="*/ 0 h 47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9712" h="471769">
                  <a:moveTo>
                    <a:pt x="390684" y="0"/>
                  </a:moveTo>
                  <a:lnTo>
                    <a:pt x="508626" y="0"/>
                  </a:lnTo>
                  <a:cubicBezTo>
                    <a:pt x="553410" y="0"/>
                    <a:pt x="589712" y="36304"/>
                    <a:pt x="589712" y="81086"/>
                  </a:cubicBezTo>
                  <a:lnTo>
                    <a:pt x="589712" y="390683"/>
                  </a:lnTo>
                  <a:cubicBezTo>
                    <a:pt x="589712" y="435467"/>
                    <a:pt x="553410" y="471769"/>
                    <a:pt x="508626" y="471769"/>
                  </a:cubicBezTo>
                  <a:lnTo>
                    <a:pt x="390684" y="471769"/>
                  </a:lnTo>
                  <a:cubicBezTo>
                    <a:pt x="345902" y="471769"/>
                    <a:pt x="309599" y="435467"/>
                    <a:pt x="309599" y="390683"/>
                  </a:cubicBezTo>
                  <a:lnTo>
                    <a:pt x="309599" y="81086"/>
                  </a:lnTo>
                  <a:cubicBezTo>
                    <a:pt x="309599" y="36304"/>
                    <a:pt x="345902" y="0"/>
                    <a:pt x="390684" y="0"/>
                  </a:cubicBezTo>
                  <a:close/>
                  <a:moveTo>
                    <a:pt x="81086" y="0"/>
                  </a:moveTo>
                  <a:lnTo>
                    <a:pt x="199028" y="0"/>
                  </a:lnTo>
                  <a:cubicBezTo>
                    <a:pt x="243810" y="0"/>
                    <a:pt x="280113" y="36304"/>
                    <a:pt x="280113" y="81086"/>
                  </a:cubicBezTo>
                  <a:lnTo>
                    <a:pt x="280113" y="390683"/>
                  </a:lnTo>
                  <a:cubicBezTo>
                    <a:pt x="280113" y="435467"/>
                    <a:pt x="243810" y="471769"/>
                    <a:pt x="199028" y="471769"/>
                  </a:cubicBezTo>
                  <a:lnTo>
                    <a:pt x="81086" y="471769"/>
                  </a:lnTo>
                  <a:cubicBezTo>
                    <a:pt x="36304" y="471769"/>
                    <a:pt x="0" y="435467"/>
                    <a:pt x="0" y="390683"/>
                  </a:cubicBezTo>
                  <a:lnTo>
                    <a:pt x="0" y="81086"/>
                  </a:lnTo>
                  <a:cubicBezTo>
                    <a:pt x="0" y="36304"/>
                    <a:pt x="36304" y="0"/>
                    <a:pt x="81086" y="0"/>
                  </a:cubicBezTo>
                  <a:close/>
                </a:path>
              </a:pathLst>
            </a:custGeom>
            <a:solidFill>
              <a:schemeClr val="tx1"/>
            </a:solidFill>
            <a:ln w="19050" cap="rnd" cmpd="sng" algn="ctr">
              <a:noFill/>
              <a:prstDash val="solid"/>
              <a:headEnd type="none" w="med" len="med"/>
              <a:tailEnd type="none" w="med" len="med"/>
            </a:ln>
            <a:effectLst/>
          </p:spPr>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1800" b="1" i="0" u="none" strike="noStrike" kern="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endParaRPr>
            </a:p>
          </p:txBody>
        </p:sp>
        <p:sp>
          <p:nvSpPr>
            <p:cNvPr id="86" name="TextBox 85">
              <a:extLst>
                <a:ext uri="{FF2B5EF4-FFF2-40B4-BE49-F238E27FC236}">
                  <a16:creationId xmlns:a16="http://schemas.microsoft.com/office/drawing/2014/main" id="{A0429DCD-3157-CC78-26F1-D472D3D34152}"/>
                </a:ext>
              </a:extLst>
            </p:cNvPr>
            <p:cNvSpPr txBox="1"/>
            <p:nvPr/>
          </p:nvSpPr>
          <p:spPr>
            <a:xfrm>
              <a:off x="3671517" y="2333718"/>
              <a:ext cx="137858" cy="307777"/>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Variable Text" pitchFamily="2" charset="0"/>
                  <a:ea typeface="+mn-ea"/>
                  <a:cs typeface="+mn-cs"/>
                </a:rPr>
                <a:t>0</a:t>
              </a:r>
            </a:p>
          </p:txBody>
        </p:sp>
        <p:sp>
          <p:nvSpPr>
            <p:cNvPr id="87" name="TextBox 86">
              <a:extLst>
                <a:ext uri="{FF2B5EF4-FFF2-40B4-BE49-F238E27FC236}">
                  <a16:creationId xmlns:a16="http://schemas.microsoft.com/office/drawing/2014/main" id="{9BA9CF86-B9CB-44DD-D036-C37F55303C11}"/>
                </a:ext>
              </a:extLst>
            </p:cNvPr>
            <p:cNvSpPr txBox="1"/>
            <p:nvPr/>
          </p:nvSpPr>
          <p:spPr>
            <a:xfrm>
              <a:off x="3932680" y="2333717"/>
              <a:ext cx="97784" cy="307777"/>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Variable Text" pitchFamily="2" charset="0"/>
                  <a:ea typeface="+mn-ea"/>
                  <a:cs typeface="+mn-cs"/>
                </a:rPr>
                <a:t>1</a:t>
              </a:r>
            </a:p>
          </p:txBody>
        </p:sp>
      </p:grpSp>
      <p:grpSp>
        <p:nvGrpSpPr>
          <p:cNvPr id="3" name="Group 2">
            <a:extLst>
              <a:ext uri="{FF2B5EF4-FFF2-40B4-BE49-F238E27FC236}">
                <a16:creationId xmlns:a16="http://schemas.microsoft.com/office/drawing/2014/main" id="{87398CFB-05B9-B891-052B-54F06F02A2F2}"/>
              </a:ext>
            </a:extLst>
          </p:cNvPr>
          <p:cNvGrpSpPr/>
          <p:nvPr/>
        </p:nvGrpSpPr>
        <p:grpSpPr>
          <a:xfrm>
            <a:off x="7819532" y="292100"/>
            <a:ext cx="3808092" cy="216000"/>
            <a:chOff x="7819532" y="292100"/>
            <a:chExt cx="3808092" cy="216000"/>
          </a:xfrm>
        </p:grpSpPr>
        <p:sp>
          <p:nvSpPr>
            <p:cNvPr id="4" name="Text Placeholder 2">
              <a:extLst>
                <a:ext uri="{FF2B5EF4-FFF2-40B4-BE49-F238E27FC236}">
                  <a16:creationId xmlns:a16="http://schemas.microsoft.com/office/drawing/2014/main" id="{59B5F665-41CA-978F-877C-998E8330D312}"/>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 name="Text Placeholder 2">
              <a:extLst>
                <a:ext uri="{FF2B5EF4-FFF2-40B4-BE49-F238E27FC236}">
                  <a16:creationId xmlns:a16="http://schemas.microsoft.com/office/drawing/2014/main" id="{48238D21-1176-388D-C4EB-A62A2AB651D8}"/>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6" name="Text Placeholder 2">
              <a:extLst>
                <a:ext uri="{FF2B5EF4-FFF2-40B4-BE49-F238E27FC236}">
                  <a16:creationId xmlns:a16="http://schemas.microsoft.com/office/drawing/2014/main" id="{08CFED42-2208-C862-4BF7-3CA4F34DC402}"/>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7" name="Text Placeholder 2">
              <a:extLst>
                <a:ext uri="{FF2B5EF4-FFF2-40B4-BE49-F238E27FC236}">
                  <a16:creationId xmlns:a16="http://schemas.microsoft.com/office/drawing/2014/main" id="{B94BB68F-E5F1-874C-BD24-5600D6009BED}"/>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8" name="Text Placeholder 2">
              <a:extLst>
                <a:ext uri="{FF2B5EF4-FFF2-40B4-BE49-F238E27FC236}">
                  <a16:creationId xmlns:a16="http://schemas.microsoft.com/office/drawing/2014/main" id="{4FBE6442-E78F-7F59-D152-D91413465E1D}"/>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9" name="Text Placeholder 2">
              <a:extLst>
                <a:ext uri="{FF2B5EF4-FFF2-40B4-BE49-F238E27FC236}">
                  <a16:creationId xmlns:a16="http://schemas.microsoft.com/office/drawing/2014/main" id="{EF6EF417-99A9-E212-32E4-96C1E55621F4}"/>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0" name="Text Placeholder 2">
              <a:extLst>
                <a:ext uri="{FF2B5EF4-FFF2-40B4-BE49-F238E27FC236}">
                  <a16:creationId xmlns:a16="http://schemas.microsoft.com/office/drawing/2014/main" id="{FC186449-509F-CF97-6D96-E673997CC44D}"/>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1" name="TextBox 10">
              <a:extLst>
                <a:ext uri="{FF2B5EF4-FFF2-40B4-BE49-F238E27FC236}">
                  <a16:creationId xmlns:a16="http://schemas.microsoft.com/office/drawing/2014/main" id="{1FCF30C5-3EF0-D5A8-FB91-CB93C7605255}"/>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24164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35" presetClass="path" presetSubtype="0" decel="100000" fill="hold" grpId="1" nodeType="withEffect">
                                  <p:stCondLst>
                                    <p:cond delay="200"/>
                                  </p:stCondLst>
                                  <p:childTnLst>
                                    <p:animMotion origin="layout" path="M -1.25E-6 1.11111E-6 L -1.25E-6 0.02616 " pathEditMode="relative" rAng="0" ptsTypes="AA">
                                      <p:cBhvr>
                                        <p:cTn id="9" dur="500" spd="-100000" fill="hold"/>
                                        <p:tgtEl>
                                          <p:spTgt spid="52"/>
                                        </p:tgtEl>
                                        <p:attrNameLst>
                                          <p:attrName>ppt_x</p:attrName>
                                          <p:attrName>ppt_y</p:attrName>
                                        </p:attrNameLst>
                                      </p:cBhvr>
                                      <p:rCtr x="0" y="1296"/>
                                    </p:animMotion>
                                  </p:childTnLst>
                                </p:cTn>
                              </p:par>
                              <p:par>
                                <p:cTn id="10" presetID="10" presetClass="entr" presetSubtype="0" fill="hold" grpId="0" nodeType="withEffect">
                                  <p:stCondLst>
                                    <p:cond delay="4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35" presetClass="path" presetSubtype="0" decel="100000" fill="hold" grpId="1" nodeType="withEffect">
                                  <p:stCondLst>
                                    <p:cond delay="400"/>
                                  </p:stCondLst>
                                  <p:childTnLst>
                                    <p:animMotion origin="layout" path="M 3.95833E-6 1.11111E-6 L 3.95833E-6 0.02616 " pathEditMode="relative" rAng="0" ptsTypes="AA">
                                      <p:cBhvr>
                                        <p:cTn id="14" dur="500" spd="-100000" fill="hold"/>
                                        <p:tgtEl>
                                          <p:spTgt spid="53"/>
                                        </p:tgtEl>
                                        <p:attrNameLst>
                                          <p:attrName>ppt_x</p:attrName>
                                          <p:attrName>ppt_y</p:attrName>
                                        </p:attrNameLst>
                                      </p:cBhvr>
                                      <p:rCtr x="0" y="1296"/>
                                    </p:animMotion>
                                  </p:childTnLst>
                                </p:cTn>
                              </p:par>
                              <p:par>
                                <p:cTn id="15" presetID="10" presetClass="entr" presetSubtype="0" fill="hold" grpId="0" nodeType="withEffect">
                                  <p:stCondLst>
                                    <p:cond delay="6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35" presetClass="path" presetSubtype="0" decel="100000" fill="hold" grpId="1" nodeType="withEffect">
                                  <p:stCondLst>
                                    <p:cond delay="600"/>
                                  </p:stCondLst>
                                  <p:childTnLst>
                                    <p:animMotion origin="layout" path="M -1.04167E-6 1.11111E-6 L -1.04167E-6 0.02616 " pathEditMode="relative" rAng="0" ptsTypes="AA">
                                      <p:cBhvr>
                                        <p:cTn id="19" dur="500" spd="-100000" fill="hold"/>
                                        <p:tgtEl>
                                          <p:spTgt spid="54"/>
                                        </p:tgtEl>
                                        <p:attrNameLst>
                                          <p:attrName>ppt_x</p:attrName>
                                          <p:attrName>ppt_y</p:attrName>
                                        </p:attrNameLst>
                                      </p:cBhvr>
                                      <p:rCtr x="0" y="1296"/>
                                    </p:animMotion>
                                  </p:childTnLst>
                                </p:cTn>
                              </p:par>
                              <p:par>
                                <p:cTn id="20" presetID="10" presetClass="entr" presetSubtype="0" fill="hold" grpId="0" nodeType="withEffect">
                                  <p:stCondLst>
                                    <p:cond delay="80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35" presetClass="path" presetSubtype="0" decel="100000" fill="hold" grpId="1" nodeType="withEffect">
                                  <p:stCondLst>
                                    <p:cond delay="800"/>
                                  </p:stCondLst>
                                  <p:childTnLst>
                                    <p:animMotion origin="layout" path="M 4.16667E-6 1.11111E-6 L 4.16667E-6 0.02616 " pathEditMode="relative" rAng="0" ptsTypes="AA">
                                      <p:cBhvr>
                                        <p:cTn id="24" dur="500" spd="-100000" fill="hold"/>
                                        <p:tgtEl>
                                          <p:spTgt spid="56"/>
                                        </p:tgtEl>
                                        <p:attrNameLst>
                                          <p:attrName>ppt_x</p:attrName>
                                          <p:attrName>ppt_y</p:attrName>
                                        </p:attrNameLst>
                                      </p:cBhvr>
                                      <p:rCtr x="0" y="1296"/>
                                    </p:animMotion>
                                  </p:childTnLst>
                                </p:cTn>
                              </p:par>
                              <p:par>
                                <p:cTn id="25" presetID="10" presetClass="entr" presetSubtype="0" fill="hold" grpId="0" nodeType="withEffect">
                                  <p:stCondLst>
                                    <p:cond delay="10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35" presetClass="path" presetSubtype="0" decel="100000" fill="hold" grpId="1" nodeType="withEffect">
                                  <p:stCondLst>
                                    <p:cond delay="1000"/>
                                  </p:stCondLst>
                                  <p:childTnLst>
                                    <p:animMotion origin="layout" path="M -6.25E-7 1.11111E-6 L -6.25E-7 0.02616 " pathEditMode="relative" rAng="0" ptsTypes="AA">
                                      <p:cBhvr>
                                        <p:cTn id="29" dur="500" spd="-100000" fill="hold"/>
                                        <p:tgtEl>
                                          <p:spTgt spid="57"/>
                                        </p:tgtEl>
                                        <p:attrNameLst>
                                          <p:attrName>ppt_x</p:attrName>
                                          <p:attrName>ppt_y</p:attrName>
                                        </p:attrNameLst>
                                      </p:cBhvr>
                                      <p:rCtr x="0" y="1296"/>
                                    </p:animMotion>
                                  </p:childTnLst>
                                </p:cTn>
                              </p:par>
                              <p:par>
                                <p:cTn id="30" presetID="10" presetClass="entr" presetSubtype="0" fill="hold" grpId="0" nodeType="withEffect">
                                  <p:stCondLst>
                                    <p:cond delay="2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35" presetClass="path" presetSubtype="0" decel="100000" fill="hold" grpId="1" nodeType="withEffect">
                                  <p:stCondLst>
                                    <p:cond delay="200"/>
                                  </p:stCondLst>
                                  <p:childTnLst>
                                    <p:animMotion origin="layout" path="M -1.25E-6 3.33333E-6 L -1.25E-6 0.02615 " pathEditMode="relative" rAng="0" ptsTypes="AA">
                                      <p:cBhvr>
                                        <p:cTn id="34" dur="500" spd="-100000" fill="hold"/>
                                        <p:tgtEl>
                                          <p:spTgt spid="62"/>
                                        </p:tgtEl>
                                        <p:attrNameLst>
                                          <p:attrName>ppt_x</p:attrName>
                                          <p:attrName>ppt_y</p:attrName>
                                        </p:attrNameLst>
                                      </p:cBhvr>
                                      <p:rCtr x="0" y="1296"/>
                                    </p:animMotion>
                                  </p:childTnLst>
                                </p:cTn>
                              </p:par>
                              <p:par>
                                <p:cTn id="35" presetID="10" presetClass="entr" presetSubtype="0" fill="hold" grpId="0" nodeType="withEffect">
                                  <p:stCondLst>
                                    <p:cond delay="4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35" presetClass="path" presetSubtype="0" decel="100000" fill="hold" grpId="1" nodeType="withEffect">
                                  <p:stCondLst>
                                    <p:cond delay="400"/>
                                  </p:stCondLst>
                                  <p:childTnLst>
                                    <p:animMotion origin="layout" path="M 3.75E-6 2.59259E-6 L 3.75E-6 0.02615 " pathEditMode="relative" rAng="0" ptsTypes="AA">
                                      <p:cBhvr>
                                        <p:cTn id="39" dur="500" spd="-100000" fill="hold"/>
                                        <p:tgtEl>
                                          <p:spTgt spid="63"/>
                                        </p:tgtEl>
                                        <p:attrNameLst>
                                          <p:attrName>ppt_x</p:attrName>
                                          <p:attrName>ppt_y</p:attrName>
                                        </p:attrNameLst>
                                      </p:cBhvr>
                                      <p:rCtr x="0" y="1296"/>
                                    </p:animMotion>
                                  </p:childTnLst>
                                </p:cTn>
                              </p:par>
                              <p:par>
                                <p:cTn id="40" presetID="10" presetClass="entr" presetSubtype="0" fill="hold" grpId="0" nodeType="withEffect">
                                  <p:stCondLst>
                                    <p:cond delay="60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35" presetClass="path" presetSubtype="0" decel="100000" fill="hold" grpId="1" nodeType="withEffect">
                                  <p:stCondLst>
                                    <p:cond delay="600"/>
                                  </p:stCondLst>
                                  <p:childTnLst>
                                    <p:animMotion origin="layout" path="M -1.04167E-6 1.85185E-6 L -1.04167E-6 0.02616 " pathEditMode="relative" rAng="0" ptsTypes="AA">
                                      <p:cBhvr>
                                        <p:cTn id="44" dur="500" spd="-100000" fill="hold"/>
                                        <p:tgtEl>
                                          <p:spTgt spid="64"/>
                                        </p:tgtEl>
                                        <p:attrNameLst>
                                          <p:attrName>ppt_x</p:attrName>
                                          <p:attrName>ppt_y</p:attrName>
                                        </p:attrNameLst>
                                      </p:cBhvr>
                                      <p:rCtr x="0" y="1296"/>
                                    </p:animMotion>
                                  </p:childTnLst>
                                </p:cTn>
                              </p:par>
                              <p:par>
                                <p:cTn id="45" presetID="10" presetClass="entr" presetSubtype="0" fill="hold" grpId="0" nodeType="withEffect">
                                  <p:stCondLst>
                                    <p:cond delay="80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par>
                                <p:cTn id="48" presetID="35" presetClass="path" presetSubtype="0" decel="100000" fill="hold" grpId="1" nodeType="withEffect">
                                  <p:stCondLst>
                                    <p:cond delay="800"/>
                                  </p:stCondLst>
                                  <p:childTnLst>
                                    <p:animMotion origin="layout" path="M 4.16667E-6 1.11111E-6 L 4.16667E-6 0.02616 " pathEditMode="relative" rAng="0" ptsTypes="AA">
                                      <p:cBhvr>
                                        <p:cTn id="49" dur="500" spd="-100000" fill="hold"/>
                                        <p:tgtEl>
                                          <p:spTgt spid="65"/>
                                        </p:tgtEl>
                                        <p:attrNameLst>
                                          <p:attrName>ppt_x</p:attrName>
                                          <p:attrName>ppt_y</p:attrName>
                                        </p:attrNameLst>
                                      </p:cBhvr>
                                      <p:rCtr x="0" y="1296"/>
                                    </p:animMotion>
                                  </p:childTnLst>
                                </p:cTn>
                              </p:par>
                              <p:par>
                                <p:cTn id="50" presetID="23" presetClass="entr" presetSubtype="16" fill="hold" grpId="0" nodeType="withEffect">
                                  <p:stCondLst>
                                    <p:cond delay="200"/>
                                  </p:stCondLst>
                                  <p:childTnLst>
                                    <p:set>
                                      <p:cBhvr>
                                        <p:cTn id="51" dur="1" fill="hold">
                                          <p:stCondLst>
                                            <p:cond delay="0"/>
                                          </p:stCondLst>
                                        </p:cTn>
                                        <p:tgtEl>
                                          <p:spTgt spid="47"/>
                                        </p:tgtEl>
                                        <p:attrNameLst>
                                          <p:attrName>style.visibility</p:attrName>
                                        </p:attrNameLst>
                                      </p:cBhvr>
                                      <p:to>
                                        <p:strVal val="visible"/>
                                      </p:to>
                                    </p:set>
                                    <p:anim calcmode="lin" valueType="num">
                                      <p:cBhvr>
                                        <p:cTn id="52" dur="400" fill="hold"/>
                                        <p:tgtEl>
                                          <p:spTgt spid="47"/>
                                        </p:tgtEl>
                                        <p:attrNameLst>
                                          <p:attrName>ppt_w</p:attrName>
                                        </p:attrNameLst>
                                      </p:cBhvr>
                                      <p:tavLst>
                                        <p:tav tm="0">
                                          <p:val>
                                            <p:fltVal val="0"/>
                                          </p:val>
                                        </p:tav>
                                        <p:tav tm="100000">
                                          <p:val>
                                            <p:strVal val="#ppt_w"/>
                                          </p:val>
                                        </p:tav>
                                      </p:tavLst>
                                    </p:anim>
                                    <p:anim calcmode="lin" valueType="num">
                                      <p:cBhvr>
                                        <p:cTn id="53" dur="400" fill="hold"/>
                                        <p:tgtEl>
                                          <p:spTgt spid="47"/>
                                        </p:tgtEl>
                                        <p:attrNameLst>
                                          <p:attrName>ppt_h</p:attrName>
                                        </p:attrNameLst>
                                      </p:cBhvr>
                                      <p:tavLst>
                                        <p:tav tm="0">
                                          <p:val>
                                            <p:fltVal val="0"/>
                                          </p:val>
                                        </p:tav>
                                        <p:tav tm="100000">
                                          <p:val>
                                            <p:strVal val="#ppt_h"/>
                                          </p:val>
                                        </p:tav>
                                      </p:tavLst>
                                    </p:anim>
                                  </p:childTnLst>
                                </p:cTn>
                              </p:par>
                              <p:par>
                                <p:cTn id="54" presetID="6" presetClass="emph" presetSubtype="0" accel="100000" autoRev="1" fill="hold" grpId="1" nodeType="withEffect">
                                  <p:stCondLst>
                                    <p:cond delay="200"/>
                                  </p:stCondLst>
                                  <p:childTnLst>
                                    <p:animScale>
                                      <p:cBhvr>
                                        <p:cTn id="55" dur="400" fill="hold"/>
                                        <p:tgtEl>
                                          <p:spTgt spid="47"/>
                                        </p:tgtEl>
                                      </p:cBhvr>
                                      <p:by x="110000" y="110000"/>
                                    </p:animScale>
                                  </p:childTnLst>
                                </p:cTn>
                              </p:par>
                              <p:par>
                                <p:cTn id="56" presetID="23" presetClass="entr" presetSubtype="16" fill="hold" grpId="0" nodeType="withEffect">
                                  <p:stCondLst>
                                    <p:cond delay="400"/>
                                  </p:stCondLst>
                                  <p:childTnLst>
                                    <p:set>
                                      <p:cBhvr>
                                        <p:cTn id="57" dur="1" fill="hold">
                                          <p:stCondLst>
                                            <p:cond delay="0"/>
                                          </p:stCondLst>
                                        </p:cTn>
                                        <p:tgtEl>
                                          <p:spTgt spid="48"/>
                                        </p:tgtEl>
                                        <p:attrNameLst>
                                          <p:attrName>style.visibility</p:attrName>
                                        </p:attrNameLst>
                                      </p:cBhvr>
                                      <p:to>
                                        <p:strVal val="visible"/>
                                      </p:to>
                                    </p:set>
                                    <p:anim calcmode="lin" valueType="num">
                                      <p:cBhvr>
                                        <p:cTn id="58" dur="400" fill="hold"/>
                                        <p:tgtEl>
                                          <p:spTgt spid="48"/>
                                        </p:tgtEl>
                                        <p:attrNameLst>
                                          <p:attrName>ppt_w</p:attrName>
                                        </p:attrNameLst>
                                      </p:cBhvr>
                                      <p:tavLst>
                                        <p:tav tm="0">
                                          <p:val>
                                            <p:fltVal val="0"/>
                                          </p:val>
                                        </p:tav>
                                        <p:tav tm="100000">
                                          <p:val>
                                            <p:strVal val="#ppt_w"/>
                                          </p:val>
                                        </p:tav>
                                      </p:tavLst>
                                    </p:anim>
                                    <p:anim calcmode="lin" valueType="num">
                                      <p:cBhvr>
                                        <p:cTn id="59" dur="400" fill="hold"/>
                                        <p:tgtEl>
                                          <p:spTgt spid="48"/>
                                        </p:tgtEl>
                                        <p:attrNameLst>
                                          <p:attrName>ppt_h</p:attrName>
                                        </p:attrNameLst>
                                      </p:cBhvr>
                                      <p:tavLst>
                                        <p:tav tm="0">
                                          <p:val>
                                            <p:fltVal val="0"/>
                                          </p:val>
                                        </p:tav>
                                        <p:tav tm="100000">
                                          <p:val>
                                            <p:strVal val="#ppt_h"/>
                                          </p:val>
                                        </p:tav>
                                      </p:tavLst>
                                    </p:anim>
                                  </p:childTnLst>
                                </p:cTn>
                              </p:par>
                              <p:par>
                                <p:cTn id="60" presetID="6" presetClass="emph" presetSubtype="0" accel="100000" autoRev="1" fill="hold" grpId="1" nodeType="withEffect">
                                  <p:stCondLst>
                                    <p:cond delay="400"/>
                                  </p:stCondLst>
                                  <p:childTnLst>
                                    <p:animScale>
                                      <p:cBhvr>
                                        <p:cTn id="61" dur="400" fill="hold"/>
                                        <p:tgtEl>
                                          <p:spTgt spid="48"/>
                                        </p:tgtEl>
                                      </p:cBhvr>
                                      <p:by x="110000" y="110000"/>
                                    </p:animScale>
                                  </p:childTnLst>
                                </p:cTn>
                              </p:par>
                              <p:par>
                                <p:cTn id="62" presetID="23" presetClass="entr" presetSubtype="16" fill="hold" grpId="0" nodeType="withEffect">
                                  <p:stCondLst>
                                    <p:cond delay="600"/>
                                  </p:stCondLst>
                                  <p:childTnLst>
                                    <p:set>
                                      <p:cBhvr>
                                        <p:cTn id="63" dur="1" fill="hold">
                                          <p:stCondLst>
                                            <p:cond delay="0"/>
                                          </p:stCondLst>
                                        </p:cTn>
                                        <p:tgtEl>
                                          <p:spTgt spid="49"/>
                                        </p:tgtEl>
                                        <p:attrNameLst>
                                          <p:attrName>style.visibility</p:attrName>
                                        </p:attrNameLst>
                                      </p:cBhvr>
                                      <p:to>
                                        <p:strVal val="visible"/>
                                      </p:to>
                                    </p:set>
                                    <p:anim calcmode="lin" valueType="num">
                                      <p:cBhvr>
                                        <p:cTn id="64" dur="400" fill="hold"/>
                                        <p:tgtEl>
                                          <p:spTgt spid="49"/>
                                        </p:tgtEl>
                                        <p:attrNameLst>
                                          <p:attrName>ppt_w</p:attrName>
                                        </p:attrNameLst>
                                      </p:cBhvr>
                                      <p:tavLst>
                                        <p:tav tm="0">
                                          <p:val>
                                            <p:fltVal val="0"/>
                                          </p:val>
                                        </p:tav>
                                        <p:tav tm="100000">
                                          <p:val>
                                            <p:strVal val="#ppt_w"/>
                                          </p:val>
                                        </p:tav>
                                      </p:tavLst>
                                    </p:anim>
                                    <p:anim calcmode="lin" valueType="num">
                                      <p:cBhvr>
                                        <p:cTn id="65" dur="400" fill="hold"/>
                                        <p:tgtEl>
                                          <p:spTgt spid="49"/>
                                        </p:tgtEl>
                                        <p:attrNameLst>
                                          <p:attrName>ppt_h</p:attrName>
                                        </p:attrNameLst>
                                      </p:cBhvr>
                                      <p:tavLst>
                                        <p:tav tm="0">
                                          <p:val>
                                            <p:fltVal val="0"/>
                                          </p:val>
                                        </p:tav>
                                        <p:tav tm="100000">
                                          <p:val>
                                            <p:strVal val="#ppt_h"/>
                                          </p:val>
                                        </p:tav>
                                      </p:tavLst>
                                    </p:anim>
                                  </p:childTnLst>
                                </p:cTn>
                              </p:par>
                              <p:par>
                                <p:cTn id="66" presetID="6" presetClass="emph" presetSubtype="0" accel="100000" autoRev="1" fill="hold" grpId="1" nodeType="withEffect">
                                  <p:stCondLst>
                                    <p:cond delay="600"/>
                                  </p:stCondLst>
                                  <p:childTnLst>
                                    <p:animScale>
                                      <p:cBhvr>
                                        <p:cTn id="67" dur="400" fill="hold"/>
                                        <p:tgtEl>
                                          <p:spTgt spid="49"/>
                                        </p:tgtEl>
                                      </p:cBhvr>
                                      <p:by x="110000" y="110000"/>
                                    </p:animScale>
                                  </p:childTnLst>
                                </p:cTn>
                              </p:par>
                              <p:par>
                                <p:cTn id="68" presetID="23" presetClass="entr" presetSubtype="16" fill="hold" grpId="0" nodeType="withEffect">
                                  <p:stCondLst>
                                    <p:cond delay="800"/>
                                  </p:stCondLst>
                                  <p:childTnLst>
                                    <p:set>
                                      <p:cBhvr>
                                        <p:cTn id="69" dur="1" fill="hold">
                                          <p:stCondLst>
                                            <p:cond delay="0"/>
                                          </p:stCondLst>
                                        </p:cTn>
                                        <p:tgtEl>
                                          <p:spTgt spid="50"/>
                                        </p:tgtEl>
                                        <p:attrNameLst>
                                          <p:attrName>style.visibility</p:attrName>
                                        </p:attrNameLst>
                                      </p:cBhvr>
                                      <p:to>
                                        <p:strVal val="visible"/>
                                      </p:to>
                                    </p:set>
                                    <p:anim calcmode="lin" valueType="num">
                                      <p:cBhvr>
                                        <p:cTn id="70" dur="400" fill="hold"/>
                                        <p:tgtEl>
                                          <p:spTgt spid="50"/>
                                        </p:tgtEl>
                                        <p:attrNameLst>
                                          <p:attrName>ppt_w</p:attrName>
                                        </p:attrNameLst>
                                      </p:cBhvr>
                                      <p:tavLst>
                                        <p:tav tm="0">
                                          <p:val>
                                            <p:fltVal val="0"/>
                                          </p:val>
                                        </p:tav>
                                        <p:tav tm="100000">
                                          <p:val>
                                            <p:strVal val="#ppt_w"/>
                                          </p:val>
                                        </p:tav>
                                      </p:tavLst>
                                    </p:anim>
                                    <p:anim calcmode="lin" valueType="num">
                                      <p:cBhvr>
                                        <p:cTn id="71" dur="400" fill="hold"/>
                                        <p:tgtEl>
                                          <p:spTgt spid="50"/>
                                        </p:tgtEl>
                                        <p:attrNameLst>
                                          <p:attrName>ppt_h</p:attrName>
                                        </p:attrNameLst>
                                      </p:cBhvr>
                                      <p:tavLst>
                                        <p:tav tm="0">
                                          <p:val>
                                            <p:fltVal val="0"/>
                                          </p:val>
                                        </p:tav>
                                        <p:tav tm="100000">
                                          <p:val>
                                            <p:strVal val="#ppt_h"/>
                                          </p:val>
                                        </p:tav>
                                      </p:tavLst>
                                    </p:anim>
                                  </p:childTnLst>
                                </p:cTn>
                              </p:par>
                              <p:par>
                                <p:cTn id="72" presetID="6" presetClass="emph" presetSubtype="0" accel="100000" autoRev="1" fill="hold" grpId="1" nodeType="withEffect">
                                  <p:stCondLst>
                                    <p:cond delay="800"/>
                                  </p:stCondLst>
                                  <p:childTnLst>
                                    <p:animScale>
                                      <p:cBhvr>
                                        <p:cTn id="73" dur="400" fill="hold"/>
                                        <p:tgtEl>
                                          <p:spTgt spid="50"/>
                                        </p:tgtEl>
                                      </p:cBhvr>
                                      <p:by x="110000" y="110000"/>
                                    </p:animScale>
                                  </p:childTnLst>
                                </p:cTn>
                              </p:par>
                              <p:par>
                                <p:cTn id="74" presetID="23" presetClass="entr" presetSubtype="16" fill="hold" grpId="0" nodeType="withEffect">
                                  <p:stCondLst>
                                    <p:cond delay="1000"/>
                                  </p:stCondLst>
                                  <p:childTnLst>
                                    <p:set>
                                      <p:cBhvr>
                                        <p:cTn id="75" dur="1" fill="hold">
                                          <p:stCondLst>
                                            <p:cond delay="0"/>
                                          </p:stCondLst>
                                        </p:cTn>
                                        <p:tgtEl>
                                          <p:spTgt spid="51"/>
                                        </p:tgtEl>
                                        <p:attrNameLst>
                                          <p:attrName>style.visibility</p:attrName>
                                        </p:attrNameLst>
                                      </p:cBhvr>
                                      <p:to>
                                        <p:strVal val="visible"/>
                                      </p:to>
                                    </p:set>
                                    <p:anim calcmode="lin" valueType="num">
                                      <p:cBhvr>
                                        <p:cTn id="76" dur="400" fill="hold"/>
                                        <p:tgtEl>
                                          <p:spTgt spid="51"/>
                                        </p:tgtEl>
                                        <p:attrNameLst>
                                          <p:attrName>ppt_w</p:attrName>
                                        </p:attrNameLst>
                                      </p:cBhvr>
                                      <p:tavLst>
                                        <p:tav tm="0">
                                          <p:val>
                                            <p:fltVal val="0"/>
                                          </p:val>
                                        </p:tav>
                                        <p:tav tm="100000">
                                          <p:val>
                                            <p:strVal val="#ppt_w"/>
                                          </p:val>
                                        </p:tav>
                                      </p:tavLst>
                                    </p:anim>
                                    <p:anim calcmode="lin" valueType="num">
                                      <p:cBhvr>
                                        <p:cTn id="77" dur="400" fill="hold"/>
                                        <p:tgtEl>
                                          <p:spTgt spid="51"/>
                                        </p:tgtEl>
                                        <p:attrNameLst>
                                          <p:attrName>ppt_h</p:attrName>
                                        </p:attrNameLst>
                                      </p:cBhvr>
                                      <p:tavLst>
                                        <p:tav tm="0">
                                          <p:val>
                                            <p:fltVal val="0"/>
                                          </p:val>
                                        </p:tav>
                                        <p:tav tm="100000">
                                          <p:val>
                                            <p:strVal val="#ppt_h"/>
                                          </p:val>
                                        </p:tav>
                                      </p:tavLst>
                                    </p:anim>
                                  </p:childTnLst>
                                </p:cTn>
                              </p:par>
                              <p:par>
                                <p:cTn id="78" presetID="6" presetClass="emph" presetSubtype="0" accel="100000" autoRev="1" fill="hold" grpId="1" nodeType="withEffect">
                                  <p:stCondLst>
                                    <p:cond delay="1000"/>
                                  </p:stCondLst>
                                  <p:childTnLst>
                                    <p:animScale>
                                      <p:cBhvr>
                                        <p:cTn id="79" dur="400" fill="hold"/>
                                        <p:tgtEl>
                                          <p:spTgt spid="51"/>
                                        </p:tgtEl>
                                      </p:cBhvr>
                                      <p:by x="110000" y="110000"/>
                                    </p:animScale>
                                  </p:childTnLst>
                                </p:cTn>
                              </p:par>
                              <p:par>
                                <p:cTn id="80" presetID="10" presetClass="entr" presetSubtype="0" fill="hold" grpId="0" nodeType="withEffect">
                                  <p:stCondLst>
                                    <p:cond delay="20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35" presetClass="path" presetSubtype="0" decel="100000" fill="hold" grpId="1" nodeType="withEffect">
                                  <p:stCondLst>
                                    <p:cond delay="200"/>
                                  </p:stCondLst>
                                  <p:childTnLst>
                                    <p:animMotion origin="layout" path="M -1.25E-6 -4.07407E-6 L -1.25E-6 0.02616 " pathEditMode="relative" rAng="0" ptsTypes="AA">
                                      <p:cBhvr>
                                        <p:cTn id="84" dur="500" spd="-100000" fill="hold"/>
                                        <p:tgtEl>
                                          <p:spTgt spid="68"/>
                                        </p:tgtEl>
                                        <p:attrNameLst>
                                          <p:attrName>ppt_x</p:attrName>
                                          <p:attrName>ppt_y</p:attrName>
                                        </p:attrNameLst>
                                      </p:cBhvr>
                                      <p:rCtr x="0" y="1296"/>
                                    </p:animMotion>
                                  </p:childTnLst>
                                </p:cTn>
                              </p:par>
                              <p:par>
                                <p:cTn id="85" presetID="10" presetClass="entr" presetSubtype="0" fill="hold" grpId="0" nodeType="withEffect">
                                  <p:stCondLst>
                                    <p:cond delay="400"/>
                                  </p:stCondLst>
                                  <p:childTnLst>
                                    <p:set>
                                      <p:cBhvr>
                                        <p:cTn id="86" dur="1" fill="hold">
                                          <p:stCondLst>
                                            <p:cond delay="0"/>
                                          </p:stCondLst>
                                        </p:cTn>
                                        <p:tgtEl>
                                          <p:spTgt spid="69"/>
                                        </p:tgtEl>
                                        <p:attrNameLst>
                                          <p:attrName>style.visibility</p:attrName>
                                        </p:attrNameLst>
                                      </p:cBhvr>
                                      <p:to>
                                        <p:strVal val="visible"/>
                                      </p:to>
                                    </p:set>
                                    <p:animEffect transition="in" filter="fade">
                                      <p:cBhvr>
                                        <p:cTn id="87" dur="500"/>
                                        <p:tgtEl>
                                          <p:spTgt spid="69"/>
                                        </p:tgtEl>
                                      </p:cBhvr>
                                    </p:animEffect>
                                  </p:childTnLst>
                                </p:cTn>
                              </p:par>
                              <p:par>
                                <p:cTn id="88" presetID="35" presetClass="path" presetSubtype="0" decel="100000" fill="hold" grpId="1" nodeType="withEffect">
                                  <p:stCondLst>
                                    <p:cond delay="400"/>
                                  </p:stCondLst>
                                  <p:childTnLst>
                                    <p:animMotion origin="layout" path="M 3.75E-6 -4.07407E-6 L 3.75E-6 0.02616 " pathEditMode="relative" rAng="0" ptsTypes="AA">
                                      <p:cBhvr>
                                        <p:cTn id="89" dur="500" spd="-100000" fill="hold"/>
                                        <p:tgtEl>
                                          <p:spTgt spid="69"/>
                                        </p:tgtEl>
                                        <p:attrNameLst>
                                          <p:attrName>ppt_x</p:attrName>
                                          <p:attrName>ppt_y</p:attrName>
                                        </p:attrNameLst>
                                      </p:cBhvr>
                                      <p:rCtr x="0" y="1296"/>
                                    </p:animMotion>
                                  </p:childTnLst>
                                </p:cTn>
                              </p:par>
                              <p:par>
                                <p:cTn id="90" presetID="10" presetClass="entr" presetSubtype="0" fill="hold" grpId="0" nodeType="withEffect">
                                  <p:stCondLst>
                                    <p:cond delay="60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500"/>
                                        <p:tgtEl>
                                          <p:spTgt spid="70"/>
                                        </p:tgtEl>
                                      </p:cBhvr>
                                    </p:animEffect>
                                  </p:childTnLst>
                                </p:cTn>
                              </p:par>
                              <p:par>
                                <p:cTn id="93" presetID="35" presetClass="path" presetSubtype="0" decel="100000" fill="hold" grpId="1" nodeType="withEffect">
                                  <p:stCondLst>
                                    <p:cond delay="600"/>
                                  </p:stCondLst>
                                  <p:childTnLst>
                                    <p:animMotion origin="layout" path="M -1.04167E-6 -2.96296E-6 L -1.04167E-6 0.02616 " pathEditMode="relative" rAng="0" ptsTypes="AA">
                                      <p:cBhvr>
                                        <p:cTn id="94" dur="500" spd="-100000" fill="hold"/>
                                        <p:tgtEl>
                                          <p:spTgt spid="70"/>
                                        </p:tgtEl>
                                        <p:attrNameLst>
                                          <p:attrName>ppt_x</p:attrName>
                                          <p:attrName>ppt_y</p:attrName>
                                        </p:attrNameLst>
                                      </p:cBhvr>
                                      <p:rCtr x="0" y="1296"/>
                                    </p:animMotion>
                                  </p:childTnLst>
                                </p:cTn>
                              </p:par>
                              <p:par>
                                <p:cTn id="95" presetID="10" presetClass="entr" presetSubtype="0" fill="hold" grpId="0" nodeType="withEffect">
                                  <p:stCondLst>
                                    <p:cond delay="80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par>
                                <p:cTn id="98" presetID="35" presetClass="path" presetSubtype="0" decel="100000" fill="hold" grpId="1" nodeType="withEffect">
                                  <p:stCondLst>
                                    <p:cond delay="800"/>
                                  </p:stCondLst>
                                  <p:childTnLst>
                                    <p:animMotion origin="layout" path="M 4.16667E-6 -4.07407E-6 L 4.16667E-6 0.02616 " pathEditMode="relative" rAng="0" ptsTypes="AA">
                                      <p:cBhvr>
                                        <p:cTn id="99" dur="500" spd="-100000" fill="hold"/>
                                        <p:tgtEl>
                                          <p:spTgt spid="71"/>
                                        </p:tgtEl>
                                        <p:attrNameLst>
                                          <p:attrName>ppt_x</p:attrName>
                                          <p:attrName>ppt_y</p:attrName>
                                        </p:attrNameLst>
                                      </p:cBhvr>
                                      <p:rCtr x="0" y="1296"/>
                                    </p:animMotion>
                                  </p:childTnLst>
                                </p:cTn>
                              </p:par>
                              <p:par>
                                <p:cTn id="100" presetID="10" presetClass="entr" presetSubtype="0" fill="hold" grpId="0" nodeType="withEffect">
                                  <p:stCondLst>
                                    <p:cond delay="1000"/>
                                  </p:stCondLst>
                                  <p:childTnLst>
                                    <p:set>
                                      <p:cBhvr>
                                        <p:cTn id="101" dur="1" fill="hold">
                                          <p:stCondLst>
                                            <p:cond delay="0"/>
                                          </p:stCondLst>
                                        </p:cTn>
                                        <p:tgtEl>
                                          <p:spTgt spid="88"/>
                                        </p:tgtEl>
                                        <p:attrNameLst>
                                          <p:attrName>style.visibility</p:attrName>
                                        </p:attrNameLst>
                                      </p:cBhvr>
                                      <p:to>
                                        <p:strVal val="visible"/>
                                      </p:to>
                                    </p:set>
                                    <p:animEffect transition="in" filter="fade">
                                      <p:cBhvr>
                                        <p:cTn id="102" dur="500"/>
                                        <p:tgtEl>
                                          <p:spTgt spid="88"/>
                                        </p:tgtEl>
                                      </p:cBhvr>
                                    </p:animEffect>
                                  </p:childTnLst>
                                </p:cTn>
                              </p:par>
                              <p:par>
                                <p:cTn id="103" presetID="35" presetClass="path" presetSubtype="0" decel="100000" fill="hold" grpId="1" nodeType="withEffect">
                                  <p:stCondLst>
                                    <p:cond delay="1000"/>
                                  </p:stCondLst>
                                  <p:childTnLst>
                                    <p:animMotion origin="layout" path="M -8.33333E-7 -4.07407E-6 L -8.33333E-7 0.02616 " pathEditMode="relative" rAng="0" ptsTypes="AA">
                                      <p:cBhvr>
                                        <p:cTn id="104" dur="500" spd="-100000" fill="hold"/>
                                        <p:tgtEl>
                                          <p:spTgt spid="88"/>
                                        </p:tgtEl>
                                        <p:attrNameLst>
                                          <p:attrName>ppt_x</p:attrName>
                                          <p:attrName>ppt_y</p:attrName>
                                        </p:attrNameLst>
                                      </p:cBhvr>
                                      <p:rCtr x="0" y="1296"/>
                                    </p:animMotion>
                                  </p:childTnLst>
                                </p:cTn>
                              </p:par>
                              <p:par>
                                <p:cTn id="105" presetID="23" presetClass="entr" presetSubtype="16" fill="hold" grpId="0" nodeType="withEffect">
                                  <p:stCondLst>
                                    <p:cond delay="200"/>
                                  </p:stCondLst>
                                  <p:childTnLst>
                                    <p:set>
                                      <p:cBhvr>
                                        <p:cTn id="106" dur="1" fill="hold">
                                          <p:stCondLst>
                                            <p:cond delay="0"/>
                                          </p:stCondLst>
                                        </p:cTn>
                                        <p:tgtEl>
                                          <p:spTgt spid="82"/>
                                        </p:tgtEl>
                                        <p:attrNameLst>
                                          <p:attrName>style.visibility</p:attrName>
                                        </p:attrNameLst>
                                      </p:cBhvr>
                                      <p:to>
                                        <p:strVal val="visible"/>
                                      </p:to>
                                    </p:set>
                                    <p:anim calcmode="lin" valueType="num">
                                      <p:cBhvr>
                                        <p:cTn id="107" dur="400" fill="hold"/>
                                        <p:tgtEl>
                                          <p:spTgt spid="82"/>
                                        </p:tgtEl>
                                        <p:attrNameLst>
                                          <p:attrName>ppt_w</p:attrName>
                                        </p:attrNameLst>
                                      </p:cBhvr>
                                      <p:tavLst>
                                        <p:tav tm="0">
                                          <p:val>
                                            <p:fltVal val="0"/>
                                          </p:val>
                                        </p:tav>
                                        <p:tav tm="100000">
                                          <p:val>
                                            <p:strVal val="#ppt_w"/>
                                          </p:val>
                                        </p:tav>
                                      </p:tavLst>
                                    </p:anim>
                                    <p:anim calcmode="lin" valueType="num">
                                      <p:cBhvr>
                                        <p:cTn id="108" dur="400" fill="hold"/>
                                        <p:tgtEl>
                                          <p:spTgt spid="82"/>
                                        </p:tgtEl>
                                        <p:attrNameLst>
                                          <p:attrName>ppt_h</p:attrName>
                                        </p:attrNameLst>
                                      </p:cBhvr>
                                      <p:tavLst>
                                        <p:tav tm="0">
                                          <p:val>
                                            <p:fltVal val="0"/>
                                          </p:val>
                                        </p:tav>
                                        <p:tav tm="100000">
                                          <p:val>
                                            <p:strVal val="#ppt_h"/>
                                          </p:val>
                                        </p:tav>
                                      </p:tavLst>
                                    </p:anim>
                                  </p:childTnLst>
                                </p:cTn>
                              </p:par>
                              <p:par>
                                <p:cTn id="109" presetID="6" presetClass="emph" presetSubtype="0" accel="100000" autoRev="1" fill="hold" grpId="1" nodeType="withEffect">
                                  <p:stCondLst>
                                    <p:cond delay="200"/>
                                  </p:stCondLst>
                                  <p:childTnLst>
                                    <p:animScale>
                                      <p:cBhvr>
                                        <p:cTn id="110" dur="400" fill="hold"/>
                                        <p:tgtEl>
                                          <p:spTgt spid="82"/>
                                        </p:tgtEl>
                                      </p:cBhvr>
                                      <p:by x="110000" y="110000"/>
                                    </p:animScale>
                                  </p:childTnLst>
                                </p:cTn>
                              </p:par>
                              <p:par>
                                <p:cTn id="111" presetID="23" presetClass="entr" presetSubtype="16" fill="hold" nodeType="withEffect">
                                  <p:stCondLst>
                                    <p:cond delay="400"/>
                                  </p:stCondLst>
                                  <p:childTnLst>
                                    <p:set>
                                      <p:cBhvr>
                                        <p:cTn id="112" dur="1" fill="hold">
                                          <p:stCondLst>
                                            <p:cond delay="0"/>
                                          </p:stCondLst>
                                        </p:cTn>
                                        <p:tgtEl>
                                          <p:spTgt spid="89"/>
                                        </p:tgtEl>
                                        <p:attrNameLst>
                                          <p:attrName>style.visibility</p:attrName>
                                        </p:attrNameLst>
                                      </p:cBhvr>
                                      <p:to>
                                        <p:strVal val="visible"/>
                                      </p:to>
                                    </p:set>
                                    <p:anim calcmode="lin" valueType="num">
                                      <p:cBhvr>
                                        <p:cTn id="113" dur="400" fill="hold"/>
                                        <p:tgtEl>
                                          <p:spTgt spid="89"/>
                                        </p:tgtEl>
                                        <p:attrNameLst>
                                          <p:attrName>ppt_w</p:attrName>
                                        </p:attrNameLst>
                                      </p:cBhvr>
                                      <p:tavLst>
                                        <p:tav tm="0">
                                          <p:val>
                                            <p:fltVal val="0"/>
                                          </p:val>
                                        </p:tav>
                                        <p:tav tm="100000">
                                          <p:val>
                                            <p:strVal val="#ppt_w"/>
                                          </p:val>
                                        </p:tav>
                                      </p:tavLst>
                                    </p:anim>
                                    <p:anim calcmode="lin" valueType="num">
                                      <p:cBhvr>
                                        <p:cTn id="114" dur="400" fill="hold"/>
                                        <p:tgtEl>
                                          <p:spTgt spid="89"/>
                                        </p:tgtEl>
                                        <p:attrNameLst>
                                          <p:attrName>ppt_h</p:attrName>
                                        </p:attrNameLst>
                                      </p:cBhvr>
                                      <p:tavLst>
                                        <p:tav tm="0">
                                          <p:val>
                                            <p:fltVal val="0"/>
                                          </p:val>
                                        </p:tav>
                                        <p:tav tm="100000">
                                          <p:val>
                                            <p:strVal val="#ppt_h"/>
                                          </p:val>
                                        </p:tav>
                                      </p:tavLst>
                                    </p:anim>
                                  </p:childTnLst>
                                </p:cTn>
                              </p:par>
                              <p:par>
                                <p:cTn id="115" presetID="6" presetClass="emph" presetSubtype="0" accel="100000" autoRev="1" fill="hold" nodeType="withEffect">
                                  <p:stCondLst>
                                    <p:cond delay="400"/>
                                  </p:stCondLst>
                                  <p:childTnLst>
                                    <p:animScale>
                                      <p:cBhvr>
                                        <p:cTn id="116" dur="400" fill="hold"/>
                                        <p:tgtEl>
                                          <p:spTgt spid="89"/>
                                        </p:tgtEl>
                                      </p:cBhvr>
                                      <p:by x="110000" y="110000"/>
                                    </p:animScale>
                                  </p:childTnLst>
                                </p:cTn>
                              </p:par>
                              <p:par>
                                <p:cTn id="117" presetID="23" presetClass="entr" presetSubtype="16" fill="hold" grpId="0" nodeType="withEffect">
                                  <p:stCondLst>
                                    <p:cond delay="600"/>
                                  </p:stCondLst>
                                  <p:childTnLst>
                                    <p:set>
                                      <p:cBhvr>
                                        <p:cTn id="118" dur="1" fill="hold">
                                          <p:stCondLst>
                                            <p:cond delay="0"/>
                                          </p:stCondLst>
                                        </p:cTn>
                                        <p:tgtEl>
                                          <p:spTgt spid="84"/>
                                        </p:tgtEl>
                                        <p:attrNameLst>
                                          <p:attrName>style.visibility</p:attrName>
                                        </p:attrNameLst>
                                      </p:cBhvr>
                                      <p:to>
                                        <p:strVal val="visible"/>
                                      </p:to>
                                    </p:set>
                                    <p:anim calcmode="lin" valueType="num">
                                      <p:cBhvr>
                                        <p:cTn id="119" dur="400" fill="hold"/>
                                        <p:tgtEl>
                                          <p:spTgt spid="84"/>
                                        </p:tgtEl>
                                        <p:attrNameLst>
                                          <p:attrName>ppt_w</p:attrName>
                                        </p:attrNameLst>
                                      </p:cBhvr>
                                      <p:tavLst>
                                        <p:tav tm="0">
                                          <p:val>
                                            <p:fltVal val="0"/>
                                          </p:val>
                                        </p:tav>
                                        <p:tav tm="100000">
                                          <p:val>
                                            <p:strVal val="#ppt_w"/>
                                          </p:val>
                                        </p:tav>
                                      </p:tavLst>
                                    </p:anim>
                                    <p:anim calcmode="lin" valueType="num">
                                      <p:cBhvr>
                                        <p:cTn id="120" dur="400" fill="hold"/>
                                        <p:tgtEl>
                                          <p:spTgt spid="84"/>
                                        </p:tgtEl>
                                        <p:attrNameLst>
                                          <p:attrName>ppt_h</p:attrName>
                                        </p:attrNameLst>
                                      </p:cBhvr>
                                      <p:tavLst>
                                        <p:tav tm="0">
                                          <p:val>
                                            <p:fltVal val="0"/>
                                          </p:val>
                                        </p:tav>
                                        <p:tav tm="100000">
                                          <p:val>
                                            <p:strVal val="#ppt_h"/>
                                          </p:val>
                                        </p:tav>
                                      </p:tavLst>
                                    </p:anim>
                                  </p:childTnLst>
                                </p:cTn>
                              </p:par>
                              <p:par>
                                <p:cTn id="121" presetID="6" presetClass="emph" presetSubtype="0" accel="100000" autoRev="1" fill="hold" grpId="1" nodeType="withEffect">
                                  <p:stCondLst>
                                    <p:cond delay="600"/>
                                  </p:stCondLst>
                                  <p:childTnLst>
                                    <p:animScale>
                                      <p:cBhvr>
                                        <p:cTn id="122" dur="400" fill="hold"/>
                                        <p:tgtEl>
                                          <p:spTgt spid="84"/>
                                        </p:tgtEl>
                                      </p:cBhvr>
                                      <p:by x="110000" y="110000"/>
                                    </p:animScale>
                                  </p:childTnLst>
                                </p:cTn>
                              </p:par>
                              <p:par>
                                <p:cTn id="123" presetID="23" presetClass="entr" presetSubtype="16" fill="hold" grpId="0" nodeType="withEffect">
                                  <p:stCondLst>
                                    <p:cond delay="800"/>
                                  </p:stCondLst>
                                  <p:childTnLst>
                                    <p:set>
                                      <p:cBhvr>
                                        <p:cTn id="124" dur="1" fill="hold">
                                          <p:stCondLst>
                                            <p:cond delay="0"/>
                                          </p:stCondLst>
                                        </p:cTn>
                                        <p:tgtEl>
                                          <p:spTgt spid="85"/>
                                        </p:tgtEl>
                                        <p:attrNameLst>
                                          <p:attrName>style.visibility</p:attrName>
                                        </p:attrNameLst>
                                      </p:cBhvr>
                                      <p:to>
                                        <p:strVal val="visible"/>
                                      </p:to>
                                    </p:set>
                                    <p:anim calcmode="lin" valueType="num">
                                      <p:cBhvr>
                                        <p:cTn id="125" dur="400" fill="hold"/>
                                        <p:tgtEl>
                                          <p:spTgt spid="85"/>
                                        </p:tgtEl>
                                        <p:attrNameLst>
                                          <p:attrName>ppt_w</p:attrName>
                                        </p:attrNameLst>
                                      </p:cBhvr>
                                      <p:tavLst>
                                        <p:tav tm="0">
                                          <p:val>
                                            <p:fltVal val="0"/>
                                          </p:val>
                                        </p:tav>
                                        <p:tav tm="100000">
                                          <p:val>
                                            <p:strVal val="#ppt_w"/>
                                          </p:val>
                                        </p:tav>
                                      </p:tavLst>
                                    </p:anim>
                                    <p:anim calcmode="lin" valueType="num">
                                      <p:cBhvr>
                                        <p:cTn id="126" dur="400" fill="hold"/>
                                        <p:tgtEl>
                                          <p:spTgt spid="85"/>
                                        </p:tgtEl>
                                        <p:attrNameLst>
                                          <p:attrName>ppt_h</p:attrName>
                                        </p:attrNameLst>
                                      </p:cBhvr>
                                      <p:tavLst>
                                        <p:tav tm="0">
                                          <p:val>
                                            <p:fltVal val="0"/>
                                          </p:val>
                                        </p:tav>
                                        <p:tav tm="100000">
                                          <p:val>
                                            <p:strVal val="#ppt_h"/>
                                          </p:val>
                                        </p:tav>
                                      </p:tavLst>
                                    </p:anim>
                                  </p:childTnLst>
                                </p:cTn>
                              </p:par>
                              <p:par>
                                <p:cTn id="127" presetID="6" presetClass="emph" presetSubtype="0" accel="100000" autoRev="1" fill="hold" grpId="1" nodeType="withEffect">
                                  <p:stCondLst>
                                    <p:cond delay="800"/>
                                  </p:stCondLst>
                                  <p:childTnLst>
                                    <p:animScale>
                                      <p:cBhvr>
                                        <p:cTn id="128" dur="400" fill="hold"/>
                                        <p:tgtEl>
                                          <p:spTgt spid="85"/>
                                        </p:tgtEl>
                                      </p:cBhvr>
                                      <p:by x="110000" y="110000"/>
                                    </p:animScale>
                                  </p:childTnLst>
                                </p:cTn>
                              </p:par>
                              <p:par>
                                <p:cTn id="129" presetID="23" presetClass="entr" presetSubtype="16" fill="hold" grpId="0" nodeType="withEffect">
                                  <p:stCondLst>
                                    <p:cond delay="1000"/>
                                  </p:stCondLst>
                                  <p:childTnLst>
                                    <p:set>
                                      <p:cBhvr>
                                        <p:cTn id="130" dur="1" fill="hold">
                                          <p:stCondLst>
                                            <p:cond delay="0"/>
                                          </p:stCondLst>
                                        </p:cTn>
                                        <p:tgtEl>
                                          <p:spTgt spid="81"/>
                                        </p:tgtEl>
                                        <p:attrNameLst>
                                          <p:attrName>style.visibility</p:attrName>
                                        </p:attrNameLst>
                                      </p:cBhvr>
                                      <p:to>
                                        <p:strVal val="visible"/>
                                      </p:to>
                                    </p:set>
                                    <p:anim calcmode="lin" valueType="num">
                                      <p:cBhvr>
                                        <p:cTn id="131" dur="400" fill="hold"/>
                                        <p:tgtEl>
                                          <p:spTgt spid="81"/>
                                        </p:tgtEl>
                                        <p:attrNameLst>
                                          <p:attrName>ppt_w</p:attrName>
                                        </p:attrNameLst>
                                      </p:cBhvr>
                                      <p:tavLst>
                                        <p:tav tm="0">
                                          <p:val>
                                            <p:fltVal val="0"/>
                                          </p:val>
                                        </p:tav>
                                        <p:tav tm="100000">
                                          <p:val>
                                            <p:strVal val="#ppt_w"/>
                                          </p:val>
                                        </p:tav>
                                      </p:tavLst>
                                    </p:anim>
                                    <p:anim calcmode="lin" valueType="num">
                                      <p:cBhvr>
                                        <p:cTn id="132" dur="400" fill="hold"/>
                                        <p:tgtEl>
                                          <p:spTgt spid="81"/>
                                        </p:tgtEl>
                                        <p:attrNameLst>
                                          <p:attrName>ppt_h</p:attrName>
                                        </p:attrNameLst>
                                      </p:cBhvr>
                                      <p:tavLst>
                                        <p:tav tm="0">
                                          <p:val>
                                            <p:fltVal val="0"/>
                                          </p:val>
                                        </p:tav>
                                        <p:tav tm="100000">
                                          <p:val>
                                            <p:strVal val="#ppt_h"/>
                                          </p:val>
                                        </p:tav>
                                      </p:tavLst>
                                    </p:anim>
                                  </p:childTnLst>
                                </p:cTn>
                              </p:par>
                              <p:par>
                                <p:cTn id="133" presetID="6" presetClass="emph" presetSubtype="0" accel="100000" autoRev="1" fill="hold" grpId="1" nodeType="withEffect">
                                  <p:stCondLst>
                                    <p:cond delay="1000"/>
                                  </p:stCondLst>
                                  <p:childTnLst>
                                    <p:animScale>
                                      <p:cBhvr>
                                        <p:cTn id="134" dur="400" fill="hold"/>
                                        <p:tgtEl>
                                          <p:spTgt spid="8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6" grpId="0" animBg="1"/>
      <p:bldP spid="56" grpId="1" animBg="1"/>
      <p:bldP spid="57" grpId="0" animBg="1"/>
      <p:bldP spid="57" grpId="1" animBg="1"/>
      <p:bldP spid="62" grpId="0"/>
      <p:bldP spid="62" grpId="1"/>
      <p:bldP spid="63" grpId="0"/>
      <p:bldP spid="63" grpId="1"/>
      <p:bldP spid="64" grpId="0"/>
      <p:bldP spid="64" grpId="1"/>
      <p:bldP spid="65" grpId="0"/>
      <p:bldP spid="65" grpId="1"/>
      <p:bldP spid="68" grpId="0" animBg="1"/>
      <p:bldP spid="68" grpId="1" animBg="1"/>
      <p:bldP spid="69" grpId="0" animBg="1"/>
      <p:bldP spid="69" grpId="1" animBg="1"/>
      <p:bldP spid="70" grpId="0" animBg="1"/>
      <p:bldP spid="70" grpId="1" animBg="1"/>
      <p:bldP spid="71" grpId="0" animBg="1"/>
      <p:bldP spid="71" grpId="1" animBg="1"/>
      <p:bldP spid="88" grpId="0" animBg="1"/>
      <p:bldP spid="88" grpId="1" animBg="1"/>
      <p:bldP spid="81" grpId="0" animBg="1"/>
      <p:bldP spid="81" grpId="1" animBg="1"/>
      <p:bldP spid="82" grpId="0" animBg="1"/>
      <p:bldP spid="82" grpId="1" animBg="1"/>
      <p:bldP spid="84" grpId="0" animBg="1"/>
      <p:bldP spid="84" grpId="1" animBg="1"/>
      <p:bldP spid="85" grpId="0" animBg="1"/>
      <p:bldP spid="85" grpId="1" animBg="1"/>
    </p:bldLst>
  </p:timing>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E9167-F990-21C9-3F55-F366A8AFDD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A9C4EA-D87A-5F67-7324-4D3A1D6A9CA6}"/>
              </a:ext>
            </a:extLst>
          </p:cNvPr>
          <p:cNvSpPr>
            <a:spLocks noGrp="1"/>
          </p:cNvSpPr>
          <p:nvPr>
            <p:ph type="title"/>
          </p:nvPr>
        </p:nvSpPr>
        <p:spPr>
          <a:xfrm>
            <a:off x="588963" y="457200"/>
            <a:ext cx="7248525" cy="1107996"/>
          </a:xfrm>
        </p:spPr>
        <p:txBody>
          <a:bodyPr/>
          <a:lstStyle/>
          <a:p>
            <a:r>
              <a:rPr lang="en-GB"/>
              <a:t>Embedding types and </a:t>
            </a:r>
            <a:br>
              <a:rPr lang="en-GB"/>
            </a:br>
            <a:r>
              <a:rPr lang="en-GB"/>
              <a:t>compression techniques</a:t>
            </a:r>
            <a:endParaRPr lang="en-US"/>
          </a:p>
        </p:txBody>
      </p:sp>
      <p:sp>
        <p:nvSpPr>
          <p:cNvPr id="10" name="Rounded Rectangle 1">
            <a:extLst>
              <a:ext uri="{FF2B5EF4-FFF2-40B4-BE49-F238E27FC236}">
                <a16:creationId xmlns:a16="http://schemas.microsoft.com/office/drawing/2014/main" id="{7F5A4F37-375B-222E-AB4C-D7294C70565F}"/>
              </a:ext>
              <a:ext uri="{C183D7F6-B498-43B3-948B-1728B52AA6E4}">
                <adec:decorative xmlns:adec="http://schemas.microsoft.com/office/drawing/2017/decorative" val="0"/>
              </a:ext>
            </a:extLst>
          </p:cNvPr>
          <p:cNvSpPr/>
          <p:nvPr/>
        </p:nvSpPr>
        <p:spPr bwMode="auto">
          <a:xfrm>
            <a:off x="588262" y="2017962"/>
            <a:ext cx="2030400" cy="3806862"/>
          </a:xfrm>
          <a:prstGeom prst="roundRect">
            <a:avLst>
              <a:gd name="adj" fmla="val 7455"/>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96" name="Rounded Rectangle 1">
            <a:extLst>
              <a:ext uri="{FF2B5EF4-FFF2-40B4-BE49-F238E27FC236}">
                <a16:creationId xmlns:a16="http://schemas.microsoft.com/office/drawing/2014/main" id="{50D0831A-8085-9045-D00E-6E0A11639BE9}"/>
              </a:ext>
              <a:ext uri="{C183D7F6-B498-43B3-948B-1728B52AA6E4}">
                <adec:decorative xmlns:adec="http://schemas.microsoft.com/office/drawing/2017/decorative" val="0"/>
              </a:ext>
            </a:extLst>
          </p:cNvPr>
          <p:cNvSpPr/>
          <p:nvPr/>
        </p:nvSpPr>
        <p:spPr bwMode="auto">
          <a:xfrm>
            <a:off x="2835670" y="2017962"/>
            <a:ext cx="2025846" cy="3806862"/>
          </a:xfrm>
          <a:prstGeom prst="roundRect">
            <a:avLst>
              <a:gd name="adj" fmla="val 7455"/>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97" name="Rounded Rectangle 1">
            <a:extLst>
              <a:ext uri="{FF2B5EF4-FFF2-40B4-BE49-F238E27FC236}">
                <a16:creationId xmlns:a16="http://schemas.microsoft.com/office/drawing/2014/main" id="{CBB9E7B2-8976-7650-29FE-87F6913B69B2}"/>
              </a:ext>
              <a:ext uri="{C183D7F6-B498-43B3-948B-1728B52AA6E4}">
                <adec:decorative xmlns:adec="http://schemas.microsoft.com/office/drawing/2017/decorative" val="0"/>
              </a:ext>
            </a:extLst>
          </p:cNvPr>
          <p:cNvSpPr/>
          <p:nvPr/>
        </p:nvSpPr>
        <p:spPr bwMode="auto">
          <a:xfrm>
            <a:off x="9577892" y="2017962"/>
            <a:ext cx="2025846" cy="3806862"/>
          </a:xfrm>
          <a:prstGeom prst="roundRect">
            <a:avLst>
              <a:gd name="adj" fmla="val 7455"/>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98" name="Rounded Rectangle 1">
            <a:extLst>
              <a:ext uri="{FF2B5EF4-FFF2-40B4-BE49-F238E27FC236}">
                <a16:creationId xmlns:a16="http://schemas.microsoft.com/office/drawing/2014/main" id="{00A76B08-2587-811D-8F5F-5B5D1A93BBC9}"/>
              </a:ext>
              <a:ext uri="{C183D7F6-B498-43B3-948B-1728B52AA6E4}">
                <adec:decorative xmlns:adec="http://schemas.microsoft.com/office/drawing/2017/decorative" val="0"/>
              </a:ext>
            </a:extLst>
          </p:cNvPr>
          <p:cNvSpPr/>
          <p:nvPr/>
        </p:nvSpPr>
        <p:spPr bwMode="auto">
          <a:xfrm>
            <a:off x="7330485" y="2017962"/>
            <a:ext cx="2025846" cy="3806862"/>
          </a:xfrm>
          <a:prstGeom prst="roundRect">
            <a:avLst>
              <a:gd name="adj" fmla="val 7455"/>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99" name="Rounded Rectangle 1">
            <a:extLst>
              <a:ext uri="{FF2B5EF4-FFF2-40B4-BE49-F238E27FC236}">
                <a16:creationId xmlns:a16="http://schemas.microsoft.com/office/drawing/2014/main" id="{D2B35EEC-DD9E-22F3-6DDE-7206111FE908}"/>
              </a:ext>
              <a:ext uri="{C183D7F6-B498-43B3-948B-1728B52AA6E4}">
                <adec:decorative xmlns:adec="http://schemas.microsoft.com/office/drawing/2017/decorative" val="0"/>
              </a:ext>
            </a:extLst>
          </p:cNvPr>
          <p:cNvSpPr/>
          <p:nvPr/>
        </p:nvSpPr>
        <p:spPr bwMode="auto">
          <a:xfrm>
            <a:off x="5083078" y="2017962"/>
            <a:ext cx="2025846" cy="3806862"/>
          </a:xfrm>
          <a:prstGeom prst="roundRect">
            <a:avLst>
              <a:gd name="adj" fmla="val 7455"/>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nvGrpSpPr>
          <p:cNvPr id="118" name="Group 117">
            <a:extLst>
              <a:ext uri="{FF2B5EF4-FFF2-40B4-BE49-F238E27FC236}">
                <a16:creationId xmlns:a16="http://schemas.microsoft.com/office/drawing/2014/main" id="{0BBA2909-26A1-E365-48EA-0475CA9C19E2}"/>
              </a:ext>
            </a:extLst>
          </p:cNvPr>
          <p:cNvGrpSpPr/>
          <p:nvPr/>
        </p:nvGrpSpPr>
        <p:grpSpPr>
          <a:xfrm>
            <a:off x="737585" y="3816927"/>
            <a:ext cx="1727200" cy="215900"/>
            <a:chOff x="723900" y="4473575"/>
            <a:chExt cx="1727200" cy="215900"/>
          </a:xfrm>
        </p:grpSpPr>
        <p:sp>
          <p:nvSpPr>
            <p:cNvPr id="119" name="Rectangle 118">
              <a:extLst>
                <a:ext uri="{FF2B5EF4-FFF2-40B4-BE49-F238E27FC236}">
                  <a16:creationId xmlns:a16="http://schemas.microsoft.com/office/drawing/2014/main" id="{299D8F23-3F09-4858-EF85-097ED16B2E19}"/>
                </a:ext>
              </a:extLst>
            </p:cNvPr>
            <p:cNvSpPr/>
            <p:nvPr/>
          </p:nvSpPr>
          <p:spPr bwMode="auto">
            <a:xfrm>
              <a:off x="723900" y="4473575"/>
              <a:ext cx="215900" cy="215900"/>
            </a:xfrm>
            <a:prstGeom prst="rect">
              <a:avLst/>
            </a:prstGeom>
            <a:solidFill>
              <a:srgbClr val="0078D4"/>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20" name="Rectangle 119">
              <a:extLst>
                <a:ext uri="{FF2B5EF4-FFF2-40B4-BE49-F238E27FC236}">
                  <a16:creationId xmlns:a16="http://schemas.microsoft.com/office/drawing/2014/main" id="{2F564037-356F-AA5A-A78A-864B3522706C}"/>
                </a:ext>
              </a:extLst>
            </p:cNvPr>
            <p:cNvSpPr/>
            <p:nvPr/>
          </p:nvSpPr>
          <p:spPr bwMode="auto">
            <a:xfrm>
              <a:off x="939800" y="4473575"/>
              <a:ext cx="215900" cy="215900"/>
            </a:xfrm>
            <a:prstGeom prst="rect">
              <a:avLst/>
            </a:prstGeom>
            <a:solidFill>
              <a:srgbClr val="49C5B1"/>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21" name="Rectangle 120">
              <a:extLst>
                <a:ext uri="{FF2B5EF4-FFF2-40B4-BE49-F238E27FC236}">
                  <a16:creationId xmlns:a16="http://schemas.microsoft.com/office/drawing/2014/main" id="{FDB2FACC-C573-CD76-9E34-D6411406FC19}"/>
                </a:ext>
              </a:extLst>
            </p:cNvPr>
            <p:cNvSpPr/>
            <p:nvPr/>
          </p:nvSpPr>
          <p:spPr bwMode="auto">
            <a:xfrm>
              <a:off x="1155700" y="4473575"/>
              <a:ext cx="215900" cy="215900"/>
            </a:xfrm>
            <a:prstGeom prst="rect">
              <a:avLst/>
            </a:prstGeom>
            <a:solidFill>
              <a:srgbClr val="0078D4">
                <a:alpha val="7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22" name="Rectangle 121">
              <a:extLst>
                <a:ext uri="{FF2B5EF4-FFF2-40B4-BE49-F238E27FC236}">
                  <a16:creationId xmlns:a16="http://schemas.microsoft.com/office/drawing/2014/main" id="{6D4421F7-6A8C-C8DF-B34A-00FED7D3C3E3}"/>
                </a:ext>
              </a:extLst>
            </p:cNvPr>
            <p:cNvSpPr/>
            <p:nvPr/>
          </p:nvSpPr>
          <p:spPr bwMode="auto">
            <a:xfrm>
              <a:off x="1371600" y="4473575"/>
              <a:ext cx="215900" cy="215900"/>
            </a:xfrm>
            <a:prstGeom prst="rect">
              <a:avLst/>
            </a:prstGeom>
            <a:solidFill>
              <a:srgbClr val="49C5B1">
                <a:alpha val="5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23" name="Rectangle 122">
              <a:extLst>
                <a:ext uri="{FF2B5EF4-FFF2-40B4-BE49-F238E27FC236}">
                  <a16:creationId xmlns:a16="http://schemas.microsoft.com/office/drawing/2014/main" id="{91239D16-D3CF-A454-CB35-6F04327915A0}"/>
                </a:ext>
              </a:extLst>
            </p:cNvPr>
            <p:cNvSpPr/>
            <p:nvPr/>
          </p:nvSpPr>
          <p:spPr bwMode="auto">
            <a:xfrm>
              <a:off x="1587500" y="4473575"/>
              <a:ext cx="215900" cy="215900"/>
            </a:xfrm>
            <a:prstGeom prst="rect">
              <a:avLst/>
            </a:prstGeom>
            <a:solidFill>
              <a:srgbClr val="C03BC4">
                <a:alpha val="5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488777D-A6D3-5FDD-9175-5C0F844C2167}"/>
                </a:ext>
              </a:extLst>
            </p:cNvPr>
            <p:cNvSpPr/>
            <p:nvPr/>
          </p:nvSpPr>
          <p:spPr bwMode="auto">
            <a:xfrm>
              <a:off x="1803400" y="4473575"/>
              <a:ext cx="215900" cy="215900"/>
            </a:xfrm>
            <a:prstGeom prst="rect">
              <a:avLst/>
            </a:prstGeom>
            <a:solidFill>
              <a:srgbClr val="8661C5">
                <a:alpha val="5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25" name="Rectangle 124">
              <a:extLst>
                <a:ext uri="{FF2B5EF4-FFF2-40B4-BE49-F238E27FC236}">
                  <a16:creationId xmlns:a16="http://schemas.microsoft.com/office/drawing/2014/main" id="{8B9A34F4-A462-7327-653B-935D1ED4EC4D}"/>
                </a:ext>
              </a:extLst>
            </p:cNvPr>
            <p:cNvSpPr/>
            <p:nvPr/>
          </p:nvSpPr>
          <p:spPr bwMode="auto">
            <a:xfrm>
              <a:off x="2019300" y="4473575"/>
              <a:ext cx="215900" cy="215900"/>
            </a:xfrm>
            <a:prstGeom prst="rect">
              <a:avLst/>
            </a:prstGeom>
            <a:solidFill>
              <a:srgbClr val="0078D4">
                <a:alpha val="7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68F603AB-32D2-F6AE-9D81-9ACF0F5E4B73}"/>
                </a:ext>
              </a:extLst>
            </p:cNvPr>
            <p:cNvSpPr/>
            <p:nvPr/>
          </p:nvSpPr>
          <p:spPr bwMode="auto">
            <a:xfrm>
              <a:off x="2235200" y="4473575"/>
              <a:ext cx="215900" cy="215900"/>
            </a:xfrm>
            <a:prstGeom prst="rect">
              <a:avLst/>
            </a:prstGeom>
            <a:solidFill>
              <a:srgbClr val="49C5B1">
                <a:alpha val="7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grpSp>
      <p:grpSp>
        <p:nvGrpSpPr>
          <p:cNvPr id="127" name="Group 126">
            <a:extLst>
              <a:ext uri="{FF2B5EF4-FFF2-40B4-BE49-F238E27FC236}">
                <a16:creationId xmlns:a16="http://schemas.microsoft.com/office/drawing/2014/main" id="{8D881065-5606-1C8E-738D-1CBADCBABCC7}"/>
              </a:ext>
            </a:extLst>
          </p:cNvPr>
          <p:cNvGrpSpPr/>
          <p:nvPr/>
        </p:nvGrpSpPr>
        <p:grpSpPr>
          <a:xfrm>
            <a:off x="7514479" y="3816927"/>
            <a:ext cx="1657858" cy="215900"/>
            <a:chOff x="7585075" y="4839467"/>
            <a:chExt cx="1657858" cy="215900"/>
          </a:xfrm>
        </p:grpSpPr>
        <p:sp>
          <p:nvSpPr>
            <p:cNvPr id="128" name="Rectangle 127">
              <a:extLst>
                <a:ext uri="{FF2B5EF4-FFF2-40B4-BE49-F238E27FC236}">
                  <a16:creationId xmlns:a16="http://schemas.microsoft.com/office/drawing/2014/main" id="{FB9E11B2-35CD-AE4C-AAE7-A30C810686B5}"/>
                </a:ext>
              </a:extLst>
            </p:cNvPr>
            <p:cNvSpPr/>
            <p:nvPr/>
          </p:nvSpPr>
          <p:spPr bwMode="auto">
            <a:xfrm>
              <a:off x="7585075" y="4839467"/>
              <a:ext cx="1226058" cy="215900"/>
            </a:xfrm>
            <a:prstGeom prst="rect">
              <a:avLst/>
            </a:prstGeom>
            <a:solidFill>
              <a:srgbClr val="49C5B1"/>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29" name="Rectangle 128">
              <a:extLst>
                <a:ext uri="{FF2B5EF4-FFF2-40B4-BE49-F238E27FC236}">
                  <a16:creationId xmlns:a16="http://schemas.microsoft.com/office/drawing/2014/main" id="{B160F0FC-F42C-3CA9-2A99-2C23B428A405}"/>
                </a:ext>
              </a:extLst>
            </p:cNvPr>
            <p:cNvSpPr/>
            <p:nvPr/>
          </p:nvSpPr>
          <p:spPr bwMode="auto">
            <a:xfrm>
              <a:off x="8398620" y="4858202"/>
              <a:ext cx="178430" cy="178430"/>
            </a:xfrm>
            <a:prstGeom prst="rect">
              <a:avLst/>
            </a:prstGeom>
            <a:solidFill>
              <a:srgbClr val="0078D4">
                <a:alpha val="5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30" name="Rectangle 129">
              <a:extLst>
                <a:ext uri="{FF2B5EF4-FFF2-40B4-BE49-F238E27FC236}">
                  <a16:creationId xmlns:a16="http://schemas.microsoft.com/office/drawing/2014/main" id="{BD2C0653-6D60-16FA-C600-A1C81A7B3701}"/>
                </a:ext>
              </a:extLst>
            </p:cNvPr>
            <p:cNvSpPr/>
            <p:nvPr/>
          </p:nvSpPr>
          <p:spPr bwMode="auto">
            <a:xfrm>
              <a:off x="8811133" y="4839467"/>
              <a:ext cx="215900" cy="215900"/>
            </a:xfrm>
            <a:prstGeom prst="rect">
              <a:avLst/>
            </a:prstGeom>
            <a:solidFill>
              <a:srgbClr val="49C5B1">
                <a:alpha val="7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31" name="Rectangle 130">
              <a:extLst>
                <a:ext uri="{FF2B5EF4-FFF2-40B4-BE49-F238E27FC236}">
                  <a16:creationId xmlns:a16="http://schemas.microsoft.com/office/drawing/2014/main" id="{315D9DAF-3B7D-FCE9-EF24-5CACF264116C}"/>
                </a:ext>
              </a:extLst>
            </p:cNvPr>
            <p:cNvSpPr/>
            <p:nvPr/>
          </p:nvSpPr>
          <p:spPr bwMode="auto">
            <a:xfrm>
              <a:off x="9027033" y="4839467"/>
              <a:ext cx="215900" cy="215900"/>
            </a:xfrm>
            <a:prstGeom prst="rect">
              <a:avLst/>
            </a:prstGeom>
            <a:solidFill>
              <a:srgbClr val="49C5B1">
                <a:alpha val="5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32" name="Rectangle 131">
              <a:extLst>
                <a:ext uri="{FF2B5EF4-FFF2-40B4-BE49-F238E27FC236}">
                  <a16:creationId xmlns:a16="http://schemas.microsoft.com/office/drawing/2014/main" id="{BD6DDEF0-1EA3-1F6D-ECF5-3F855A7F4EBC}"/>
                </a:ext>
              </a:extLst>
            </p:cNvPr>
            <p:cNvSpPr/>
            <p:nvPr/>
          </p:nvSpPr>
          <p:spPr bwMode="auto">
            <a:xfrm>
              <a:off x="8217509" y="4858202"/>
              <a:ext cx="178430" cy="178430"/>
            </a:xfrm>
            <a:prstGeom prst="rect">
              <a:avLst/>
            </a:prstGeom>
            <a:solidFill>
              <a:srgbClr val="0078D4">
                <a:alpha val="7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33" name="Rectangle 132">
              <a:extLst>
                <a:ext uri="{FF2B5EF4-FFF2-40B4-BE49-F238E27FC236}">
                  <a16:creationId xmlns:a16="http://schemas.microsoft.com/office/drawing/2014/main" id="{455D938D-2EE5-0807-7FE1-7F29389F58B7}"/>
                </a:ext>
              </a:extLst>
            </p:cNvPr>
            <p:cNvSpPr/>
            <p:nvPr/>
          </p:nvSpPr>
          <p:spPr bwMode="auto">
            <a:xfrm>
              <a:off x="7607300" y="4858202"/>
              <a:ext cx="605180" cy="178430"/>
            </a:xfrm>
            <a:prstGeom prst="rect">
              <a:avLst/>
            </a:prstGeom>
            <a:solidFill>
              <a:srgbClr val="0078D4"/>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34" name="Rectangle 133">
              <a:extLst>
                <a:ext uri="{FF2B5EF4-FFF2-40B4-BE49-F238E27FC236}">
                  <a16:creationId xmlns:a16="http://schemas.microsoft.com/office/drawing/2014/main" id="{6BBCC1F7-9B1A-1B72-800C-A418B71E01B3}"/>
                </a:ext>
              </a:extLst>
            </p:cNvPr>
            <p:cNvSpPr/>
            <p:nvPr/>
          </p:nvSpPr>
          <p:spPr bwMode="auto">
            <a:xfrm>
              <a:off x="7632801" y="4880389"/>
              <a:ext cx="134057" cy="134057"/>
            </a:xfrm>
            <a:prstGeom prst="rect">
              <a:avLst/>
            </a:prstGeom>
            <a:solidFill>
              <a:srgbClr val="8661C5"/>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35" name="Rectangle 134">
              <a:extLst>
                <a:ext uri="{FF2B5EF4-FFF2-40B4-BE49-F238E27FC236}">
                  <a16:creationId xmlns:a16="http://schemas.microsoft.com/office/drawing/2014/main" id="{83F66838-E3C5-AB2E-C1D8-DE7A8E2760BD}"/>
                </a:ext>
              </a:extLst>
            </p:cNvPr>
            <p:cNvSpPr/>
            <p:nvPr/>
          </p:nvSpPr>
          <p:spPr bwMode="auto">
            <a:xfrm>
              <a:off x="7767343" y="4880389"/>
              <a:ext cx="134057" cy="134057"/>
            </a:xfrm>
            <a:prstGeom prst="rect">
              <a:avLst/>
            </a:prstGeom>
            <a:solidFill>
              <a:srgbClr val="8661C5">
                <a:alpha val="7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36" name="Rectangle 135">
              <a:extLst>
                <a:ext uri="{FF2B5EF4-FFF2-40B4-BE49-F238E27FC236}">
                  <a16:creationId xmlns:a16="http://schemas.microsoft.com/office/drawing/2014/main" id="{DF532894-E3ED-CEF4-0A1B-81499FA9CAB9}"/>
                </a:ext>
              </a:extLst>
            </p:cNvPr>
            <p:cNvSpPr/>
            <p:nvPr/>
          </p:nvSpPr>
          <p:spPr bwMode="auto">
            <a:xfrm>
              <a:off x="7899993" y="4880389"/>
              <a:ext cx="134057" cy="134057"/>
            </a:xfrm>
            <a:prstGeom prst="rect">
              <a:avLst/>
            </a:prstGeom>
            <a:solidFill>
              <a:srgbClr val="8661C5">
                <a:alpha val="50000"/>
              </a:srgb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grpSp>
      <p:grpSp>
        <p:nvGrpSpPr>
          <p:cNvPr id="137" name="Group 136">
            <a:extLst>
              <a:ext uri="{FF2B5EF4-FFF2-40B4-BE49-F238E27FC236}">
                <a16:creationId xmlns:a16="http://schemas.microsoft.com/office/drawing/2014/main" id="{BD01747E-F9F0-7468-BB4B-8A4C5448EE1D}"/>
              </a:ext>
            </a:extLst>
          </p:cNvPr>
          <p:cNvGrpSpPr/>
          <p:nvPr/>
        </p:nvGrpSpPr>
        <p:grpSpPr>
          <a:xfrm>
            <a:off x="9727215" y="3816927"/>
            <a:ext cx="1727200" cy="215900"/>
            <a:chOff x="9740900" y="4689475"/>
            <a:chExt cx="1727200" cy="215900"/>
          </a:xfrm>
        </p:grpSpPr>
        <p:sp>
          <p:nvSpPr>
            <p:cNvPr id="138" name="Rectangle 137">
              <a:extLst>
                <a:ext uri="{FF2B5EF4-FFF2-40B4-BE49-F238E27FC236}">
                  <a16:creationId xmlns:a16="http://schemas.microsoft.com/office/drawing/2014/main" id="{223215DE-425A-D1A6-4B96-B1BF3BF47CBD}"/>
                </a:ext>
              </a:extLst>
            </p:cNvPr>
            <p:cNvSpPr/>
            <p:nvPr/>
          </p:nvSpPr>
          <p:spPr bwMode="auto">
            <a:xfrm>
              <a:off x="10604500" y="4689475"/>
              <a:ext cx="107950" cy="215900"/>
            </a:xfrm>
            <a:prstGeom prst="rect">
              <a:avLst/>
            </a:prstGeom>
            <a:solidFill>
              <a:srgbClr val="0078D4"/>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39" name="Rectangle 138">
              <a:extLst>
                <a:ext uri="{FF2B5EF4-FFF2-40B4-BE49-F238E27FC236}">
                  <a16:creationId xmlns:a16="http://schemas.microsoft.com/office/drawing/2014/main" id="{769D1226-6E30-E4E5-E6DB-48E72376DB9D}"/>
                </a:ext>
              </a:extLst>
            </p:cNvPr>
            <p:cNvSpPr/>
            <p:nvPr/>
          </p:nvSpPr>
          <p:spPr bwMode="auto">
            <a:xfrm>
              <a:off x="11036300" y="4689475"/>
              <a:ext cx="107950" cy="215900"/>
            </a:xfrm>
            <a:prstGeom prst="rect">
              <a:avLst/>
            </a:prstGeom>
            <a:solidFill>
              <a:srgbClr val="C03BC4">
                <a:alpha val="5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40" name="Rectangle 139">
              <a:extLst>
                <a:ext uri="{FF2B5EF4-FFF2-40B4-BE49-F238E27FC236}">
                  <a16:creationId xmlns:a16="http://schemas.microsoft.com/office/drawing/2014/main" id="{2DE052E2-9A20-F8E5-33A1-B97210AB2C1C}"/>
                </a:ext>
              </a:extLst>
            </p:cNvPr>
            <p:cNvSpPr/>
            <p:nvPr/>
          </p:nvSpPr>
          <p:spPr bwMode="auto">
            <a:xfrm>
              <a:off x="9740900" y="4689475"/>
              <a:ext cx="107950" cy="215900"/>
            </a:xfrm>
            <a:prstGeom prst="rect">
              <a:avLst/>
            </a:prstGeom>
            <a:solidFill>
              <a:srgbClr val="0078D4"/>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41" name="Rectangle 140">
              <a:extLst>
                <a:ext uri="{FF2B5EF4-FFF2-40B4-BE49-F238E27FC236}">
                  <a16:creationId xmlns:a16="http://schemas.microsoft.com/office/drawing/2014/main" id="{22978201-19B4-D6E9-D114-E093ABAB9FBE}"/>
                </a:ext>
              </a:extLst>
            </p:cNvPr>
            <p:cNvSpPr/>
            <p:nvPr/>
          </p:nvSpPr>
          <p:spPr bwMode="auto">
            <a:xfrm>
              <a:off x="9848850" y="4689475"/>
              <a:ext cx="107950" cy="215900"/>
            </a:xfrm>
            <a:prstGeom prst="rect">
              <a:avLst/>
            </a:prstGeom>
            <a:solidFill>
              <a:srgbClr val="0078D4">
                <a:alpha val="5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42" name="Rectangle 141">
              <a:extLst>
                <a:ext uri="{FF2B5EF4-FFF2-40B4-BE49-F238E27FC236}">
                  <a16:creationId xmlns:a16="http://schemas.microsoft.com/office/drawing/2014/main" id="{698703BA-5D4B-44EF-0CB3-96727EC863CD}"/>
                </a:ext>
              </a:extLst>
            </p:cNvPr>
            <p:cNvSpPr/>
            <p:nvPr/>
          </p:nvSpPr>
          <p:spPr bwMode="auto">
            <a:xfrm>
              <a:off x="9956800" y="4689475"/>
              <a:ext cx="107950" cy="215900"/>
            </a:xfrm>
            <a:prstGeom prst="rect">
              <a:avLst/>
            </a:prstGeom>
            <a:solidFill>
              <a:srgbClr val="C03BC4">
                <a:alpha val="5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883A89D7-BBC7-1E6D-F603-8D21AAEA0480}"/>
                </a:ext>
              </a:extLst>
            </p:cNvPr>
            <p:cNvSpPr/>
            <p:nvPr/>
          </p:nvSpPr>
          <p:spPr bwMode="auto">
            <a:xfrm>
              <a:off x="10064750" y="4689475"/>
              <a:ext cx="107950" cy="215900"/>
            </a:xfrm>
            <a:prstGeom prst="rect">
              <a:avLst/>
            </a:prstGeom>
            <a:solidFill>
              <a:srgbClr val="8661C5">
                <a:alpha val="7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44" name="Rectangle 143">
              <a:extLst>
                <a:ext uri="{FF2B5EF4-FFF2-40B4-BE49-F238E27FC236}">
                  <a16:creationId xmlns:a16="http://schemas.microsoft.com/office/drawing/2014/main" id="{FF1A6587-E6AF-62A8-8831-E4DFC3A87FBA}"/>
                </a:ext>
              </a:extLst>
            </p:cNvPr>
            <p:cNvSpPr/>
            <p:nvPr/>
          </p:nvSpPr>
          <p:spPr bwMode="auto">
            <a:xfrm>
              <a:off x="10172700" y="4689475"/>
              <a:ext cx="107950" cy="215900"/>
            </a:xfrm>
            <a:prstGeom prst="rect">
              <a:avLst/>
            </a:prstGeom>
            <a:solidFill>
              <a:srgbClr val="C03BC4">
                <a:alpha val="5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45" name="Rectangle 144">
              <a:extLst>
                <a:ext uri="{FF2B5EF4-FFF2-40B4-BE49-F238E27FC236}">
                  <a16:creationId xmlns:a16="http://schemas.microsoft.com/office/drawing/2014/main" id="{532A8A6C-3979-3D79-558B-6CFBCCA9FBFF}"/>
                </a:ext>
              </a:extLst>
            </p:cNvPr>
            <p:cNvSpPr/>
            <p:nvPr/>
          </p:nvSpPr>
          <p:spPr bwMode="auto">
            <a:xfrm>
              <a:off x="10280650" y="4689475"/>
              <a:ext cx="107950" cy="215900"/>
            </a:xfrm>
            <a:prstGeom prst="rect">
              <a:avLst/>
            </a:prstGeom>
            <a:solidFill>
              <a:srgbClr val="0078D4">
                <a:alpha val="5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46" name="Rectangle 145">
              <a:extLst>
                <a:ext uri="{FF2B5EF4-FFF2-40B4-BE49-F238E27FC236}">
                  <a16:creationId xmlns:a16="http://schemas.microsoft.com/office/drawing/2014/main" id="{4BD79C99-0DAD-C41B-FED3-18C6750C9CA0}"/>
                </a:ext>
              </a:extLst>
            </p:cNvPr>
            <p:cNvSpPr/>
            <p:nvPr/>
          </p:nvSpPr>
          <p:spPr bwMode="auto">
            <a:xfrm>
              <a:off x="10388600" y="4689475"/>
              <a:ext cx="107950" cy="215900"/>
            </a:xfrm>
            <a:prstGeom prst="rect">
              <a:avLst/>
            </a:prstGeom>
            <a:solidFill>
              <a:srgbClr val="8DC8E8">
                <a:alpha val="7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47" name="Rectangle 146">
              <a:extLst>
                <a:ext uri="{FF2B5EF4-FFF2-40B4-BE49-F238E27FC236}">
                  <a16:creationId xmlns:a16="http://schemas.microsoft.com/office/drawing/2014/main" id="{37DF7AD2-8C2C-86DF-1845-D36E946326B6}"/>
                </a:ext>
              </a:extLst>
            </p:cNvPr>
            <p:cNvSpPr/>
            <p:nvPr/>
          </p:nvSpPr>
          <p:spPr bwMode="auto">
            <a:xfrm>
              <a:off x="10496550" y="4689475"/>
              <a:ext cx="107950" cy="215900"/>
            </a:xfrm>
            <a:prstGeom prst="rect">
              <a:avLst/>
            </a:prstGeom>
            <a:solidFill>
              <a:srgbClr val="49C5B1">
                <a:alpha val="5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48" name="Rectangle 147">
              <a:extLst>
                <a:ext uri="{FF2B5EF4-FFF2-40B4-BE49-F238E27FC236}">
                  <a16:creationId xmlns:a16="http://schemas.microsoft.com/office/drawing/2014/main" id="{5E4185F3-1DB3-706B-0F98-02700B2C26A5}"/>
                </a:ext>
              </a:extLst>
            </p:cNvPr>
            <p:cNvSpPr/>
            <p:nvPr/>
          </p:nvSpPr>
          <p:spPr bwMode="auto">
            <a:xfrm>
              <a:off x="10712450" y="4689475"/>
              <a:ext cx="107950" cy="215900"/>
            </a:xfrm>
            <a:prstGeom prst="rect">
              <a:avLst/>
            </a:prstGeom>
            <a:solidFill>
              <a:srgbClr val="0078D4">
                <a:alpha val="5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B3AF7E15-B154-553A-71E1-3BA04EE99E0B}"/>
                </a:ext>
              </a:extLst>
            </p:cNvPr>
            <p:cNvSpPr/>
            <p:nvPr/>
          </p:nvSpPr>
          <p:spPr bwMode="auto">
            <a:xfrm>
              <a:off x="10820400" y="4689475"/>
              <a:ext cx="107950" cy="215900"/>
            </a:xfrm>
            <a:prstGeom prst="rect">
              <a:avLst/>
            </a:prstGeom>
            <a:solidFill>
              <a:srgbClr val="8661C5">
                <a:alpha val="7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50" name="Rectangle 149">
              <a:extLst>
                <a:ext uri="{FF2B5EF4-FFF2-40B4-BE49-F238E27FC236}">
                  <a16:creationId xmlns:a16="http://schemas.microsoft.com/office/drawing/2014/main" id="{D586E0FF-95A9-315C-EA27-95F33B4D6A4E}"/>
                </a:ext>
              </a:extLst>
            </p:cNvPr>
            <p:cNvSpPr/>
            <p:nvPr/>
          </p:nvSpPr>
          <p:spPr bwMode="auto">
            <a:xfrm>
              <a:off x="10928350" y="4689475"/>
              <a:ext cx="107950" cy="215900"/>
            </a:xfrm>
            <a:prstGeom prst="rect">
              <a:avLst/>
            </a:prstGeom>
            <a:solidFill>
              <a:srgbClr val="8661C5">
                <a:alpha val="7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51" name="Rectangle 150">
              <a:extLst>
                <a:ext uri="{FF2B5EF4-FFF2-40B4-BE49-F238E27FC236}">
                  <a16:creationId xmlns:a16="http://schemas.microsoft.com/office/drawing/2014/main" id="{48E86C91-CAA1-514A-85A5-181D761D0E7D}"/>
                </a:ext>
              </a:extLst>
            </p:cNvPr>
            <p:cNvSpPr/>
            <p:nvPr/>
          </p:nvSpPr>
          <p:spPr bwMode="auto">
            <a:xfrm>
              <a:off x="11144250" y="4689475"/>
              <a:ext cx="107950" cy="215900"/>
            </a:xfrm>
            <a:prstGeom prst="rect">
              <a:avLst/>
            </a:prstGeom>
            <a:solidFill>
              <a:srgbClr val="0078D4"/>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52" name="Rectangle 151">
              <a:extLst>
                <a:ext uri="{FF2B5EF4-FFF2-40B4-BE49-F238E27FC236}">
                  <a16:creationId xmlns:a16="http://schemas.microsoft.com/office/drawing/2014/main" id="{F29446B0-01DD-B410-D8CA-334A58148272}"/>
                </a:ext>
              </a:extLst>
            </p:cNvPr>
            <p:cNvSpPr/>
            <p:nvPr/>
          </p:nvSpPr>
          <p:spPr bwMode="auto">
            <a:xfrm>
              <a:off x="11252200" y="4689475"/>
              <a:ext cx="107950" cy="215900"/>
            </a:xfrm>
            <a:prstGeom prst="rect">
              <a:avLst/>
            </a:prstGeom>
            <a:solidFill>
              <a:srgbClr val="0078D4">
                <a:alpha val="5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53" name="Rectangle 152">
              <a:extLst>
                <a:ext uri="{FF2B5EF4-FFF2-40B4-BE49-F238E27FC236}">
                  <a16:creationId xmlns:a16="http://schemas.microsoft.com/office/drawing/2014/main" id="{B3805A43-885B-E770-2BF9-FCF107E0C722}"/>
                </a:ext>
              </a:extLst>
            </p:cNvPr>
            <p:cNvSpPr/>
            <p:nvPr/>
          </p:nvSpPr>
          <p:spPr bwMode="auto">
            <a:xfrm>
              <a:off x="11360150" y="4689475"/>
              <a:ext cx="107950" cy="215900"/>
            </a:xfrm>
            <a:prstGeom prst="rect">
              <a:avLst/>
            </a:prstGeom>
            <a:solidFill>
              <a:srgbClr val="49C5B1">
                <a:alpha val="50000"/>
              </a:srgbClr>
            </a:solidFill>
            <a:ln w="127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54" name="Rectangle 153">
              <a:extLst>
                <a:ext uri="{FF2B5EF4-FFF2-40B4-BE49-F238E27FC236}">
                  <a16:creationId xmlns:a16="http://schemas.microsoft.com/office/drawing/2014/main" id="{5BB1B2FB-E740-3204-1A32-77718476FB9B}"/>
                </a:ext>
              </a:extLst>
            </p:cNvPr>
            <p:cNvSpPr/>
            <p:nvPr/>
          </p:nvSpPr>
          <p:spPr bwMode="auto">
            <a:xfrm>
              <a:off x="9740900" y="4689475"/>
              <a:ext cx="431800" cy="215900"/>
            </a:xfrm>
            <a:prstGeom prst="rect">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55" name="Rectangle 154">
              <a:extLst>
                <a:ext uri="{FF2B5EF4-FFF2-40B4-BE49-F238E27FC236}">
                  <a16:creationId xmlns:a16="http://schemas.microsoft.com/office/drawing/2014/main" id="{0E7BEBE5-187E-A0DC-1FD8-17E5112487E8}"/>
                </a:ext>
              </a:extLst>
            </p:cNvPr>
            <p:cNvSpPr/>
            <p:nvPr/>
          </p:nvSpPr>
          <p:spPr bwMode="auto">
            <a:xfrm>
              <a:off x="10172700" y="4689475"/>
              <a:ext cx="431800" cy="215900"/>
            </a:xfrm>
            <a:prstGeom prst="rect">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56" name="Rectangle 155">
              <a:extLst>
                <a:ext uri="{FF2B5EF4-FFF2-40B4-BE49-F238E27FC236}">
                  <a16:creationId xmlns:a16="http://schemas.microsoft.com/office/drawing/2014/main" id="{6CE5598D-7A56-7110-EEEB-C866CF94D3E3}"/>
                </a:ext>
              </a:extLst>
            </p:cNvPr>
            <p:cNvSpPr/>
            <p:nvPr/>
          </p:nvSpPr>
          <p:spPr bwMode="auto">
            <a:xfrm>
              <a:off x="10604500" y="4689475"/>
              <a:ext cx="431800" cy="215900"/>
            </a:xfrm>
            <a:prstGeom prst="rect">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157" name="Rectangle 156">
              <a:extLst>
                <a:ext uri="{FF2B5EF4-FFF2-40B4-BE49-F238E27FC236}">
                  <a16:creationId xmlns:a16="http://schemas.microsoft.com/office/drawing/2014/main" id="{39563640-5ACE-48FA-463C-D99CD410485B}"/>
                </a:ext>
              </a:extLst>
            </p:cNvPr>
            <p:cNvSpPr/>
            <p:nvPr/>
          </p:nvSpPr>
          <p:spPr bwMode="auto">
            <a:xfrm>
              <a:off x="11036300" y="4689475"/>
              <a:ext cx="431800" cy="215900"/>
            </a:xfrm>
            <a:prstGeom prst="rect">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grpSp>
      <p:grpSp>
        <p:nvGrpSpPr>
          <p:cNvPr id="158" name="Group 157">
            <a:extLst>
              <a:ext uri="{FF2B5EF4-FFF2-40B4-BE49-F238E27FC236}">
                <a16:creationId xmlns:a16="http://schemas.microsoft.com/office/drawing/2014/main" id="{621ADE90-CCF5-6A3C-53A6-0111FD92326D}"/>
              </a:ext>
            </a:extLst>
          </p:cNvPr>
          <p:cNvGrpSpPr/>
          <p:nvPr/>
        </p:nvGrpSpPr>
        <p:grpSpPr>
          <a:xfrm>
            <a:off x="3030925" y="3481105"/>
            <a:ext cx="1635336" cy="1879633"/>
            <a:chOff x="3017944" y="3978077"/>
            <a:chExt cx="1635336" cy="1879633"/>
          </a:xfrm>
        </p:grpSpPr>
        <p:sp>
          <p:nvSpPr>
            <p:cNvPr id="159" name="Rounded Rectangle 18">
              <a:extLst>
                <a:ext uri="{FF2B5EF4-FFF2-40B4-BE49-F238E27FC236}">
                  <a16:creationId xmlns:a16="http://schemas.microsoft.com/office/drawing/2014/main" id="{B735213B-8B67-C9D3-54A1-C7158DD8B784}"/>
                </a:ext>
              </a:extLst>
            </p:cNvPr>
            <p:cNvSpPr/>
            <p:nvPr/>
          </p:nvSpPr>
          <p:spPr bwMode="auto">
            <a:xfrm>
              <a:off x="3017944" y="4371828"/>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0.0234</a:t>
              </a:r>
            </a:p>
          </p:txBody>
        </p:sp>
        <p:sp>
          <p:nvSpPr>
            <p:cNvPr id="160" name="Rounded Rectangle 18">
              <a:extLst>
                <a:ext uri="{FF2B5EF4-FFF2-40B4-BE49-F238E27FC236}">
                  <a16:creationId xmlns:a16="http://schemas.microsoft.com/office/drawing/2014/main" id="{DFEDBD9F-7510-B3EF-F04E-7DD9E58E00D6}"/>
                </a:ext>
              </a:extLst>
            </p:cNvPr>
            <p:cNvSpPr/>
            <p:nvPr/>
          </p:nvSpPr>
          <p:spPr bwMode="auto">
            <a:xfrm>
              <a:off x="3017944" y="4589368"/>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-0.0091</a:t>
              </a:r>
            </a:p>
          </p:txBody>
        </p:sp>
        <p:sp>
          <p:nvSpPr>
            <p:cNvPr id="161" name="Rounded Rectangle 18">
              <a:extLst>
                <a:ext uri="{FF2B5EF4-FFF2-40B4-BE49-F238E27FC236}">
                  <a16:creationId xmlns:a16="http://schemas.microsoft.com/office/drawing/2014/main" id="{D70773AE-2D52-2CB6-2CEA-A2F0BD64966F}"/>
                </a:ext>
              </a:extLst>
            </p:cNvPr>
            <p:cNvSpPr/>
            <p:nvPr/>
          </p:nvSpPr>
          <p:spPr bwMode="auto">
            <a:xfrm>
              <a:off x="3017944" y="4806908"/>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-0.0317</a:t>
              </a:r>
            </a:p>
          </p:txBody>
        </p:sp>
        <p:sp>
          <p:nvSpPr>
            <p:cNvPr id="162" name="Rounded Rectangle 18">
              <a:extLst>
                <a:ext uri="{FF2B5EF4-FFF2-40B4-BE49-F238E27FC236}">
                  <a16:creationId xmlns:a16="http://schemas.microsoft.com/office/drawing/2014/main" id="{9D091038-2C15-A73C-E122-92C2C5C9AEC1}"/>
                </a:ext>
              </a:extLst>
            </p:cNvPr>
            <p:cNvSpPr/>
            <p:nvPr/>
          </p:nvSpPr>
          <p:spPr bwMode="auto">
            <a:xfrm>
              <a:off x="3017944" y="5283965"/>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0.0787</a:t>
              </a:r>
            </a:p>
          </p:txBody>
        </p:sp>
        <p:sp>
          <p:nvSpPr>
            <p:cNvPr id="163" name="Rounded Rectangle 18">
              <a:extLst>
                <a:ext uri="{FF2B5EF4-FFF2-40B4-BE49-F238E27FC236}">
                  <a16:creationId xmlns:a16="http://schemas.microsoft.com/office/drawing/2014/main" id="{B4EB2B5C-2C4E-B246-A752-AB84157C221C}"/>
                </a:ext>
              </a:extLst>
            </p:cNvPr>
            <p:cNvSpPr/>
            <p:nvPr/>
          </p:nvSpPr>
          <p:spPr bwMode="auto">
            <a:xfrm>
              <a:off x="3017944" y="5499455"/>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-0.0592</a:t>
              </a:r>
            </a:p>
          </p:txBody>
        </p:sp>
        <p:sp>
          <p:nvSpPr>
            <p:cNvPr id="164" name="Rounded Rectangle 18">
              <a:extLst>
                <a:ext uri="{FF2B5EF4-FFF2-40B4-BE49-F238E27FC236}">
                  <a16:creationId xmlns:a16="http://schemas.microsoft.com/office/drawing/2014/main" id="{5AF3B66A-EB96-B468-0039-A88AE51F3EFE}"/>
                </a:ext>
              </a:extLst>
            </p:cNvPr>
            <p:cNvSpPr/>
            <p:nvPr/>
          </p:nvSpPr>
          <p:spPr bwMode="auto">
            <a:xfrm>
              <a:off x="3017944" y="5714945"/>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0.0317</a:t>
              </a:r>
            </a:p>
          </p:txBody>
        </p:sp>
        <p:sp>
          <p:nvSpPr>
            <p:cNvPr id="165" name="Rounded Rectangle 18">
              <a:extLst>
                <a:ext uri="{FF2B5EF4-FFF2-40B4-BE49-F238E27FC236}">
                  <a16:creationId xmlns:a16="http://schemas.microsoft.com/office/drawing/2014/main" id="{FC4B74C0-1383-4A0B-3150-5506A66164E4}"/>
                </a:ext>
              </a:extLst>
            </p:cNvPr>
            <p:cNvSpPr/>
            <p:nvPr/>
          </p:nvSpPr>
          <p:spPr bwMode="auto">
            <a:xfrm>
              <a:off x="4387480" y="4371828"/>
              <a:ext cx="265800" cy="142765"/>
            </a:xfrm>
            <a:prstGeom prst="roundRect">
              <a:avLst>
                <a:gd name="adj" fmla="val 32019"/>
              </a:avLst>
            </a:prstGeom>
            <a:solidFill>
              <a:srgbClr val="B1B3B3"/>
            </a:solidFill>
            <a:ln w="1905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1</a:t>
              </a:r>
            </a:p>
          </p:txBody>
        </p:sp>
        <p:sp>
          <p:nvSpPr>
            <p:cNvPr id="166" name="Rounded Rectangle 18">
              <a:extLst>
                <a:ext uri="{FF2B5EF4-FFF2-40B4-BE49-F238E27FC236}">
                  <a16:creationId xmlns:a16="http://schemas.microsoft.com/office/drawing/2014/main" id="{9B94393C-12B2-83B3-216D-3C559D16E2CF}"/>
                </a:ext>
              </a:extLst>
            </p:cNvPr>
            <p:cNvSpPr/>
            <p:nvPr/>
          </p:nvSpPr>
          <p:spPr bwMode="auto">
            <a:xfrm>
              <a:off x="4387480" y="4589368"/>
              <a:ext cx="265800" cy="142765"/>
            </a:xfrm>
            <a:prstGeom prst="roundRect">
              <a:avLst>
                <a:gd name="adj" fmla="val 32019"/>
              </a:avLst>
            </a:prstGeom>
            <a:solidFill>
              <a:srgbClr val="B1B3B3"/>
            </a:solidFill>
            <a:ln w="1905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a:t>
              </a:r>
            </a:p>
          </p:txBody>
        </p:sp>
        <p:sp>
          <p:nvSpPr>
            <p:cNvPr id="167" name="Rounded Rectangle 18">
              <a:extLst>
                <a:ext uri="{FF2B5EF4-FFF2-40B4-BE49-F238E27FC236}">
                  <a16:creationId xmlns:a16="http://schemas.microsoft.com/office/drawing/2014/main" id="{1D9EA0B0-44E7-6E41-3F2E-B39FB83EA45C}"/>
                </a:ext>
              </a:extLst>
            </p:cNvPr>
            <p:cNvSpPr/>
            <p:nvPr/>
          </p:nvSpPr>
          <p:spPr bwMode="auto">
            <a:xfrm>
              <a:off x="4387480" y="4806908"/>
              <a:ext cx="265800" cy="142765"/>
            </a:xfrm>
            <a:prstGeom prst="roundRect">
              <a:avLst>
                <a:gd name="adj" fmla="val 32019"/>
              </a:avLst>
            </a:prstGeom>
            <a:solidFill>
              <a:srgbClr val="B1B3B3"/>
            </a:solidFill>
            <a:ln w="1905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a:t>
              </a:r>
            </a:p>
          </p:txBody>
        </p:sp>
        <p:sp>
          <p:nvSpPr>
            <p:cNvPr id="168" name="Rounded Rectangle 18">
              <a:extLst>
                <a:ext uri="{FF2B5EF4-FFF2-40B4-BE49-F238E27FC236}">
                  <a16:creationId xmlns:a16="http://schemas.microsoft.com/office/drawing/2014/main" id="{6EB561E6-EC91-6233-FD1A-FBDEA59F7DFE}"/>
                </a:ext>
              </a:extLst>
            </p:cNvPr>
            <p:cNvSpPr/>
            <p:nvPr/>
          </p:nvSpPr>
          <p:spPr bwMode="auto">
            <a:xfrm>
              <a:off x="4387480" y="5283965"/>
              <a:ext cx="265800" cy="142765"/>
            </a:xfrm>
            <a:prstGeom prst="roundRect">
              <a:avLst>
                <a:gd name="adj" fmla="val 32019"/>
              </a:avLst>
            </a:prstGeom>
            <a:solidFill>
              <a:srgbClr val="B1B3B3"/>
            </a:solidFill>
            <a:ln w="1905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1</a:t>
              </a:r>
            </a:p>
          </p:txBody>
        </p:sp>
        <p:sp>
          <p:nvSpPr>
            <p:cNvPr id="169" name="Rounded Rectangle 18">
              <a:extLst>
                <a:ext uri="{FF2B5EF4-FFF2-40B4-BE49-F238E27FC236}">
                  <a16:creationId xmlns:a16="http://schemas.microsoft.com/office/drawing/2014/main" id="{5BF0122C-8BD9-CA7E-F4A4-D16B9D7DFD25}"/>
                </a:ext>
              </a:extLst>
            </p:cNvPr>
            <p:cNvSpPr/>
            <p:nvPr/>
          </p:nvSpPr>
          <p:spPr bwMode="auto">
            <a:xfrm>
              <a:off x="4387480" y="5499455"/>
              <a:ext cx="265800" cy="142765"/>
            </a:xfrm>
            <a:prstGeom prst="roundRect">
              <a:avLst>
                <a:gd name="adj" fmla="val 32019"/>
              </a:avLst>
            </a:prstGeom>
            <a:solidFill>
              <a:srgbClr val="B1B3B3"/>
            </a:solidFill>
            <a:ln w="1905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a:t>
              </a:r>
            </a:p>
          </p:txBody>
        </p:sp>
        <p:sp>
          <p:nvSpPr>
            <p:cNvPr id="170" name="Rounded Rectangle 18">
              <a:extLst>
                <a:ext uri="{FF2B5EF4-FFF2-40B4-BE49-F238E27FC236}">
                  <a16:creationId xmlns:a16="http://schemas.microsoft.com/office/drawing/2014/main" id="{8E437AC1-5386-7A26-D3CE-928A54C93968}"/>
                </a:ext>
              </a:extLst>
            </p:cNvPr>
            <p:cNvSpPr/>
            <p:nvPr/>
          </p:nvSpPr>
          <p:spPr bwMode="auto">
            <a:xfrm>
              <a:off x="4387480" y="5714945"/>
              <a:ext cx="265800" cy="142765"/>
            </a:xfrm>
            <a:prstGeom prst="roundRect">
              <a:avLst>
                <a:gd name="adj" fmla="val 32019"/>
              </a:avLst>
            </a:prstGeom>
            <a:solidFill>
              <a:srgbClr val="B1B3B3"/>
            </a:solidFill>
            <a:ln w="1905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1</a:t>
              </a:r>
            </a:p>
          </p:txBody>
        </p:sp>
        <p:sp>
          <p:nvSpPr>
            <p:cNvPr id="171" name="TextBox 170">
              <a:extLst>
                <a:ext uri="{FF2B5EF4-FFF2-40B4-BE49-F238E27FC236}">
                  <a16:creationId xmlns:a16="http://schemas.microsoft.com/office/drawing/2014/main" id="{1F7A92EA-3060-8D62-CD99-FD208C6F920A}"/>
                </a:ext>
              </a:extLst>
            </p:cNvPr>
            <p:cNvSpPr txBox="1"/>
            <p:nvPr/>
          </p:nvSpPr>
          <p:spPr>
            <a:xfrm>
              <a:off x="3017945" y="4985683"/>
              <a:ext cx="72576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a:t>
              </a:r>
            </a:p>
          </p:txBody>
        </p:sp>
        <p:sp>
          <p:nvSpPr>
            <p:cNvPr id="172" name="TextBox 171">
              <a:extLst>
                <a:ext uri="{FF2B5EF4-FFF2-40B4-BE49-F238E27FC236}">
                  <a16:creationId xmlns:a16="http://schemas.microsoft.com/office/drawing/2014/main" id="{288ACD8A-F911-7E84-5340-170EAF2D6166}"/>
                </a:ext>
              </a:extLst>
            </p:cNvPr>
            <p:cNvSpPr txBox="1"/>
            <p:nvPr/>
          </p:nvSpPr>
          <p:spPr>
            <a:xfrm>
              <a:off x="4387481" y="4985683"/>
              <a:ext cx="26579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a:t>
              </a:r>
            </a:p>
          </p:txBody>
        </p:sp>
        <p:cxnSp>
          <p:nvCxnSpPr>
            <p:cNvPr id="173" name="Straight Arrow Connector 172" descr="Dark grey line arrow">
              <a:extLst>
                <a:ext uri="{FF2B5EF4-FFF2-40B4-BE49-F238E27FC236}">
                  <a16:creationId xmlns:a16="http://schemas.microsoft.com/office/drawing/2014/main" id="{C11810BA-1F1E-BEC8-82FD-36CEAA2D9858}"/>
                </a:ext>
                <a:ext uri="{C183D7F6-B498-43B3-948B-1728B52AA6E4}">
                  <adec:decorative xmlns:adec="http://schemas.microsoft.com/office/drawing/2017/decorative" val="0"/>
                </a:ext>
              </a:extLst>
            </p:cNvPr>
            <p:cNvCxnSpPr>
              <a:cxnSpLocks/>
            </p:cNvCxnSpPr>
            <p:nvPr/>
          </p:nvCxnSpPr>
          <p:spPr>
            <a:xfrm>
              <a:off x="3821054" y="5105648"/>
              <a:ext cx="367393"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8288E761-1035-7DA4-390B-85E62B59B10D}"/>
                </a:ext>
              </a:extLst>
            </p:cNvPr>
            <p:cNvSpPr txBox="1"/>
            <p:nvPr/>
          </p:nvSpPr>
          <p:spPr>
            <a:xfrm>
              <a:off x="3017945" y="3978077"/>
              <a:ext cx="72576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Variable Text" pitchFamily="2" charset="0"/>
                  <a:ea typeface="+mn-ea"/>
                  <a:cs typeface="+mn-cs"/>
                </a:rPr>
                <a:t>Float32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Text" pitchFamily="2" charset="0"/>
                  <a:ea typeface="+mn-ea"/>
                  <a:cs typeface="+mn-cs"/>
                </a:rPr>
                <a:t>(4 bytes)</a:t>
              </a:r>
            </a:p>
          </p:txBody>
        </p:sp>
        <p:sp>
          <p:nvSpPr>
            <p:cNvPr id="175" name="TextBox 174">
              <a:extLst>
                <a:ext uri="{FF2B5EF4-FFF2-40B4-BE49-F238E27FC236}">
                  <a16:creationId xmlns:a16="http://schemas.microsoft.com/office/drawing/2014/main" id="{71BC5934-D623-45D3-610B-C9FD3292FCC3}"/>
                </a:ext>
              </a:extLst>
            </p:cNvPr>
            <p:cNvSpPr txBox="1"/>
            <p:nvPr/>
          </p:nvSpPr>
          <p:spPr>
            <a:xfrm>
              <a:off x="4387479" y="4131965"/>
              <a:ext cx="265799" cy="12311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Text" pitchFamily="2" charset="0"/>
                  <a:ea typeface="+mn-ea"/>
                  <a:cs typeface="+mn-cs"/>
                </a:rPr>
                <a:t>1 bit</a:t>
              </a:r>
            </a:p>
          </p:txBody>
        </p:sp>
      </p:grpSp>
      <p:grpSp>
        <p:nvGrpSpPr>
          <p:cNvPr id="176" name="Group 175">
            <a:extLst>
              <a:ext uri="{FF2B5EF4-FFF2-40B4-BE49-F238E27FC236}">
                <a16:creationId xmlns:a16="http://schemas.microsoft.com/office/drawing/2014/main" id="{138ACE3B-4401-8263-BE56-70D34127287B}"/>
              </a:ext>
            </a:extLst>
          </p:cNvPr>
          <p:cNvGrpSpPr/>
          <p:nvPr/>
        </p:nvGrpSpPr>
        <p:grpSpPr>
          <a:xfrm>
            <a:off x="5277926" y="3481105"/>
            <a:ext cx="1636151" cy="1879633"/>
            <a:chOff x="5410825" y="3978077"/>
            <a:chExt cx="1636151" cy="1879633"/>
          </a:xfrm>
        </p:grpSpPr>
        <p:sp>
          <p:nvSpPr>
            <p:cNvPr id="177" name="Rounded Rectangle 18">
              <a:extLst>
                <a:ext uri="{FF2B5EF4-FFF2-40B4-BE49-F238E27FC236}">
                  <a16:creationId xmlns:a16="http://schemas.microsoft.com/office/drawing/2014/main" id="{118DB3A2-3AAC-F73F-0490-A7763891B84C}"/>
                </a:ext>
              </a:extLst>
            </p:cNvPr>
            <p:cNvSpPr/>
            <p:nvPr/>
          </p:nvSpPr>
          <p:spPr bwMode="auto">
            <a:xfrm>
              <a:off x="5411640" y="4371828"/>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0.0234</a:t>
              </a:r>
            </a:p>
          </p:txBody>
        </p:sp>
        <p:sp>
          <p:nvSpPr>
            <p:cNvPr id="178" name="Rounded Rectangle 18">
              <a:extLst>
                <a:ext uri="{FF2B5EF4-FFF2-40B4-BE49-F238E27FC236}">
                  <a16:creationId xmlns:a16="http://schemas.microsoft.com/office/drawing/2014/main" id="{99DADE3D-69BD-38F0-0314-822479DE02B8}"/>
                </a:ext>
              </a:extLst>
            </p:cNvPr>
            <p:cNvSpPr/>
            <p:nvPr/>
          </p:nvSpPr>
          <p:spPr bwMode="auto">
            <a:xfrm>
              <a:off x="5411640" y="4589368"/>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-0.0091</a:t>
              </a:r>
            </a:p>
          </p:txBody>
        </p:sp>
        <p:sp>
          <p:nvSpPr>
            <p:cNvPr id="179" name="Rounded Rectangle 18">
              <a:extLst>
                <a:ext uri="{FF2B5EF4-FFF2-40B4-BE49-F238E27FC236}">
                  <a16:creationId xmlns:a16="http://schemas.microsoft.com/office/drawing/2014/main" id="{BE29D58A-05C8-B148-AE9D-754A6B3443CD}"/>
                </a:ext>
              </a:extLst>
            </p:cNvPr>
            <p:cNvSpPr/>
            <p:nvPr/>
          </p:nvSpPr>
          <p:spPr bwMode="auto">
            <a:xfrm>
              <a:off x="5411640" y="4806908"/>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-0.0317</a:t>
              </a:r>
            </a:p>
          </p:txBody>
        </p:sp>
        <p:sp>
          <p:nvSpPr>
            <p:cNvPr id="180" name="Rounded Rectangle 18">
              <a:extLst>
                <a:ext uri="{FF2B5EF4-FFF2-40B4-BE49-F238E27FC236}">
                  <a16:creationId xmlns:a16="http://schemas.microsoft.com/office/drawing/2014/main" id="{DE3FCABB-750B-8FEE-666E-94B74F7E52C7}"/>
                </a:ext>
              </a:extLst>
            </p:cNvPr>
            <p:cNvSpPr/>
            <p:nvPr/>
          </p:nvSpPr>
          <p:spPr bwMode="auto">
            <a:xfrm>
              <a:off x="5411640" y="5283965"/>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0.0787</a:t>
              </a:r>
            </a:p>
          </p:txBody>
        </p:sp>
        <p:sp>
          <p:nvSpPr>
            <p:cNvPr id="181" name="Rounded Rectangle 18">
              <a:extLst>
                <a:ext uri="{FF2B5EF4-FFF2-40B4-BE49-F238E27FC236}">
                  <a16:creationId xmlns:a16="http://schemas.microsoft.com/office/drawing/2014/main" id="{1BD861F8-6BF5-C678-5A0A-08880A311B48}"/>
                </a:ext>
              </a:extLst>
            </p:cNvPr>
            <p:cNvSpPr/>
            <p:nvPr/>
          </p:nvSpPr>
          <p:spPr bwMode="auto">
            <a:xfrm>
              <a:off x="5411640" y="5499455"/>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-0.0592</a:t>
              </a:r>
            </a:p>
          </p:txBody>
        </p:sp>
        <p:sp>
          <p:nvSpPr>
            <p:cNvPr id="182" name="Rounded Rectangle 18">
              <a:extLst>
                <a:ext uri="{FF2B5EF4-FFF2-40B4-BE49-F238E27FC236}">
                  <a16:creationId xmlns:a16="http://schemas.microsoft.com/office/drawing/2014/main" id="{B5C73E45-5271-F025-773E-531C19A9988B}"/>
                </a:ext>
              </a:extLst>
            </p:cNvPr>
            <p:cNvSpPr/>
            <p:nvPr/>
          </p:nvSpPr>
          <p:spPr bwMode="auto">
            <a:xfrm>
              <a:off x="5411640" y="5714945"/>
              <a:ext cx="725765" cy="142765"/>
            </a:xfrm>
            <a:prstGeom prst="roundRect">
              <a:avLst>
                <a:gd name="adj" fmla="val 32019"/>
              </a:avLst>
            </a:prstGeom>
            <a:solidFill>
              <a:srgbClr val="B1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0.0317</a:t>
              </a:r>
            </a:p>
          </p:txBody>
        </p:sp>
        <p:sp>
          <p:nvSpPr>
            <p:cNvPr id="183" name="Rounded Rectangle 18">
              <a:extLst>
                <a:ext uri="{FF2B5EF4-FFF2-40B4-BE49-F238E27FC236}">
                  <a16:creationId xmlns:a16="http://schemas.microsoft.com/office/drawing/2014/main" id="{E94D67C6-8103-F403-E8E5-9DDE735093FD}"/>
                </a:ext>
              </a:extLst>
            </p:cNvPr>
            <p:cNvSpPr/>
            <p:nvPr/>
          </p:nvSpPr>
          <p:spPr bwMode="auto">
            <a:xfrm>
              <a:off x="6781176" y="4371828"/>
              <a:ext cx="265800" cy="142765"/>
            </a:xfrm>
            <a:prstGeom prst="roundRect">
              <a:avLst>
                <a:gd name="adj" fmla="val 32019"/>
              </a:avLst>
            </a:prstGeom>
            <a:solidFill>
              <a:srgbClr val="B1B3B3"/>
            </a:solidFill>
            <a:ln w="190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32</a:t>
              </a:r>
            </a:p>
          </p:txBody>
        </p:sp>
        <p:sp>
          <p:nvSpPr>
            <p:cNvPr id="184" name="Rounded Rectangle 18">
              <a:extLst>
                <a:ext uri="{FF2B5EF4-FFF2-40B4-BE49-F238E27FC236}">
                  <a16:creationId xmlns:a16="http://schemas.microsoft.com/office/drawing/2014/main" id="{26633CBB-BEEF-AF40-AB2F-303038FFDD83}"/>
                </a:ext>
              </a:extLst>
            </p:cNvPr>
            <p:cNvSpPr/>
            <p:nvPr/>
          </p:nvSpPr>
          <p:spPr bwMode="auto">
            <a:xfrm>
              <a:off x="6781176" y="4589368"/>
              <a:ext cx="265800" cy="142765"/>
            </a:xfrm>
            <a:prstGeom prst="roundRect">
              <a:avLst>
                <a:gd name="adj" fmla="val 32019"/>
              </a:avLst>
            </a:prstGeom>
            <a:solidFill>
              <a:srgbClr val="B1B3B3"/>
            </a:solidFill>
            <a:ln w="190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-10</a:t>
              </a:r>
            </a:p>
          </p:txBody>
        </p:sp>
        <p:sp>
          <p:nvSpPr>
            <p:cNvPr id="185" name="Rounded Rectangle 18">
              <a:extLst>
                <a:ext uri="{FF2B5EF4-FFF2-40B4-BE49-F238E27FC236}">
                  <a16:creationId xmlns:a16="http://schemas.microsoft.com/office/drawing/2014/main" id="{94428504-D7A6-D5D7-314E-ECF4B6F8782D}"/>
                </a:ext>
              </a:extLst>
            </p:cNvPr>
            <p:cNvSpPr/>
            <p:nvPr/>
          </p:nvSpPr>
          <p:spPr bwMode="auto">
            <a:xfrm>
              <a:off x="6781176" y="4806908"/>
              <a:ext cx="265800" cy="142765"/>
            </a:xfrm>
            <a:prstGeom prst="roundRect">
              <a:avLst>
                <a:gd name="adj" fmla="val 32019"/>
              </a:avLst>
            </a:prstGeom>
            <a:solidFill>
              <a:srgbClr val="B1B3B3"/>
            </a:solidFill>
            <a:ln w="190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-54</a:t>
              </a:r>
            </a:p>
          </p:txBody>
        </p:sp>
        <p:sp>
          <p:nvSpPr>
            <p:cNvPr id="186" name="Rounded Rectangle 18">
              <a:extLst>
                <a:ext uri="{FF2B5EF4-FFF2-40B4-BE49-F238E27FC236}">
                  <a16:creationId xmlns:a16="http://schemas.microsoft.com/office/drawing/2014/main" id="{A7DA361E-D36A-3143-269C-2DA8DE4BB1D0}"/>
                </a:ext>
              </a:extLst>
            </p:cNvPr>
            <p:cNvSpPr/>
            <p:nvPr/>
          </p:nvSpPr>
          <p:spPr bwMode="auto">
            <a:xfrm>
              <a:off x="6781176" y="5283965"/>
              <a:ext cx="265800" cy="142765"/>
            </a:xfrm>
            <a:prstGeom prst="roundRect">
              <a:avLst>
                <a:gd name="adj" fmla="val 32019"/>
              </a:avLst>
            </a:prstGeom>
            <a:solidFill>
              <a:srgbClr val="B1B3B3"/>
            </a:solidFill>
            <a:ln w="190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120</a:t>
              </a:r>
            </a:p>
          </p:txBody>
        </p:sp>
        <p:sp>
          <p:nvSpPr>
            <p:cNvPr id="187" name="Rounded Rectangle 18">
              <a:extLst>
                <a:ext uri="{FF2B5EF4-FFF2-40B4-BE49-F238E27FC236}">
                  <a16:creationId xmlns:a16="http://schemas.microsoft.com/office/drawing/2014/main" id="{B6CEAF05-6F90-6BE1-0889-06DF82C1E1A7}"/>
                </a:ext>
              </a:extLst>
            </p:cNvPr>
            <p:cNvSpPr/>
            <p:nvPr/>
          </p:nvSpPr>
          <p:spPr bwMode="auto">
            <a:xfrm>
              <a:off x="6781176" y="5499455"/>
              <a:ext cx="265800" cy="142765"/>
            </a:xfrm>
            <a:prstGeom prst="roundRect">
              <a:avLst>
                <a:gd name="adj" fmla="val 32019"/>
              </a:avLst>
            </a:prstGeom>
            <a:solidFill>
              <a:srgbClr val="B1B3B3"/>
            </a:solidFill>
            <a:ln w="190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-111</a:t>
              </a:r>
            </a:p>
          </p:txBody>
        </p:sp>
        <p:sp>
          <p:nvSpPr>
            <p:cNvPr id="188" name="Rounded Rectangle 18">
              <a:extLst>
                <a:ext uri="{FF2B5EF4-FFF2-40B4-BE49-F238E27FC236}">
                  <a16:creationId xmlns:a16="http://schemas.microsoft.com/office/drawing/2014/main" id="{44830569-E424-BAF8-108C-2E325C3ACCAB}"/>
                </a:ext>
              </a:extLst>
            </p:cNvPr>
            <p:cNvSpPr/>
            <p:nvPr/>
          </p:nvSpPr>
          <p:spPr bwMode="auto">
            <a:xfrm>
              <a:off x="6781176" y="5714945"/>
              <a:ext cx="265800" cy="142765"/>
            </a:xfrm>
            <a:prstGeom prst="roundRect">
              <a:avLst>
                <a:gd name="adj" fmla="val 32019"/>
              </a:avLst>
            </a:prstGeom>
            <a:solidFill>
              <a:srgbClr val="B1B3B3"/>
            </a:solidFill>
            <a:ln w="190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800" b="0" i="0" u="none" strike="noStrike" kern="1200" cap="none" spc="0" normalizeH="0" baseline="0" noProof="0">
                  <a:ln>
                    <a:noFill/>
                  </a:ln>
                  <a:gradFill>
                    <a:gsLst>
                      <a:gs pos="60140">
                        <a:srgbClr val="000000"/>
                      </a:gs>
                      <a:gs pos="44000">
                        <a:srgbClr val="000000"/>
                      </a:gs>
                    </a:gsLst>
                    <a:path path="circle">
                      <a:fillToRect l="100000" t="100000"/>
                    </a:path>
                  </a:gradFill>
                  <a:effectLst/>
                  <a:uLnTx/>
                  <a:uFillTx/>
                  <a:latin typeface="Segoe UI Variable Text" pitchFamily="2" charset="0"/>
                  <a:ea typeface="+mn-ea"/>
                  <a:cs typeface="+mn-cs"/>
                </a:rPr>
                <a:t>53</a:t>
              </a:r>
            </a:p>
          </p:txBody>
        </p:sp>
        <p:sp>
          <p:nvSpPr>
            <p:cNvPr id="189" name="TextBox 188">
              <a:extLst>
                <a:ext uri="{FF2B5EF4-FFF2-40B4-BE49-F238E27FC236}">
                  <a16:creationId xmlns:a16="http://schemas.microsoft.com/office/drawing/2014/main" id="{83B06861-A97E-BB19-609E-61E3AF755C76}"/>
                </a:ext>
              </a:extLst>
            </p:cNvPr>
            <p:cNvSpPr txBox="1"/>
            <p:nvPr/>
          </p:nvSpPr>
          <p:spPr>
            <a:xfrm>
              <a:off x="5410825" y="4985683"/>
              <a:ext cx="72576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a:t>
              </a:r>
            </a:p>
          </p:txBody>
        </p:sp>
        <p:sp>
          <p:nvSpPr>
            <p:cNvPr id="190" name="TextBox 189">
              <a:extLst>
                <a:ext uri="{FF2B5EF4-FFF2-40B4-BE49-F238E27FC236}">
                  <a16:creationId xmlns:a16="http://schemas.microsoft.com/office/drawing/2014/main" id="{8A11B10E-17B7-F5C7-7312-4200C8B6A563}"/>
                </a:ext>
              </a:extLst>
            </p:cNvPr>
            <p:cNvSpPr txBox="1"/>
            <p:nvPr/>
          </p:nvSpPr>
          <p:spPr>
            <a:xfrm>
              <a:off x="6781177" y="4985683"/>
              <a:ext cx="26579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a:t>
              </a:r>
            </a:p>
          </p:txBody>
        </p:sp>
        <p:cxnSp>
          <p:nvCxnSpPr>
            <p:cNvPr id="191" name="Straight Arrow Connector 190" descr="Dark grey line arrow">
              <a:extLst>
                <a:ext uri="{FF2B5EF4-FFF2-40B4-BE49-F238E27FC236}">
                  <a16:creationId xmlns:a16="http://schemas.microsoft.com/office/drawing/2014/main" id="{A01FEDA5-D318-4682-4BB8-6BF482949F5A}"/>
                </a:ext>
                <a:ext uri="{C183D7F6-B498-43B3-948B-1728B52AA6E4}">
                  <adec:decorative xmlns:adec="http://schemas.microsoft.com/office/drawing/2017/decorative" val="0"/>
                </a:ext>
              </a:extLst>
            </p:cNvPr>
            <p:cNvCxnSpPr>
              <a:cxnSpLocks/>
            </p:cNvCxnSpPr>
            <p:nvPr/>
          </p:nvCxnSpPr>
          <p:spPr>
            <a:xfrm>
              <a:off x="6316350" y="5105648"/>
              <a:ext cx="367393"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03E90DC-F58A-0885-E025-43E2A5715737}"/>
                </a:ext>
              </a:extLst>
            </p:cNvPr>
            <p:cNvSpPr txBox="1"/>
            <p:nvPr/>
          </p:nvSpPr>
          <p:spPr>
            <a:xfrm>
              <a:off x="5410825" y="3978077"/>
              <a:ext cx="72576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Variable Text" pitchFamily="2" charset="0"/>
                  <a:ea typeface="+mn-ea"/>
                  <a:cs typeface="+mn-cs"/>
                </a:rPr>
                <a:t>Float32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Text" pitchFamily="2" charset="0"/>
                  <a:ea typeface="+mn-ea"/>
                  <a:cs typeface="+mn-cs"/>
                </a:rPr>
                <a:t>(4 bytes)</a:t>
              </a:r>
            </a:p>
          </p:txBody>
        </p:sp>
        <p:sp>
          <p:nvSpPr>
            <p:cNvPr id="193" name="TextBox 192">
              <a:extLst>
                <a:ext uri="{FF2B5EF4-FFF2-40B4-BE49-F238E27FC236}">
                  <a16:creationId xmlns:a16="http://schemas.microsoft.com/office/drawing/2014/main" id="{E75DD648-EC2A-9F10-4EA8-EE5D76CD0A63}"/>
                </a:ext>
              </a:extLst>
            </p:cNvPr>
            <p:cNvSpPr txBox="1"/>
            <p:nvPr/>
          </p:nvSpPr>
          <p:spPr>
            <a:xfrm>
              <a:off x="6781176" y="4008855"/>
              <a:ext cx="265800"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Text" pitchFamily="2" charset="0"/>
                  <a:ea typeface="+mn-ea"/>
                  <a:cs typeface="+mn-cs"/>
                </a:rPr>
                <a:t>int8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Text" pitchFamily="2" charset="0"/>
                  <a:ea typeface="+mn-ea"/>
                  <a:cs typeface="+mn-cs"/>
                </a:rPr>
                <a:t>(1 bit)</a:t>
              </a:r>
            </a:p>
          </p:txBody>
        </p:sp>
      </p:grpSp>
      <p:sp>
        <p:nvSpPr>
          <p:cNvPr id="196" name="Rounded Rectangle 1">
            <a:extLst>
              <a:ext uri="{FF2B5EF4-FFF2-40B4-BE49-F238E27FC236}">
                <a16:creationId xmlns:a16="http://schemas.microsoft.com/office/drawing/2014/main" id="{C7C1FD94-FDC5-477E-BB88-7654C008DDB1}"/>
              </a:ext>
              <a:ext uri="{C183D7F6-B498-43B3-948B-1728B52AA6E4}">
                <adec:decorative xmlns:adec="http://schemas.microsoft.com/office/drawing/2017/decorative" val="0"/>
              </a:ext>
            </a:extLst>
          </p:cNvPr>
          <p:cNvSpPr/>
          <p:nvPr/>
        </p:nvSpPr>
        <p:spPr bwMode="auto">
          <a:xfrm>
            <a:off x="588261" y="2462974"/>
            <a:ext cx="2034873" cy="307777"/>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Dense</a:t>
            </a:r>
          </a:p>
        </p:txBody>
      </p:sp>
      <p:sp>
        <p:nvSpPr>
          <p:cNvPr id="197" name="Rounded Rectangle 1">
            <a:extLst>
              <a:ext uri="{FF2B5EF4-FFF2-40B4-BE49-F238E27FC236}">
                <a16:creationId xmlns:a16="http://schemas.microsoft.com/office/drawing/2014/main" id="{DB0BF78C-0EA4-8F11-44D6-D971475BF229}"/>
              </a:ext>
              <a:ext uri="{C183D7F6-B498-43B3-948B-1728B52AA6E4}">
                <adec:decorative xmlns:adec="http://schemas.microsoft.com/office/drawing/2017/decorative" val="0"/>
              </a:ext>
            </a:extLst>
          </p:cNvPr>
          <p:cNvSpPr/>
          <p:nvPr/>
        </p:nvSpPr>
        <p:spPr bwMode="auto">
          <a:xfrm>
            <a:off x="2840142" y="2462974"/>
            <a:ext cx="2021374" cy="307777"/>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BQ</a:t>
            </a:r>
          </a:p>
        </p:txBody>
      </p:sp>
      <p:sp>
        <p:nvSpPr>
          <p:cNvPr id="198" name="Rounded Rectangle 1">
            <a:extLst>
              <a:ext uri="{FF2B5EF4-FFF2-40B4-BE49-F238E27FC236}">
                <a16:creationId xmlns:a16="http://schemas.microsoft.com/office/drawing/2014/main" id="{0038E313-23F5-F486-51FC-B50165308390}"/>
              </a:ext>
              <a:ext uri="{C183D7F6-B498-43B3-948B-1728B52AA6E4}">
                <adec:decorative xmlns:adec="http://schemas.microsoft.com/office/drawing/2017/decorative" val="0"/>
              </a:ext>
            </a:extLst>
          </p:cNvPr>
          <p:cNvSpPr/>
          <p:nvPr/>
        </p:nvSpPr>
        <p:spPr bwMode="auto">
          <a:xfrm>
            <a:off x="5083078" y="2462974"/>
            <a:ext cx="2025846" cy="307777"/>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Scalar</a:t>
            </a:r>
          </a:p>
        </p:txBody>
      </p:sp>
      <p:sp>
        <p:nvSpPr>
          <p:cNvPr id="199" name="Rounded Rectangle 1">
            <a:extLst>
              <a:ext uri="{FF2B5EF4-FFF2-40B4-BE49-F238E27FC236}">
                <a16:creationId xmlns:a16="http://schemas.microsoft.com/office/drawing/2014/main" id="{19298632-5AB9-A619-2D16-E930D74FFDDB}"/>
              </a:ext>
              <a:ext uri="{C183D7F6-B498-43B3-948B-1728B52AA6E4}">
                <adec:decorative xmlns:adec="http://schemas.microsoft.com/office/drawing/2017/decorative" val="0"/>
              </a:ext>
            </a:extLst>
          </p:cNvPr>
          <p:cNvSpPr/>
          <p:nvPr/>
        </p:nvSpPr>
        <p:spPr bwMode="auto">
          <a:xfrm>
            <a:off x="7330485" y="2309086"/>
            <a:ext cx="2021373" cy="615553"/>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Variable dimensions</a:t>
            </a:r>
          </a:p>
        </p:txBody>
      </p:sp>
      <p:sp>
        <p:nvSpPr>
          <p:cNvPr id="200" name="Rounded Rectangle 1">
            <a:extLst>
              <a:ext uri="{FF2B5EF4-FFF2-40B4-BE49-F238E27FC236}">
                <a16:creationId xmlns:a16="http://schemas.microsoft.com/office/drawing/2014/main" id="{C4451CCF-BF18-A768-6031-E54C23AA07D7}"/>
              </a:ext>
              <a:ext uri="{C183D7F6-B498-43B3-948B-1728B52AA6E4}">
                <adec:decorative xmlns:adec="http://schemas.microsoft.com/office/drawing/2017/decorative" val="0"/>
              </a:ext>
            </a:extLst>
          </p:cNvPr>
          <p:cNvSpPr/>
          <p:nvPr/>
        </p:nvSpPr>
        <p:spPr bwMode="auto">
          <a:xfrm>
            <a:off x="9573419" y="2309086"/>
            <a:ext cx="2025846" cy="615553"/>
          </a:xfrm>
          <a:prstGeom prst="rect">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Multi-vector embeddings</a:t>
            </a:r>
          </a:p>
        </p:txBody>
      </p:sp>
      <p:cxnSp>
        <p:nvCxnSpPr>
          <p:cNvPr id="202" name="Straight Connector 201">
            <a:extLst>
              <a:ext uri="{FF2B5EF4-FFF2-40B4-BE49-F238E27FC236}">
                <a16:creationId xmlns:a16="http://schemas.microsoft.com/office/drawing/2014/main" id="{F3FA9280-17B1-37E9-4499-00E15E32A5EF}"/>
              </a:ext>
            </a:extLst>
          </p:cNvPr>
          <p:cNvCxnSpPr>
            <a:cxnSpLocks/>
          </p:cNvCxnSpPr>
          <p:nvPr/>
        </p:nvCxnSpPr>
        <p:spPr>
          <a:xfrm>
            <a:off x="588261" y="3101718"/>
            <a:ext cx="2030401"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4" name="Straight Connector 203">
            <a:extLst>
              <a:ext uri="{FF2B5EF4-FFF2-40B4-BE49-F238E27FC236}">
                <a16:creationId xmlns:a16="http://schemas.microsoft.com/office/drawing/2014/main" id="{215123BB-C49B-3C66-2FE3-66AF9938775B}"/>
              </a:ext>
            </a:extLst>
          </p:cNvPr>
          <p:cNvCxnSpPr>
            <a:cxnSpLocks/>
          </p:cNvCxnSpPr>
          <p:nvPr/>
        </p:nvCxnSpPr>
        <p:spPr>
          <a:xfrm>
            <a:off x="2835670" y="3101718"/>
            <a:ext cx="2025846"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7" name="Straight Connector 206">
            <a:extLst>
              <a:ext uri="{FF2B5EF4-FFF2-40B4-BE49-F238E27FC236}">
                <a16:creationId xmlns:a16="http://schemas.microsoft.com/office/drawing/2014/main" id="{CFF9D989-390B-E84C-9F43-EAA4843BFA62}"/>
              </a:ext>
            </a:extLst>
          </p:cNvPr>
          <p:cNvCxnSpPr>
            <a:cxnSpLocks/>
          </p:cNvCxnSpPr>
          <p:nvPr/>
        </p:nvCxnSpPr>
        <p:spPr>
          <a:xfrm>
            <a:off x="5083078" y="3101718"/>
            <a:ext cx="2025846"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8" name="Straight Connector 207">
            <a:extLst>
              <a:ext uri="{FF2B5EF4-FFF2-40B4-BE49-F238E27FC236}">
                <a16:creationId xmlns:a16="http://schemas.microsoft.com/office/drawing/2014/main" id="{DED1DCFC-26FA-E8A2-9384-A2345C34B4FD}"/>
              </a:ext>
            </a:extLst>
          </p:cNvPr>
          <p:cNvCxnSpPr>
            <a:cxnSpLocks/>
          </p:cNvCxnSpPr>
          <p:nvPr/>
        </p:nvCxnSpPr>
        <p:spPr>
          <a:xfrm>
            <a:off x="7330485" y="3101718"/>
            <a:ext cx="2025846"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9" name="Straight Connector 208">
            <a:extLst>
              <a:ext uri="{FF2B5EF4-FFF2-40B4-BE49-F238E27FC236}">
                <a16:creationId xmlns:a16="http://schemas.microsoft.com/office/drawing/2014/main" id="{AC13BFB7-4CED-12BA-AA85-F9465120E995}"/>
              </a:ext>
            </a:extLst>
          </p:cNvPr>
          <p:cNvCxnSpPr>
            <a:cxnSpLocks/>
          </p:cNvCxnSpPr>
          <p:nvPr/>
        </p:nvCxnSpPr>
        <p:spPr>
          <a:xfrm>
            <a:off x="9573419" y="3101718"/>
            <a:ext cx="2025846"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 name="Group 1">
            <a:extLst>
              <a:ext uri="{FF2B5EF4-FFF2-40B4-BE49-F238E27FC236}">
                <a16:creationId xmlns:a16="http://schemas.microsoft.com/office/drawing/2014/main" id="{D8103287-2594-3BF9-00D1-00B0E1D8BE5C}"/>
              </a:ext>
            </a:extLst>
          </p:cNvPr>
          <p:cNvGrpSpPr/>
          <p:nvPr/>
        </p:nvGrpSpPr>
        <p:grpSpPr>
          <a:xfrm>
            <a:off x="7819532" y="292100"/>
            <a:ext cx="3808092" cy="216000"/>
            <a:chOff x="7819532" y="292100"/>
            <a:chExt cx="3808092" cy="216000"/>
          </a:xfrm>
        </p:grpSpPr>
        <p:sp>
          <p:nvSpPr>
            <p:cNvPr id="4" name="Text Placeholder 2">
              <a:extLst>
                <a:ext uri="{FF2B5EF4-FFF2-40B4-BE49-F238E27FC236}">
                  <a16:creationId xmlns:a16="http://schemas.microsoft.com/office/drawing/2014/main" id="{0AF173E3-D509-7DD7-24D3-116EC8CB396A}"/>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 name="Text Placeholder 2">
              <a:extLst>
                <a:ext uri="{FF2B5EF4-FFF2-40B4-BE49-F238E27FC236}">
                  <a16:creationId xmlns:a16="http://schemas.microsoft.com/office/drawing/2014/main" id="{E9AD935F-9277-15B9-A4C4-4F78090955F0}"/>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6" name="Text Placeholder 2">
              <a:extLst>
                <a:ext uri="{FF2B5EF4-FFF2-40B4-BE49-F238E27FC236}">
                  <a16:creationId xmlns:a16="http://schemas.microsoft.com/office/drawing/2014/main" id="{89D8CD95-44EE-230C-63F3-1871D6524FF9}"/>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7" name="Text Placeholder 2">
              <a:extLst>
                <a:ext uri="{FF2B5EF4-FFF2-40B4-BE49-F238E27FC236}">
                  <a16:creationId xmlns:a16="http://schemas.microsoft.com/office/drawing/2014/main" id="{1E24E5C4-69B3-57AB-930E-197C85F712C9}"/>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8" name="Text Placeholder 2">
              <a:extLst>
                <a:ext uri="{FF2B5EF4-FFF2-40B4-BE49-F238E27FC236}">
                  <a16:creationId xmlns:a16="http://schemas.microsoft.com/office/drawing/2014/main" id="{9FB3EB7A-BD3F-30D9-6EF4-34D2F3D7C6EF}"/>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9" name="Text Placeholder 2">
              <a:extLst>
                <a:ext uri="{FF2B5EF4-FFF2-40B4-BE49-F238E27FC236}">
                  <a16:creationId xmlns:a16="http://schemas.microsoft.com/office/drawing/2014/main" id="{71E5F131-8B70-8036-916B-AB8A20A963E5}"/>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1" name="Text Placeholder 2">
              <a:extLst>
                <a:ext uri="{FF2B5EF4-FFF2-40B4-BE49-F238E27FC236}">
                  <a16:creationId xmlns:a16="http://schemas.microsoft.com/office/drawing/2014/main" id="{2A2B87A3-8BE2-2318-20CC-F4A0C43AAE82}"/>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2" name="TextBox 11">
              <a:extLst>
                <a:ext uri="{FF2B5EF4-FFF2-40B4-BE49-F238E27FC236}">
                  <a16:creationId xmlns:a16="http://schemas.microsoft.com/office/drawing/2014/main" id="{CC08BB73-022F-3062-7980-3B63F9759D9F}"/>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4161399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16667E-7 -2.22222E-6 L 4.16667E-7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500"/>
                                        <p:tgtEl>
                                          <p:spTgt spid="96"/>
                                        </p:tgtEl>
                                      </p:cBhvr>
                                    </p:animEffect>
                                  </p:childTnLst>
                                </p:cTn>
                              </p:par>
                              <p:par>
                                <p:cTn id="13" presetID="42" presetClass="path" presetSubtype="0" decel="100000" fill="hold" grpId="1" nodeType="withEffect">
                                  <p:stCondLst>
                                    <p:cond delay="0"/>
                                  </p:stCondLst>
                                  <p:childTnLst>
                                    <p:animMotion origin="layout" path="M 4.16667E-7 -2.22222E-6 L 4.16667E-7 0.03542 " pathEditMode="relative" rAng="0" ptsTypes="AA">
                                      <p:cBhvr>
                                        <p:cTn id="14" dur="700" spd="-100000" fill="hold"/>
                                        <p:tgtEl>
                                          <p:spTgt spid="96"/>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500"/>
                                        <p:tgtEl>
                                          <p:spTgt spid="97"/>
                                        </p:tgtEl>
                                      </p:cBhvr>
                                    </p:animEffect>
                                  </p:childTnLst>
                                </p:cTn>
                              </p:par>
                              <p:par>
                                <p:cTn id="18" presetID="42" presetClass="path" presetSubtype="0" decel="100000" fill="hold" grpId="1" nodeType="withEffect">
                                  <p:stCondLst>
                                    <p:cond delay="0"/>
                                  </p:stCondLst>
                                  <p:childTnLst>
                                    <p:animMotion origin="layout" path="M 4.16667E-7 -2.22222E-6 L 4.16667E-7 0.03542 " pathEditMode="relative" rAng="0" ptsTypes="AA">
                                      <p:cBhvr>
                                        <p:cTn id="19" dur="700" spd="-100000" fill="hold"/>
                                        <p:tgtEl>
                                          <p:spTgt spid="9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42" presetClass="path" presetSubtype="0" decel="100000" fill="hold" grpId="1" nodeType="withEffect">
                                  <p:stCondLst>
                                    <p:cond delay="0"/>
                                  </p:stCondLst>
                                  <p:childTnLst>
                                    <p:animMotion origin="layout" path="M 4.16667E-7 -2.22222E-6 L 4.16667E-7 0.03542 " pathEditMode="relative" rAng="0" ptsTypes="AA">
                                      <p:cBhvr>
                                        <p:cTn id="24" dur="700" spd="-100000" fill="hold"/>
                                        <p:tgtEl>
                                          <p:spTgt spid="98"/>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500"/>
                                        <p:tgtEl>
                                          <p:spTgt spid="99"/>
                                        </p:tgtEl>
                                      </p:cBhvr>
                                    </p:animEffect>
                                  </p:childTnLst>
                                </p:cTn>
                              </p:par>
                              <p:par>
                                <p:cTn id="28" presetID="42" presetClass="path" presetSubtype="0" decel="100000" fill="hold" grpId="1" nodeType="withEffect">
                                  <p:stCondLst>
                                    <p:cond delay="0"/>
                                  </p:stCondLst>
                                  <p:childTnLst>
                                    <p:animMotion origin="layout" path="M 4.16667E-7 -2.22222E-6 L 4.16667E-7 0.03542 " pathEditMode="relative" rAng="0" ptsTypes="AA">
                                      <p:cBhvr>
                                        <p:cTn id="29" dur="700" spd="-100000" fill="hold"/>
                                        <p:tgtEl>
                                          <p:spTgt spid="99"/>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fade">
                                      <p:cBhvr>
                                        <p:cTn id="32" dur="500"/>
                                        <p:tgtEl>
                                          <p:spTgt spid="118"/>
                                        </p:tgtEl>
                                      </p:cBhvr>
                                    </p:animEffect>
                                  </p:childTnLst>
                                </p:cTn>
                              </p:par>
                              <p:par>
                                <p:cTn id="33" presetID="42" presetClass="path" presetSubtype="0" decel="100000" fill="hold" nodeType="withEffect">
                                  <p:stCondLst>
                                    <p:cond delay="0"/>
                                  </p:stCondLst>
                                  <p:childTnLst>
                                    <p:animMotion origin="layout" path="M 4.16667E-7 -2.22222E-6 L 4.16667E-7 0.03542 " pathEditMode="relative" rAng="0" ptsTypes="AA">
                                      <p:cBhvr>
                                        <p:cTn id="34" dur="700" spd="-100000" fill="hold"/>
                                        <p:tgtEl>
                                          <p:spTgt spid="118"/>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par>
                                <p:cTn id="38" presetID="42" presetClass="path" presetSubtype="0" decel="100000" fill="hold" nodeType="withEffect">
                                  <p:stCondLst>
                                    <p:cond delay="0"/>
                                  </p:stCondLst>
                                  <p:childTnLst>
                                    <p:animMotion origin="layout" path="M 4.16667E-7 -2.22222E-6 L 4.16667E-7 0.03542 " pathEditMode="relative" rAng="0" ptsTypes="AA">
                                      <p:cBhvr>
                                        <p:cTn id="39" dur="700" spd="-100000" fill="hold"/>
                                        <p:tgtEl>
                                          <p:spTgt spid="127"/>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fade">
                                      <p:cBhvr>
                                        <p:cTn id="42" dur="500"/>
                                        <p:tgtEl>
                                          <p:spTgt spid="137"/>
                                        </p:tgtEl>
                                      </p:cBhvr>
                                    </p:animEffect>
                                  </p:childTnLst>
                                </p:cTn>
                              </p:par>
                              <p:par>
                                <p:cTn id="43" presetID="42" presetClass="path" presetSubtype="0" decel="100000" fill="hold" nodeType="withEffect">
                                  <p:stCondLst>
                                    <p:cond delay="0"/>
                                  </p:stCondLst>
                                  <p:childTnLst>
                                    <p:animMotion origin="layout" path="M 4.16667E-7 -2.22222E-6 L 4.16667E-7 0.03542 " pathEditMode="relative" rAng="0" ptsTypes="AA">
                                      <p:cBhvr>
                                        <p:cTn id="44" dur="700" spd="-100000" fill="hold"/>
                                        <p:tgtEl>
                                          <p:spTgt spid="137"/>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158"/>
                                        </p:tgtEl>
                                        <p:attrNameLst>
                                          <p:attrName>style.visibility</p:attrName>
                                        </p:attrNameLst>
                                      </p:cBhvr>
                                      <p:to>
                                        <p:strVal val="visible"/>
                                      </p:to>
                                    </p:set>
                                    <p:animEffect transition="in" filter="fade">
                                      <p:cBhvr>
                                        <p:cTn id="47" dur="500"/>
                                        <p:tgtEl>
                                          <p:spTgt spid="158"/>
                                        </p:tgtEl>
                                      </p:cBhvr>
                                    </p:animEffect>
                                  </p:childTnLst>
                                </p:cTn>
                              </p:par>
                              <p:par>
                                <p:cTn id="48" presetID="42" presetClass="path" presetSubtype="0" decel="100000" fill="hold" nodeType="withEffect">
                                  <p:stCondLst>
                                    <p:cond delay="0"/>
                                  </p:stCondLst>
                                  <p:childTnLst>
                                    <p:animMotion origin="layout" path="M 4.16667E-7 -2.22222E-6 L 4.16667E-7 0.03542 " pathEditMode="relative" rAng="0" ptsTypes="AA">
                                      <p:cBhvr>
                                        <p:cTn id="49" dur="700" spd="-100000" fill="hold"/>
                                        <p:tgtEl>
                                          <p:spTgt spid="158"/>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fade">
                                      <p:cBhvr>
                                        <p:cTn id="52" dur="500"/>
                                        <p:tgtEl>
                                          <p:spTgt spid="176"/>
                                        </p:tgtEl>
                                      </p:cBhvr>
                                    </p:animEffect>
                                  </p:childTnLst>
                                </p:cTn>
                              </p:par>
                              <p:par>
                                <p:cTn id="53" presetID="42" presetClass="path" presetSubtype="0" decel="100000" fill="hold" nodeType="withEffect">
                                  <p:stCondLst>
                                    <p:cond delay="0"/>
                                  </p:stCondLst>
                                  <p:childTnLst>
                                    <p:animMotion origin="layout" path="M 4.16667E-7 -2.22222E-6 L 4.16667E-7 0.03542 " pathEditMode="relative" rAng="0" ptsTypes="AA">
                                      <p:cBhvr>
                                        <p:cTn id="54" dur="700" spd="-100000" fill="hold"/>
                                        <p:tgtEl>
                                          <p:spTgt spid="176"/>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96"/>
                                        </p:tgtEl>
                                        <p:attrNameLst>
                                          <p:attrName>style.visibility</p:attrName>
                                        </p:attrNameLst>
                                      </p:cBhvr>
                                      <p:to>
                                        <p:strVal val="visible"/>
                                      </p:to>
                                    </p:set>
                                    <p:animEffect transition="in" filter="fade">
                                      <p:cBhvr>
                                        <p:cTn id="57" dur="500"/>
                                        <p:tgtEl>
                                          <p:spTgt spid="196"/>
                                        </p:tgtEl>
                                      </p:cBhvr>
                                    </p:animEffect>
                                  </p:childTnLst>
                                </p:cTn>
                              </p:par>
                              <p:par>
                                <p:cTn id="58" presetID="42" presetClass="path" presetSubtype="0" decel="100000" fill="hold" grpId="1" nodeType="withEffect">
                                  <p:stCondLst>
                                    <p:cond delay="0"/>
                                  </p:stCondLst>
                                  <p:childTnLst>
                                    <p:animMotion origin="layout" path="M 4.16667E-7 -2.22222E-6 L 4.16667E-7 0.03542 " pathEditMode="relative" rAng="0" ptsTypes="AA">
                                      <p:cBhvr>
                                        <p:cTn id="59" dur="700" spd="-100000" fill="hold"/>
                                        <p:tgtEl>
                                          <p:spTgt spid="196"/>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97"/>
                                        </p:tgtEl>
                                        <p:attrNameLst>
                                          <p:attrName>style.visibility</p:attrName>
                                        </p:attrNameLst>
                                      </p:cBhvr>
                                      <p:to>
                                        <p:strVal val="visible"/>
                                      </p:to>
                                    </p:set>
                                    <p:animEffect transition="in" filter="fade">
                                      <p:cBhvr>
                                        <p:cTn id="62" dur="500"/>
                                        <p:tgtEl>
                                          <p:spTgt spid="197"/>
                                        </p:tgtEl>
                                      </p:cBhvr>
                                    </p:animEffect>
                                  </p:childTnLst>
                                </p:cTn>
                              </p:par>
                              <p:par>
                                <p:cTn id="63" presetID="42" presetClass="path" presetSubtype="0" decel="100000" fill="hold" grpId="1" nodeType="withEffect">
                                  <p:stCondLst>
                                    <p:cond delay="0"/>
                                  </p:stCondLst>
                                  <p:childTnLst>
                                    <p:animMotion origin="layout" path="M 4.16667E-7 -2.22222E-6 L 4.16667E-7 0.03542 " pathEditMode="relative" rAng="0" ptsTypes="AA">
                                      <p:cBhvr>
                                        <p:cTn id="64" dur="700" spd="-100000" fill="hold"/>
                                        <p:tgtEl>
                                          <p:spTgt spid="197"/>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98"/>
                                        </p:tgtEl>
                                        <p:attrNameLst>
                                          <p:attrName>style.visibility</p:attrName>
                                        </p:attrNameLst>
                                      </p:cBhvr>
                                      <p:to>
                                        <p:strVal val="visible"/>
                                      </p:to>
                                    </p:set>
                                    <p:animEffect transition="in" filter="fade">
                                      <p:cBhvr>
                                        <p:cTn id="67" dur="500"/>
                                        <p:tgtEl>
                                          <p:spTgt spid="198"/>
                                        </p:tgtEl>
                                      </p:cBhvr>
                                    </p:animEffect>
                                  </p:childTnLst>
                                </p:cTn>
                              </p:par>
                              <p:par>
                                <p:cTn id="68" presetID="42" presetClass="path" presetSubtype="0" decel="100000" fill="hold" grpId="1" nodeType="withEffect">
                                  <p:stCondLst>
                                    <p:cond delay="0"/>
                                  </p:stCondLst>
                                  <p:childTnLst>
                                    <p:animMotion origin="layout" path="M 4.16667E-7 -2.22222E-6 L 4.16667E-7 0.03542 " pathEditMode="relative" rAng="0" ptsTypes="AA">
                                      <p:cBhvr>
                                        <p:cTn id="69" dur="700" spd="-100000" fill="hold"/>
                                        <p:tgtEl>
                                          <p:spTgt spid="198"/>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199"/>
                                        </p:tgtEl>
                                        <p:attrNameLst>
                                          <p:attrName>style.visibility</p:attrName>
                                        </p:attrNameLst>
                                      </p:cBhvr>
                                      <p:to>
                                        <p:strVal val="visible"/>
                                      </p:to>
                                    </p:set>
                                    <p:animEffect transition="in" filter="fade">
                                      <p:cBhvr>
                                        <p:cTn id="72" dur="500"/>
                                        <p:tgtEl>
                                          <p:spTgt spid="199"/>
                                        </p:tgtEl>
                                      </p:cBhvr>
                                    </p:animEffect>
                                  </p:childTnLst>
                                </p:cTn>
                              </p:par>
                              <p:par>
                                <p:cTn id="73" presetID="42" presetClass="path" presetSubtype="0" decel="100000" fill="hold" grpId="1" nodeType="withEffect">
                                  <p:stCondLst>
                                    <p:cond delay="0"/>
                                  </p:stCondLst>
                                  <p:childTnLst>
                                    <p:animMotion origin="layout" path="M 4.16667E-7 -2.22222E-6 L 4.16667E-7 0.03542 " pathEditMode="relative" rAng="0" ptsTypes="AA">
                                      <p:cBhvr>
                                        <p:cTn id="74" dur="700" spd="-100000" fill="hold"/>
                                        <p:tgtEl>
                                          <p:spTgt spid="199"/>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200"/>
                                        </p:tgtEl>
                                        <p:attrNameLst>
                                          <p:attrName>style.visibility</p:attrName>
                                        </p:attrNameLst>
                                      </p:cBhvr>
                                      <p:to>
                                        <p:strVal val="visible"/>
                                      </p:to>
                                    </p:set>
                                    <p:animEffect transition="in" filter="fade">
                                      <p:cBhvr>
                                        <p:cTn id="77" dur="500"/>
                                        <p:tgtEl>
                                          <p:spTgt spid="200"/>
                                        </p:tgtEl>
                                      </p:cBhvr>
                                    </p:animEffect>
                                  </p:childTnLst>
                                </p:cTn>
                              </p:par>
                              <p:par>
                                <p:cTn id="78" presetID="42" presetClass="path" presetSubtype="0" decel="100000" fill="hold" grpId="1" nodeType="withEffect">
                                  <p:stCondLst>
                                    <p:cond delay="0"/>
                                  </p:stCondLst>
                                  <p:childTnLst>
                                    <p:animMotion origin="layout" path="M 4.16667E-7 -2.22222E-6 L 4.16667E-7 0.03542 " pathEditMode="relative" rAng="0" ptsTypes="AA">
                                      <p:cBhvr>
                                        <p:cTn id="79" dur="700" spd="-100000" fill="hold"/>
                                        <p:tgtEl>
                                          <p:spTgt spid="200"/>
                                        </p:tgtEl>
                                        <p:attrNameLst>
                                          <p:attrName>ppt_x</p:attrName>
                                          <p:attrName>ppt_y</p:attrName>
                                        </p:attrNameLst>
                                      </p:cBhvr>
                                      <p:rCtr x="0" y="1759"/>
                                    </p:animMotion>
                                  </p:childTnLst>
                                </p:cTn>
                              </p:par>
                              <p:par>
                                <p:cTn id="80" presetID="10" presetClass="entr" presetSubtype="0" fill="hold" nodeType="withEffect">
                                  <p:stCondLst>
                                    <p:cond delay="0"/>
                                  </p:stCondLst>
                                  <p:childTnLst>
                                    <p:set>
                                      <p:cBhvr>
                                        <p:cTn id="81" dur="1" fill="hold">
                                          <p:stCondLst>
                                            <p:cond delay="0"/>
                                          </p:stCondLst>
                                        </p:cTn>
                                        <p:tgtEl>
                                          <p:spTgt spid="202"/>
                                        </p:tgtEl>
                                        <p:attrNameLst>
                                          <p:attrName>style.visibility</p:attrName>
                                        </p:attrNameLst>
                                      </p:cBhvr>
                                      <p:to>
                                        <p:strVal val="visible"/>
                                      </p:to>
                                    </p:set>
                                    <p:animEffect transition="in" filter="fade">
                                      <p:cBhvr>
                                        <p:cTn id="82" dur="500"/>
                                        <p:tgtEl>
                                          <p:spTgt spid="202"/>
                                        </p:tgtEl>
                                      </p:cBhvr>
                                    </p:animEffect>
                                  </p:childTnLst>
                                </p:cTn>
                              </p:par>
                              <p:par>
                                <p:cTn id="83" presetID="42" presetClass="path" presetSubtype="0" decel="100000" fill="hold" nodeType="withEffect">
                                  <p:stCondLst>
                                    <p:cond delay="0"/>
                                  </p:stCondLst>
                                  <p:childTnLst>
                                    <p:animMotion origin="layout" path="M 4.16667E-7 -2.22222E-6 L 4.16667E-7 0.03542 " pathEditMode="relative" rAng="0" ptsTypes="AA">
                                      <p:cBhvr>
                                        <p:cTn id="84" dur="700" spd="-100000" fill="hold"/>
                                        <p:tgtEl>
                                          <p:spTgt spid="202"/>
                                        </p:tgtEl>
                                        <p:attrNameLst>
                                          <p:attrName>ppt_x</p:attrName>
                                          <p:attrName>ppt_y</p:attrName>
                                        </p:attrNameLst>
                                      </p:cBhvr>
                                      <p:rCtr x="0" y="1759"/>
                                    </p:animMotion>
                                  </p:childTnLst>
                                </p:cTn>
                              </p:par>
                              <p:par>
                                <p:cTn id="85" presetID="10" presetClass="entr" presetSubtype="0" fill="hold" nodeType="withEffect">
                                  <p:stCondLst>
                                    <p:cond delay="0"/>
                                  </p:stCondLst>
                                  <p:childTnLst>
                                    <p:set>
                                      <p:cBhvr>
                                        <p:cTn id="86" dur="1" fill="hold">
                                          <p:stCondLst>
                                            <p:cond delay="0"/>
                                          </p:stCondLst>
                                        </p:cTn>
                                        <p:tgtEl>
                                          <p:spTgt spid="204"/>
                                        </p:tgtEl>
                                        <p:attrNameLst>
                                          <p:attrName>style.visibility</p:attrName>
                                        </p:attrNameLst>
                                      </p:cBhvr>
                                      <p:to>
                                        <p:strVal val="visible"/>
                                      </p:to>
                                    </p:set>
                                    <p:animEffect transition="in" filter="fade">
                                      <p:cBhvr>
                                        <p:cTn id="87" dur="500"/>
                                        <p:tgtEl>
                                          <p:spTgt spid="204"/>
                                        </p:tgtEl>
                                      </p:cBhvr>
                                    </p:animEffect>
                                  </p:childTnLst>
                                </p:cTn>
                              </p:par>
                              <p:par>
                                <p:cTn id="88" presetID="42" presetClass="path" presetSubtype="0" decel="100000" fill="hold" nodeType="withEffect">
                                  <p:stCondLst>
                                    <p:cond delay="0"/>
                                  </p:stCondLst>
                                  <p:childTnLst>
                                    <p:animMotion origin="layout" path="M 4.16667E-7 -2.22222E-6 L 4.16667E-7 0.03542 " pathEditMode="relative" rAng="0" ptsTypes="AA">
                                      <p:cBhvr>
                                        <p:cTn id="89" dur="700" spd="-100000" fill="hold"/>
                                        <p:tgtEl>
                                          <p:spTgt spid="204"/>
                                        </p:tgtEl>
                                        <p:attrNameLst>
                                          <p:attrName>ppt_x</p:attrName>
                                          <p:attrName>ppt_y</p:attrName>
                                        </p:attrNameLst>
                                      </p:cBhvr>
                                      <p:rCtr x="0" y="1759"/>
                                    </p:animMotion>
                                  </p:childTnLst>
                                </p:cTn>
                              </p:par>
                              <p:par>
                                <p:cTn id="90" presetID="10" presetClass="entr" presetSubtype="0" fill="hold" nodeType="withEffect">
                                  <p:stCondLst>
                                    <p:cond delay="0"/>
                                  </p:stCondLst>
                                  <p:childTnLst>
                                    <p:set>
                                      <p:cBhvr>
                                        <p:cTn id="91" dur="1" fill="hold">
                                          <p:stCondLst>
                                            <p:cond delay="0"/>
                                          </p:stCondLst>
                                        </p:cTn>
                                        <p:tgtEl>
                                          <p:spTgt spid="207"/>
                                        </p:tgtEl>
                                        <p:attrNameLst>
                                          <p:attrName>style.visibility</p:attrName>
                                        </p:attrNameLst>
                                      </p:cBhvr>
                                      <p:to>
                                        <p:strVal val="visible"/>
                                      </p:to>
                                    </p:set>
                                    <p:animEffect transition="in" filter="fade">
                                      <p:cBhvr>
                                        <p:cTn id="92" dur="500"/>
                                        <p:tgtEl>
                                          <p:spTgt spid="207"/>
                                        </p:tgtEl>
                                      </p:cBhvr>
                                    </p:animEffect>
                                  </p:childTnLst>
                                </p:cTn>
                              </p:par>
                              <p:par>
                                <p:cTn id="93" presetID="42" presetClass="path" presetSubtype="0" decel="100000" fill="hold" nodeType="withEffect">
                                  <p:stCondLst>
                                    <p:cond delay="0"/>
                                  </p:stCondLst>
                                  <p:childTnLst>
                                    <p:animMotion origin="layout" path="M 4.16667E-7 -2.22222E-6 L 4.16667E-7 0.03542 " pathEditMode="relative" rAng="0" ptsTypes="AA">
                                      <p:cBhvr>
                                        <p:cTn id="94" dur="700" spd="-100000" fill="hold"/>
                                        <p:tgtEl>
                                          <p:spTgt spid="207"/>
                                        </p:tgtEl>
                                        <p:attrNameLst>
                                          <p:attrName>ppt_x</p:attrName>
                                          <p:attrName>ppt_y</p:attrName>
                                        </p:attrNameLst>
                                      </p:cBhvr>
                                      <p:rCtr x="0" y="1759"/>
                                    </p:animMotion>
                                  </p:childTnLst>
                                </p:cTn>
                              </p:par>
                              <p:par>
                                <p:cTn id="95" presetID="10" presetClass="entr" presetSubtype="0" fill="hold" nodeType="withEffect">
                                  <p:stCondLst>
                                    <p:cond delay="0"/>
                                  </p:stCondLst>
                                  <p:childTnLst>
                                    <p:set>
                                      <p:cBhvr>
                                        <p:cTn id="96" dur="1" fill="hold">
                                          <p:stCondLst>
                                            <p:cond delay="0"/>
                                          </p:stCondLst>
                                        </p:cTn>
                                        <p:tgtEl>
                                          <p:spTgt spid="208"/>
                                        </p:tgtEl>
                                        <p:attrNameLst>
                                          <p:attrName>style.visibility</p:attrName>
                                        </p:attrNameLst>
                                      </p:cBhvr>
                                      <p:to>
                                        <p:strVal val="visible"/>
                                      </p:to>
                                    </p:set>
                                    <p:animEffect transition="in" filter="fade">
                                      <p:cBhvr>
                                        <p:cTn id="97" dur="500"/>
                                        <p:tgtEl>
                                          <p:spTgt spid="208"/>
                                        </p:tgtEl>
                                      </p:cBhvr>
                                    </p:animEffect>
                                  </p:childTnLst>
                                </p:cTn>
                              </p:par>
                              <p:par>
                                <p:cTn id="98" presetID="42" presetClass="path" presetSubtype="0" decel="100000" fill="hold" nodeType="withEffect">
                                  <p:stCondLst>
                                    <p:cond delay="0"/>
                                  </p:stCondLst>
                                  <p:childTnLst>
                                    <p:animMotion origin="layout" path="M 4.16667E-7 -2.22222E-6 L 4.16667E-7 0.03542 " pathEditMode="relative" rAng="0" ptsTypes="AA">
                                      <p:cBhvr>
                                        <p:cTn id="99" dur="700" spd="-100000" fill="hold"/>
                                        <p:tgtEl>
                                          <p:spTgt spid="208"/>
                                        </p:tgtEl>
                                        <p:attrNameLst>
                                          <p:attrName>ppt_x</p:attrName>
                                          <p:attrName>ppt_y</p:attrName>
                                        </p:attrNameLst>
                                      </p:cBhvr>
                                      <p:rCtr x="0" y="1759"/>
                                    </p:animMotion>
                                  </p:childTnLst>
                                </p:cTn>
                              </p:par>
                              <p:par>
                                <p:cTn id="100" presetID="10" presetClass="entr" presetSubtype="0" fill="hold" nodeType="withEffect">
                                  <p:stCondLst>
                                    <p:cond delay="0"/>
                                  </p:stCondLst>
                                  <p:childTnLst>
                                    <p:set>
                                      <p:cBhvr>
                                        <p:cTn id="101" dur="1" fill="hold">
                                          <p:stCondLst>
                                            <p:cond delay="0"/>
                                          </p:stCondLst>
                                        </p:cTn>
                                        <p:tgtEl>
                                          <p:spTgt spid="209"/>
                                        </p:tgtEl>
                                        <p:attrNameLst>
                                          <p:attrName>style.visibility</p:attrName>
                                        </p:attrNameLst>
                                      </p:cBhvr>
                                      <p:to>
                                        <p:strVal val="visible"/>
                                      </p:to>
                                    </p:set>
                                    <p:animEffect transition="in" filter="fade">
                                      <p:cBhvr>
                                        <p:cTn id="102" dur="500"/>
                                        <p:tgtEl>
                                          <p:spTgt spid="209"/>
                                        </p:tgtEl>
                                      </p:cBhvr>
                                    </p:animEffect>
                                  </p:childTnLst>
                                </p:cTn>
                              </p:par>
                              <p:par>
                                <p:cTn id="103" presetID="42" presetClass="path" presetSubtype="0" decel="100000" fill="hold" nodeType="withEffect">
                                  <p:stCondLst>
                                    <p:cond delay="0"/>
                                  </p:stCondLst>
                                  <p:childTnLst>
                                    <p:animMotion origin="layout" path="M 4.16667E-7 -2.22222E-6 L 4.16667E-7 0.03542 " pathEditMode="relative" rAng="0" ptsTypes="AA">
                                      <p:cBhvr>
                                        <p:cTn id="104" dur="700" spd="-100000" fill="hold"/>
                                        <p:tgtEl>
                                          <p:spTgt spid="20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6" grpId="0" animBg="1"/>
      <p:bldP spid="96" grpId="1" animBg="1"/>
      <p:bldP spid="97" grpId="0" animBg="1"/>
      <p:bldP spid="97" grpId="1" animBg="1"/>
      <p:bldP spid="98" grpId="0" animBg="1"/>
      <p:bldP spid="98" grpId="1" animBg="1"/>
      <p:bldP spid="99" grpId="0" animBg="1"/>
      <p:bldP spid="99" grpId="1" animBg="1"/>
      <p:bldP spid="196" grpId="0"/>
      <p:bldP spid="196" grpId="1"/>
      <p:bldP spid="197" grpId="0"/>
      <p:bldP spid="197" grpId="1"/>
      <p:bldP spid="198" grpId="0"/>
      <p:bldP spid="198" grpId="1"/>
      <p:bldP spid="199" grpId="0"/>
      <p:bldP spid="199" grpId="1"/>
      <p:bldP spid="200" grpId="0"/>
      <p:bldP spid="200" grpId="1"/>
    </p:bldLst>
  </p:timing>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8C9A-739C-15FD-3055-8DA40D2978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10133C-6E73-1E8E-A643-1A7227491328}"/>
              </a:ext>
            </a:extLst>
          </p:cNvPr>
          <p:cNvSpPr>
            <a:spLocks noGrp="1"/>
          </p:cNvSpPr>
          <p:nvPr>
            <p:ph type="title"/>
          </p:nvPr>
        </p:nvSpPr>
        <p:spPr>
          <a:xfrm>
            <a:off x="588963" y="844550"/>
            <a:ext cx="4162425" cy="553998"/>
          </a:xfrm>
        </p:spPr>
        <p:txBody>
          <a:bodyPr>
            <a:spAutoFit/>
          </a:bodyPr>
          <a:lstStyle/>
          <a:p>
            <a:r>
              <a:rPr lang="en-CA"/>
              <a:t>Scale + Quality</a:t>
            </a:r>
            <a:endParaRPr lang="en-US"/>
          </a:p>
        </p:txBody>
      </p:sp>
      <p:sp>
        <p:nvSpPr>
          <p:cNvPr id="26" name="Text Placeholder 25">
            <a:extLst>
              <a:ext uri="{FF2B5EF4-FFF2-40B4-BE49-F238E27FC236}">
                <a16:creationId xmlns:a16="http://schemas.microsoft.com/office/drawing/2014/main" id="{7A262465-D6CE-92F2-80A4-28035F7C9C85}"/>
              </a:ext>
            </a:extLst>
          </p:cNvPr>
          <p:cNvSpPr>
            <a:spLocks noGrp="1"/>
          </p:cNvSpPr>
          <p:nvPr>
            <p:ph type="body" sz="quarter" idx="14"/>
          </p:nvPr>
        </p:nvSpPr>
        <p:spPr>
          <a:xfrm>
            <a:off x="582611" y="1591254"/>
            <a:ext cx="4167190" cy="553998"/>
          </a:xfrm>
        </p:spPr>
        <p:txBody>
          <a:bodyPr/>
          <a:lstStyle/>
          <a:p>
            <a:r>
              <a:rPr lang="en-CA">
                <a:gradFill>
                  <a:gsLst>
                    <a:gs pos="0">
                      <a:srgbClr val="FFB3BB"/>
                    </a:gs>
                    <a:gs pos="60000">
                      <a:srgbClr val="FFA38B"/>
                    </a:gs>
                  </a:gsLst>
                  <a:path path="circle">
                    <a:fillToRect l="100000" t="100000"/>
                  </a:path>
                </a:gradFill>
                <a:latin typeface="Segoe UI Variable Text Semibold" pitchFamily="2" charset="0"/>
              </a:rPr>
              <a:t>96x in-memory vector data compression </a:t>
            </a:r>
            <a:r>
              <a:rPr lang="en-CA"/>
              <a:t>for cost-effective scale</a:t>
            </a:r>
          </a:p>
        </p:txBody>
      </p:sp>
      <p:sp>
        <p:nvSpPr>
          <p:cNvPr id="27" name="Text Placeholder 26">
            <a:extLst>
              <a:ext uri="{FF2B5EF4-FFF2-40B4-BE49-F238E27FC236}">
                <a16:creationId xmlns:a16="http://schemas.microsoft.com/office/drawing/2014/main" id="{BD7B2EB0-94FC-905A-ED94-1959CBFB115C}"/>
              </a:ext>
            </a:extLst>
          </p:cNvPr>
          <p:cNvSpPr>
            <a:spLocks noGrp="1"/>
          </p:cNvSpPr>
          <p:nvPr>
            <p:ph type="body" sz="quarter" idx="16"/>
          </p:nvPr>
        </p:nvSpPr>
        <p:spPr>
          <a:xfrm>
            <a:off x="582611" y="6318092"/>
            <a:ext cx="7272000" cy="246221"/>
          </a:xfrm>
        </p:spPr>
        <p:txBody>
          <a:bodyPr/>
          <a:lstStyle/>
          <a:p>
            <a:r>
              <a:rPr lang="en-US"/>
              <a:t>Using 0003-large embedding at 3072 dimensions, 1M vectors</a:t>
            </a:r>
            <a:br>
              <a:rPr lang="en-US"/>
            </a:br>
            <a:r>
              <a:rPr lang="en-US"/>
              <a:t>*Using 003-large embedding at 3072 dimensions</a:t>
            </a:r>
          </a:p>
        </p:txBody>
      </p:sp>
      <p:graphicFrame>
        <p:nvGraphicFramePr>
          <p:cNvPr id="16" name="Chart 15">
            <a:extLst>
              <a:ext uri="{FF2B5EF4-FFF2-40B4-BE49-F238E27FC236}">
                <a16:creationId xmlns:a16="http://schemas.microsoft.com/office/drawing/2014/main" id="{56CBD2F5-7A6F-1695-3176-FF178792C451}"/>
              </a:ext>
            </a:extLst>
          </p:cNvPr>
          <p:cNvGraphicFramePr/>
          <p:nvPr/>
        </p:nvGraphicFramePr>
        <p:xfrm>
          <a:off x="5020264" y="1084902"/>
          <a:ext cx="6312310" cy="4687745"/>
        </p:xfrm>
        <a:graphic>
          <a:graphicData uri="http://schemas.openxmlformats.org/drawingml/2006/chart">
            <c:chart xmlns:c="http://schemas.openxmlformats.org/drawingml/2006/chart" xmlns:r="http://schemas.openxmlformats.org/officeDocument/2006/relationships" r:id="rId4"/>
          </a:graphicData>
        </a:graphic>
      </p:graphicFrame>
      <p:grpSp>
        <p:nvGrpSpPr>
          <p:cNvPr id="6" name="Group 5">
            <a:extLst>
              <a:ext uri="{FF2B5EF4-FFF2-40B4-BE49-F238E27FC236}">
                <a16:creationId xmlns:a16="http://schemas.microsoft.com/office/drawing/2014/main" id="{34459FD5-8148-68B1-3F16-18B9DCB44694}"/>
              </a:ext>
            </a:extLst>
          </p:cNvPr>
          <p:cNvGrpSpPr/>
          <p:nvPr/>
        </p:nvGrpSpPr>
        <p:grpSpPr>
          <a:xfrm>
            <a:off x="7819532" y="292100"/>
            <a:ext cx="3808092" cy="216000"/>
            <a:chOff x="7819532" y="292100"/>
            <a:chExt cx="3808092" cy="216000"/>
          </a:xfrm>
        </p:grpSpPr>
        <p:sp>
          <p:nvSpPr>
            <p:cNvPr id="7" name="Text Placeholder 2">
              <a:extLst>
                <a:ext uri="{FF2B5EF4-FFF2-40B4-BE49-F238E27FC236}">
                  <a16:creationId xmlns:a16="http://schemas.microsoft.com/office/drawing/2014/main" id="{DA19FBED-2020-A188-DAB1-6B6F895411F3}"/>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9" name="Text Placeholder 2">
              <a:extLst>
                <a:ext uri="{FF2B5EF4-FFF2-40B4-BE49-F238E27FC236}">
                  <a16:creationId xmlns:a16="http://schemas.microsoft.com/office/drawing/2014/main" id="{02A7A8EC-8589-8139-944A-260315FA63E5}"/>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0" name="Text Placeholder 2">
              <a:extLst>
                <a:ext uri="{FF2B5EF4-FFF2-40B4-BE49-F238E27FC236}">
                  <a16:creationId xmlns:a16="http://schemas.microsoft.com/office/drawing/2014/main" id="{8FB30593-800E-4EDD-229C-50B51A74261F}"/>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11" name="Text Placeholder 2">
              <a:extLst>
                <a:ext uri="{FF2B5EF4-FFF2-40B4-BE49-F238E27FC236}">
                  <a16:creationId xmlns:a16="http://schemas.microsoft.com/office/drawing/2014/main" id="{A0BD37DA-4D04-EBB8-AB21-9D32F436628E}"/>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12" name="Text Placeholder 2">
              <a:extLst>
                <a:ext uri="{FF2B5EF4-FFF2-40B4-BE49-F238E27FC236}">
                  <a16:creationId xmlns:a16="http://schemas.microsoft.com/office/drawing/2014/main" id="{5581B859-7887-6DCC-EBBB-FCDD27DC9E9F}"/>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13" name="Text Placeholder 2">
              <a:extLst>
                <a:ext uri="{FF2B5EF4-FFF2-40B4-BE49-F238E27FC236}">
                  <a16:creationId xmlns:a16="http://schemas.microsoft.com/office/drawing/2014/main" id="{2A1DB8D2-E3DB-D668-C0E3-7F4234676E0C}"/>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4" name="Text Placeholder 2">
              <a:extLst>
                <a:ext uri="{FF2B5EF4-FFF2-40B4-BE49-F238E27FC236}">
                  <a16:creationId xmlns:a16="http://schemas.microsoft.com/office/drawing/2014/main" id="{D695321E-7A0E-A7C8-88A0-2D8A95564E71}"/>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8" name="TextBox 17">
              <a:extLst>
                <a:ext uri="{FF2B5EF4-FFF2-40B4-BE49-F238E27FC236}">
                  <a16:creationId xmlns:a16="http://schemas.microsoft.com/office/drawing/2014/main" id="{0426B438-F138-770D-A52C-265AFA2FD173}"/>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27024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grpId="1" nodeType="withEffect">
                                  <p:stCondLst>
                                    <p:cond delay="0"/>
                                  </p:stCondLst>
                                  <p:childTnLst>
                                    <p:animMotion origin="layout" path="M -0.01836 4.07407E-6 L -4.16667E-7 4.07407E-6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50000" fill="hold" grpId="1" nodeType="withEffect">
                                  <p:stCondLst>
                                    <p:cond delay="0"/>
                                  </p:stCondLst>
                                  <p:childTnLst>
                                    <p:animMotion origin="layout" path="M -0.01836 4.07407E-6 L -4.16667E-7 4.07407E-6 " pathEditMode="relative" rAng="0" ptsTypes="AA">
                                      <p:cBhvr>
                                        <p:cTn id="14" dur="500" fill="hold"/>
                                        <p:tgtEl>
                                          <p:spTgt spid="26"/>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6" grpId="0"/>
      <p:bldP spid="26" grpId="1"/>
    </p:bldLst>
  </p:timing>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818D9-20E8-E0C9-3FCF-4FDC4A52B50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2A494FF-5F0C-7E93-F41A-1CB7A5945D03}"/>
              </a:ext>
            </a:extLst>
          </p:cNvPr>
          <p:cNvSpPr>
            <a:spLocks noGrp="1"/>
          </p:cNvSpPr>
          <p:nvPr>
            <p:ph type="title"/>
          </p:nvPr>
        </p:nvSpPr>
        <p:spPr>
          <a:xfrm>
            <a:off x="588963" y="457200"/>
            <a:ext cx="7248525" cy="1107996"/>
          </a:xfrm>
        </p:spPr>
        <p:txBody>
          <a:bodyPr/>
          <a:lstStyle/>
          <a:p>
            <a:r>
              <a:rPr lang="en-US"/>
              <a:t>Recover Quality with Semantic Ranker + Query Rewriting</a:t>
            </a:r>
          </a:p>
        </p:txBody>
      </p:sp>
      <p:sp>
        <p:nvSpPr>
          <p:cNvPr id="7" name="Rounded Rectangle 6">
            <a:extLst>
              <a:ext uri="{FF2B5EF4-FFF2-40B4-BE49-F238E27FC236}">
                <a16:creationId xmlns:a16="http://schemas.microsoft.com/office/drawing/2014/main" id="{6707BBEB-A5DA-FFC3-7497-0F5182972DBB}"/>
              </a:ext>
              <a:ext uri="{C183D7F6-B498-43B3-948B-1728B52AA6E4}">
                <adec:decorative xmlns:adec="http://schemas.microsoft.com/office/drawing/2017/decorative" val="1"/>
              </a:ext>
            </a:extLst>
          </p:cNvPr>
          <p:cNvSpPr/>
          <p:nvPr/>
        </p:nvSpPr>
        <p:spPr bwMode="auto">
          <a:xfrm>
            <a:off x="588963" y="1892567"/>
            <a:ext cx="9278889" cy="3026595"/>
          </a:xfrm>
          <a:prstGeom prst="roundRect">
            <a:avLst>
              <a:gd name="adj" fmla="val 695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Variable Text" pitchFamily="2" charset="0"/>
              <a:ea typeface="Segoe UI" pitchFamily="34" charset="0"/>
              <a:cs typeface="Segoe UI" pitchFamily="34" charset="0"/>
            </a:endParaRPr>
          </a:p>
        </p:txBody>
      </p:sp>
      <p:graphicFrame>
        <p:nvGraphicFramePr>
          <p:cNvPr id="8" name="Table 7">
            <a:extLst>
              <a:ext uri="{FF2B5EF4-FFF2-40B4-BE49-F238E27FC236}">
                <a16:creationId xmlns:a16="http://schemas.microsoft.com/office/drawing/2014/main" id="{A471B01B-A8E6-A128-AAA5-CD25021069BB}"/>
              </a:ext>
            </a:extLst>
          </p:cNvPr>
          <p:cNvGraphicFramePr>
            <a:graphicFrameLocks noGrp="1"/>
          </p:cNvGraphicFramePr>
          <p:nvPr/>
        </p:nvGraphicFramePr>
        <p:xfrm>
          <a:off x="747111" y="2000914"/>
          <a:ext cx="8962593" cy="2817888"/>
        </p:xfrm>
        <a:graphic>
          <a:graphicData uri="http://schemas.openxmlformats.org/drawingml/2006/table">
            <a:tbl>
              <a:tblPr firstRow="1" firstCol="1" bandRow="1">
                <a:tableStyleId>{5C22544A-7EE6-4342-B048-85BDC9FD1C3A}</a:tableStyleId>
              </a:tblPr>
              <a:tblGrid>
                <a:gridCol w="4794480">
                  <a:extLst>
                    <a:ext uri="{9D8B030D-6E8A-4147-A177-3AD203B41FA5}">
                      <a16:colId xmlns:a16="http://schemas.microsoft.com/office/drawing/2014/main" val="3123943912"/>
                    </a:ext>
                  </a:extLst>
                </a:gridCol>
                <a:gridCol w="1607995">
                  <a:extLst>
                    <a:ext uri="{9D8B030D-6E8A-4147-A177-3AD203B41FA5}">
                      <a16:colId xmlns:a16="http://schemas.microsoft.com/office/drawing/2014/main" val="89768324"/>
                    </a:ext>
                  </a:extLst>
                </a:gridCol>
                <a:gridCol w="1176970">
                  <a:extLst>
                    <a:ext uri="{9D8B030D-6E8A-4147-A177-3AD203B41FA5}">
                      <a16:colId xmlns:a16="http://schemas.microsoft.com/office/drawing/2014/main" val="2410134632"/>
                    </a:ext>
                  </a:extLst>
                </a:gridCol>
                <a:gridCol w="1383148">
                  <a:extLst>
                    <a:ext uri="{9D8B030D-6E8A-4147-A177-3AD203B41FA5}">
                      <a16:colId xmlns:a16="http://schemas.microsoft.com/office/drawing/2014/main" val="4121536622"/>
                    </a:ext>
                  </a:extLst>
                </a:gridCol>
              </a:tblGrid>
              <a:tr h="888240">
                <a:tc>
                  <a:txBody>
                    <a:bodyPr/>
                    <a:lstStyle/>
                    <a:p>
                      <a:pPr marL="0" marR="0" algn="l">
                        <a:lnSpc>
                          <a:spcPct val="116000"/>
                        </a:lnSpc>
                        <a:spcAft>
                          <a:spcPts val="800"/>
                        </a:spcAft>
                      </a:pPr>
                      <a:r>
                        <a:rPr lang="en-US" sz="2000" b="1" i="0">
                          <a:effectLst/>
                          <a:latin typeface="Segoe UI Variable Text Semibold" pitchFamily="2" charset="0"/>
                        </a:rPr>
                        <a:t>L1</a:t>
                      </a:r>
                      <a:endParaRPr lang="en-US" sz="2400" b="1" i="0">
                        <a:effectLst/>
                        <a:latin typeface="Segoe UI Variable Text Semibold" pitchFamily="2" charset="0"/>
                        <a:ea typeface="MS Mincho"/>
                        <a:cs typeface="Arial"/>
                      </a:endParaRPr>
                    </a:p>
                  </a:txBody>
                  <a:tcPr marL="180000" marR="68580" marT="0" marB="0" anchor="ctr">
                    <a:lnL w="12700" cap="flat" cmpd="sng" algn="ctr">
                      <a:no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tc>
                  <a:txBody>
                    <a:bodyPr/>
                    <a:lstStyle/>
                    <a:p>
                      <a:pPr marL="0" marR="0" algn="ctr">
                        <a:lnSpc>
                          <a:spcPct val="100000"/>
                        </a:lnSpc>
                        <a:spcAft>
                          <a:spcPts val="800"/>
                        </a:spcAft>
                      </a:pPr>
                      <a:r>
                        <a:rPr lang="en-US" sz="2000" b="1" i="0">
                          <a:effectLst/>
                          <a:latin typeface="Segoe UI Variable Text Semibold" pitchFamily="2" charset="0"/>
                        </a:rPr>
                        <a:t>Vector </a:t>
                      </a:r>
                      <a:br>
                        <a:rPr lang="en-US" sz="2000" b="1" i="0">
                          <a:effectLst/>
                          <a:latin typeface="Segoe UI Variable Text Semibold" pitchFamily="2" charset="0"/>
                        </a:rPr>
                      </a:br>
                      <a:r>
                        <a:rPr lang="en-US" sz="2000" b="1" i="0">
                          <a:effectLst/>
                          <a:latin typeface="Segoe UI Variable Text Semibold" pitchFamily="2" charset="0"/>
                        </a:rPr>
                        <a:t>only</a:t>
                      </a:r>
                      <a:endParaRPr lang="en-US" sz="2400" b="1" i="0">
                        <a:effectLst/>
                        <a:latin typeface="Segoe UI Variable Text Semibold" pitchFamily="2" charset="0"/>
                        <a:ea typeface="MS Mincho"/>
                        <a:cs typeface="Arial"/>
                      </a:endParaRPr>
                    </a:p>
                  </a:txBody>
                  <a:tcPr marL="68580" marR="68580" marT="0" marB="0" anchor="ctr">
                    <a:lnL w="12700" cap="flat" cmpd="sng" algn="ctr">
                      <a:solidFill>
                        <a:srgbClr val="253641"/>
                      </a:solid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tc>
                  <a:txBody>
                    <a:bodyPr/>
                    <a:lstStyle/>
                    <a:p>
                      <a:pPr marL="0" marR="0" algn="ctr">
                        <a:lnSpc>
                          <a:spcPct val="100000"/>
                        </a:lnSpc>
                        <a:spcAft>
                          <a:spcPts val="800"/>
                        </a:spcAft>
                      </a:pPr>
                      <a:r>
                        <a:rPr lang="en-US" sz="2000" b="1" i="0">
                          <a:effectLst/>
                          <a:latin typeface="Segoe UI Variable Text Semibold" pitchFamily="2" charset="0"/>
                        </a:rPr>
                        <a:t>Hybrid</a:t>
                      </a:r>
                      <a:endParaRPr lang="en-US" sz="2400" b="1" i="0">
                        <a:effectLst/>
                        <a:latin typeface="Segoe UI Variable Text Semibold" pitchFamily="2" charset="0"/>
                        <a:ea typeface="MS Mincho"/>
                        <a:cs typeface="Arial"/>
                      </a:endParaRPr>
                    </a:p>
                  </a:txBody>
                  <a:tcPr marL="68580" marR="68580" marT="0" marB="0" anchor="ctr">
                    <a:lnL w="12700" cap="flat" cmpd="sng" algn="ctr">
                      <a:solidFill>
                        <a:srgbClr val="253641"/>
                      </a:solid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tc>
                  <a:txBody>
                    <a:bodyPr/>
                    <a:lstStyle/>
                    <a:p>
                      <a:pPr marL="0" marR="0" algn="ctr" defTabSz="932742" rtl="0" eaLnBrk="1" latinLnBrk="0" hangingPunct="1">
                        <a:lnSpc>
                          <a:spcPct val="100000"/>
                        </a:lnSpc>
                        <a:spcAft>
                          <a:spcPts val="800"/>
                        </a:spcAft>
                      </a:pPr>
                      <a:r>
                        <a:rPr lang="en-US" sz="2000" b="0" i="0" kern="1200" spc="0" baseline="0">
                          <a:ln w="3175">
                            <a:noFill/>
                          </a:ln>
                          <a:gradFill>
                            <a:gsLst>
                              <a:gs pos="0">
                                <a:srgbClr val="FFB3BB"/>
                              </a:gs>
                              <a:gs pos="54000">
                                <a:srgbClr val="FFA38B"/>
                              </a:gs>
                            </a:gsLst>
                            <a:path path="circle">
                              <a:fillToRect l="100000" t="100000"/>
                            </a:path>
                          </a:gradFill>
                          <a:latin typeface="Segoe UI Variable Text Semibold" pitchFamily="2" charset="0"/>
                          <a:ea typeface="+mn-ea"/>
                          <a:cs typeface="Segoe UI" panose="020B0502040204020203" pitchFamily="34" charset="0"/>
                        </a:rPr>
                        <a:t>Hybrid + QR + SR</a:t>
                      </a:r>
                    </a:p>
                  </a:txBody>
                  <a:tcPr marL="68580" marR="68580" marT="0" marB="0" anchor="ctr">
                    <a:lnL w="12700" cap="flat" cmpd="sng" algn="ctr">
                      <a:solidFill>
                        <a:srgbClr val="25364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extLst>
                  <a:ext uri="{0D108BD9-81ED-4DB2-BD59-A6C34878D82A}">
                    <a16:rowId xmlns:a16="http://schemas.microsoft.com/office/drawing/2014/main" val="2954957760"/>
                  </a:ext>
                </a:extLst>
              </a:tr>
              <a:tr h="643216">
                <a:tc>
                  <a:txBody>
                    <a:bodyPr/>
                    <a:lstStyle/>
                    <a:p>
                      <a:pPr marL="0" marR="0" algn="l">
                        <a:lnSpc>
                          <a:spcPct val="116000"/>
                        </a:lnSpc>
                        <a:spcAft>
                          <a:spcPts val="800"/>
                        </a:spcAft>
                      </a:pPr>
                      <a:r>
                        <a:rPr lang="en-US" sz="2000" b="1" i="0">
                          <a:effectLst/>
                          <a:latin typeface="Segoe UI Variable Text Semibold" pitchFamily="2" charset="0"/>
                        </a:rPr>
                        <a:t>ada-002</a:t>
                      </a:r>
                      <a:endParaRPr lang="en-US" sz="2400" b="1" i="0">
                        <a:effectLst/>
                        <a:latin typeface="Segoe UI Variable Text Semibold" pitchFamily="2" charset="0"/>
                        <a:ea typeface="MS Mincho"/>
                        <a:cs typeface="Arial"/>
                      </a:endParaRPr>
                    </a:p>
                  </a:txBody>
                  <a:tcPr marL="180000" marR="68580" marT="0" marB="0" anchor="ctr">
                    <a:lnL w="12700" cap="flat" cmpd="sng" algn="ctr">
                      <a:no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tc>
                  <a:txBody>
                    <a:bodyPr/>
                    <a:lstStyle/>
                    <a:p>
                      <a:pPr marL="0" marR="0" algn="ctr">
                        <a:lnSpc>
                          <a:spcPct val="116000"/>
                        </a:lnSpc>
                        <a:spcAft>
                          <a:spcPts val="800"/>
                        </a:spcAft>
                      </a:pPr>
                      <a:r>
                        <a:rPr lang="en-US" sz="2000" b="1" i="0">
                          <a:solidFill>
                            <a:schemeClr val="tx1"/>
                          </a:solidFill>
                          <a:effectLst/>
                          <a:latin typeface="Segoe UI Variable Text Semibold" pitchFamily="2" charset="0"/>
                        </a:rPr>
                        <a:t>45.1</a:t>
                      </a:r>
                      <a:endParaRPr lang="en-US" sz="2000" b="1" i="0">
                        <a:solidFill>
                          <a:schemeClr val="tx1"/>
                        </a:solidFill>
                        <a:effectLst/>
                        <a:latin typeface="Segoe UI Variable Text Semibold" pitchFamily="2" charset="0"/>
                        <a:ea typeface="MS Mincho"/>
                        <a:cs typeface="Arial"/>
                      </a:endParaRPr>
                    </a:p>
                  </a:txBody>
                  <a:tcPr marL="68580" marR="68580" marT="0" marB="0" anchor="ctr">
                    <a:lnL w="12700" cap="flat" cmpd="sng" algn="ctr">
                      <a:solidFill>
                        <a:srgbClr val="253641"/>
                      </a:solid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tc>
                  <a:txBody>
                    <a:bodyPr/>
                    <a:lstStyle/>
                    <a:p>
                      <a:pPr marL="0" marR="0" algn="ctr">
                        <a:lnSpc>
                          <a:spcPct val="116000"/>
                        </a:lnSpc>
                        <a:spcAft>
                          <a:spcPts val="800"/>
                        </a:spcAft>
                      </a:pPr>
                      <a:r>
                        <a:rPr lang="en-US" sz="2000" b="1" i="0">
                          <a:solidFill>
                            <a:schemeClr val="tx1"/>
                          </a:solidFill>
                          <a:effectLst/>
                          <a:latin typeface="Segoe UI Variable Text Semibold" pitchFamily="2" charset="0"/>
                        </a:rPr>
                        <a:t>48.4</a:t>
                      </a:r>
                      <a:endParaRPr lang="en-US" sz="2000" b="1" i="0">
                        <a:solidFill>
                          <a:schemeClr val="tx1"/>
                        </a:solidFill>
                        <a:effectLst/>
                        <a:latin typeface="Segoe UI Variable Text Semibold" pitchFamily="2" charset="0"/>
                        <a:ea typeface="MS Mincho"/>
                        <a:cs typeface="Arial"/>
                      </a:endParaRPr>
                    </a:p>
                  </a:txBody>
                  <a:tcPr marL="68580" marR="68580" marT="0" marB="0" anchor="ctr">
                    <a:lnL w="12700" cap="flat" cmpd="sng" algn="ctr">
                      <a:solidFill>
                        <a:srgbClr val="253641"/>
                      </a:solid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tc>
                  <a:txBody>
                    <a:bodyPr/>
                    <a:lstStyle/>
                    <a:p>
                      <a:pPr marL="0" marR="0" algn="ctr" defTabSz="932742" rtl="0" eaLnBrk="1" latinLnBrk="0" hangingPunct="1">
                        <a:lnSpc>
                          <a:spcPct val="116000"/>
                        </a:lnSpc>
                        <a:spcAft>
                          <a:spcPts val="800"/>
                        </a:spcAft>
                      </a:pPr>
                      <a:r>
                        <a:rPr lang="en-US" sz="2000" b="0" i="0" kern="1200" spc="0" baseline="0">
                          <a:ln w="3175">
                            <a:noFill/>
                          </a:ln>
                          <a:gradFill>
                            <a:gsLst>
                              <a:gs pos="0">
                                <a:srgbClr val="FFB3BB"/>
                              </a:gs>
                              <a:gs pos="54000">
                                <a:srgbClr val="FFA38B"/>
                              </a:gs>
                            </a:gsLst>
                            <a:path path="circle">
                              <a:fillToRect l="100000" t="100000"/>
                            </a:path>
                          </a:gradFill>
                          <a:latin typeface="Segoe UI Variable Text Semibold" pitchFamily="2" charset="0"/>
                          <a:ea typeface="+mn-ea"/>
                          <a:cs typeface="Segoe UI" panose="020B0502040204020203" pitchFamily="34" charset="0"/>
                        </a:rPr>
                        <a:t>71.7</a:t>
                      </a:r>
                    </a:p>
                  </a:txBody>
                  <a:tcPr marL="68580" marR="68580" marT="0" marB="0" anchor="ctr">
                    <a:lnL w="12700" cap="flat" cmpd="sng" algn="ctr">
                      <a:solidFill>
                        <a:srgbClr val="25364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extLst>
                  <a:ext uri="{0D108BD9-81ED-4DB2-BD59-A6C34878D82A}">
                    <a16:rowId xmlns:a16="http://schemas.microsoft.com/office/drawing/2014/main" val="2776522272"/>
                  </a:ext>
                </a:extLst>
              </a:tr>
              <a:tr h="643216">
                <a:tc>
                  <a:txBody>
                    <a:bodyPr/>
                    <a:lstStyle/>
                    <a:p>
                      <a:pPr marL="0" marR="0" algn="l">
                        <a:lnSpc>
                          <a:spcPct val="116000"/>
                        </a:lnSpc>
                        <a:spcAft>
                          <a:spcPts val="800"/>
                        </a:spcAft>
                      </a:pPr>
                      <a:r>
                        <a:rPr lang="en-US" sz="2000" b="1" i="0">
                          <a:effectLst/>
                          <a:latin typeface="Segoe UI Variable Text Semibold" pitchFamily="2" charset="0"/>
                        </a:rPr>
                        <a:t>text-embed-003-large 256-dim +BQ</a:t>
                      </a:r>
                      <a:endParaRPr lang="en-US" sz="2400" b="1" i="0">
                        <a:effectLst/>
                        <a:latin typeface="Segoe UI Variable Text Semibold" pitchFamily="2" charset="0"/>
                        <a:ea typeface="MS Mincho"/>
                        <a:cs typeface="Arial"/>
                      </a:endParaRPr>
                    </a:p>
                  </a:txBody>
                  <a:tcPr marL="180000" marR="68580" marT="0" marB="0" anchor="ctr">
                    <a:lnL w="12700" cap="flat" cmpd="sng" algn="ctr">
                      <a:no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tc>
                  <a:txBody>
                    <a:bodyPr/>
                    <a:lstStyle/>
                    <a:p>
                      <a:pPr marL="0" marR="0" algn="ctr">
                        <a:lnSpc>
                          <a:spcPct val="116000"/>
                        </a:lnSpc>
                        <a:spcAft>
                          <a:spcPts val="800"/>
                        </a:spcAft>
                      </a:pPr>
                      <a:r>
                        <a:rPr lang="en-US" sz="2000" b="1" i="0">
                          <a:solidFill>
                            <a:schemeClr val="tx1"/>
                          </a:solidFill>
                          <a:effectLst/>
                          <a:latin typeface="Segoe UI Variable Text Semibold" pitchFamily="2" charset="0"/>
                        </a:rPr>
                        <a:t>40.5</a:t>
                      </a:r>
                      <a:endParaRPr lang="en-US" sz="2000" b="1" i="0">
                        <a:solidFill>
                          <a:schemeClr val="tx1"/>
                        </a:solidFill>
                        <a:effectLst/>
                        <a:latin typeface="Segoe UI Variable Text Semibold" pitchFamily="2" charset="0"/>
                        <a:ea typeface="MS Mincho"/>
                        <a:cs typeface="Arial"/>
                      </a:endParaRPr>
                    </a:p>
                  </a:txBody>
                  <a:tcPr marL="68580" marR="68580" marT="0" marB="0" anchor="ctr">
                    <a:lnL w="12700" cap="flat" cmpd="sng" algn="ctr">
                      <a:solidFill>
                        <a:srgbClr val="253641"/>
                      </a:solid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tc>
                  <a:txBody>
                    <a:bodyPr/>
                    <a:lstStyle/>
                    <a:p>
                      <a:pPr marL="0" marR="0" algn="ctr">
                        <a:lnSpc>
                          <a:spcPct val="116000"/>
                        </a:lnSpc>
                        <a:spcAft>
                          <a:spcPts val="800"/>
                        </a:spcAft>
                      </a:pPr>
                      <a:r>
                        <a:rPr lang="en-US" sz="2000" b="1" i="0">
                          <a:solidFill>
                            <a:schemeClr val="tx1"/>
                          </a:solidFill>
                          <a:effectLst/>
                          <a:latin typeface="Segoe UI Variable Text Semibold" pitchFamily="2" charset="0"/>
                        </a:rPr>
                        <a:t>48.3</a:t>
                      </a:r>
                      <a:endParaRPr lang="en-US" sz="2000" b="1" i="0">
                        <a:solidFill>
                          <a:schemeClr val="tx1"/>
                        </a:solidFill>
                        <a:effectLst/>
                        <a:latin typeface="Segoe UI Variable Text Semibold" pitchFamily="2" charset="0"/>
                        <a:ea typeface="MS Mincho"/>
                        <a:cs typeface="Arial"/>
                      </a:endParaRPr>
                    </a:p>
                  </a:txBody>
                  <a:tcPr marL="68580" marR="68580" marT="0" marB="0" anchor="ctr">
                    <a:lnL w="12700" cap="flat" cmpd="sng" algn="ctr">
                      <a:solidFill>
                        <a:srgbClr val="253641"/>
                      </a:solid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tc>
                  <a:txBody>
                    <a:bodyPr/>
                    <a:lstStyle/>
                    <a:p>
                      <a:pPr marL="0" marR="0" algn="ctr" defTabSz="932742" rtl="0" eaLnBrk="1" latinLnBrk="0" hangingPunct="1">
                        <a:lnSpc>
                          <a:spcPct val="116000"/>
                        </a:lnSpc>
                        <a:spcAft>
                          <a:spcPts val="800"/>
                        </a:spcAft>
                      </a:pPr>
                      <a:r>
                        <a:rPr lang="en-US" sz="2000" b="0" i="0" kern="1200" spc="0" baseline="0">
                          <a:ln w="3175">
                            <a:noFill/>
                          </a:ln>
                          <a:gradFill>
                            <a:gsLst>
                              <a:gs pos="0">
                                <a:srgbClr val="FFB3BB"/>
                              </a:gs>
                              <a:gs pos="54000">
                                <a:srgbClr val="FFA38B"/>
                              </a:gs>
                            </a:gsLst>
                            <a:path path="circle">
                              <a:fillToRect l="100000" t="100000"/>
                            </a:path>
                          </a:gradFill>
                          <a:latin typeface="Segoe UI Variable Text Semibold" pitchFamily="2" charset="0"/>
                          <a:ea typeface="+mn-ea"/>
                          <a:cs typeface="Segoe UI" panose="020B0502040204020203" pitchFamily="34" charset="0"/>
                        </a:rPr>
                        <a:t>71.7</a:t>
                      </a:r>
                    </a:p>
                  </a:txBody>
                  <a:tcPr marL="68580" marR="68580" marT="0" marB="0" anchor="ctr">
                    <a:lnL w="12700" cap="flat" cmpd="sng" algn="ctr">
                      <a:solidFill>
                        <a:srgbClr val="25364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solidFill>
                        <a:srgbClr val="253641"/>
                      </a:solidFill>
                      <a:prstDash val="solid"/>
                      <a:round/>
                      <a:headEnd type="none" w="med" len="med"/>
                      <a:tailEnd type="none" w="med" len="med"/>
                    </a:lnB>
                    <a:noFill/>
                  </a:tcPr>
                </a:tc>
                <a:extLst>
                  <a:ext uri="{0D108BD9-81ED-4DB2-BD59-A6C34878D82A}">
                    <a16:rowId xmlns:a16="http://schemas.microsoft.com/office/drawing/2014/main" val="973049791"/>
                  </a:ext>
                </a:extLst>
              </a:tr>
              <a:tr h="643216">
                <a:tc>
                  <a:txBody>
                    <a:bodyPr/>
                    <a:lstStyle/>
                    <a:p>
                      <a:pPr marL="0" marR="0" algn="l">
                        <a:lnSpc>
                          <a:spcPct val="116000"/>
                        </a:lnSpc>
                        <a:spcAft>
                          <a:spcPts val="800"/>
                        </a:spcAft>
                      </a:pPr>
                      <a:r>
                        <a:rPr lang="en-US" sz="2000" b="1" i="0">
                          <a:effectLst/>
                          <a:latin typeface="Segoe UI Variable Text Semibold" pitchFamily="2" charset="0"/>
                        </a:rPr>
                        <a:t>text-embed-003-large 3072-dim</a:t>
                      </a:r>
                      <a:endParaRPr lang="en-US" sz="2400" b="1" i="0">
                        <a:effectLst/>
                        <a:latin typeface="Segoe UI Variable Text Semibold" pitchFamily="2" charset="0"/>
                        <a:ea typeface="MS Mincho"/>
                        <a:cs typeface="Arial"/>
                      </a:endParaRPr>
                    </a:p>
                  </a:txBody>
                  <a:tcPr marL="180000" marR="68580" marT="0" marB="0" anchor="ctr">
                    <a:lnL w="12700" cap="flat" cmpd="sng" algn="ctr">
                      <a:no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lnSpc>
                          <a:spcPct val="116000"/>
                        </a:lnSpc>
                        <a:spcAft>
                          <a:spcPts val="800"/>
                        </a:spcAft>
                      </a:pPr>
                      <a:r>
                        <a:rPr lang="en-US" sz="2000" b="1" i="0">
                          <a:solidFill>
                            <a:schemeClr val="tx1"/>
                          </a:solidFill>
                          <a:effectLst/>
                          <a:latin typeface="Segoe UI Variable Text Semibold" pitchFamily="2" charset="0"/>
                        </a:rPr>
                        <a:t>46.0</a:t>
                      </a:r>
                      <a:endParaRPr lang="en-US" sz="2000" b="1" i="0">
                        <a:solidFill>
                          <a:schemeClr val="tx1"/>
                        </a:solidFill>
                        <a:effectLst/>
                        <a:latin typeface="Segoe UI Variable Text Semibold" pitchFamily="2" charset="0"/>
                        <a:ea typeface="MS Mincho"/>
                        <a:cs typeface="Arial"/>
                      </a:endParaRPr>
                    </a:p>
                  </a:txBody>
                  <a:tcPr marL="68580" marR="68580" marT="0" marB="0" anchor="ctr">
                    <a:lnL w="12700" cap="flat" cmpd="sng" algn="ctr">
                      <a:solidFill>
                        <a:srgbClr val="253641"/>
                      </a:solid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lnSpc>
                          <a:spcPct val="116000"/>
                        </a:lnSpc>
                        <a:spcAft>
                          <a:spcPts val="800"/>
                        </a:spcAft>
                      </a:pPr>
                      <a:r>
                        <a:rPr lang="en-US" sz="2000" b="1" i="0">
                          <a:solidFill>
                            <a:schemeClr val="tx1"/>
                          </a:solidFill>
                          <a:effectLst/>
                          <a:latin typeface="Segoe UI Variable Text Semibold" pitchFamily="2" charset="0"/>
                        </a:rPr>
                        <a:t>51.2</a:t>
                      </a:r>
                      <a:endParaRPr lang="en-US" sz="2000" b="1" i="0">
                        <a:solidFill>
                          <a:schemeClr val="tx1"/>
                        </a:solidFill>
                        <a:effectLst/>
                        <a:latin typeface="Segoe UI Variable Text Semibold" pitchFamily="2" charset="0"/>
                        <a:ea typeface="MS Mincho"/>
                        <a:cs typeface="Arial"/>
                      </a:endParaRPr>
                    </a:p>
                  </a:txBody>
                  <a:tcPr marL="68580" marR="68580" marT="0" marB="0" anchor="ctr">
                    <a:lnL w="12700" cap="flat" cmpd="sng" algn="ctr">
                      <a:solidFill>
                        <a:srgbClr val="253641"/>
                      </a:solidFill>
                      <a:prstDash val="solid"/>
                      <a:round/>
                      <a:headEnd type="none" w="med" len="med"/>
                      <a:tailEnd type="none" w="med" len="med"/>
                    </a:lnL>
                    <a:lnR w="12700" cap="flat" cmpd="sng" algn="ctr">
                      <a:solidFill>
                        <a:srgbClr val="253641"/>
                      </a:solid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defTabSz="932742" rtl="0" eaLnBrk="1" latinLnBrk="0" hangingPunct="1">
                        <a:lnSpc>
                          <a:spcPct val="116000"/>
                        </a:lnSpc>
                        <a:spcAft>
                          <a:spcPts val="800"/>
                        </a:spcAft>
                      </a:pPr>
                      <a:r>
                        <a:rPr lang="en-US" sz="2000" b="0" i="0" kern="1200" spc="0" baseline="0">
                          <a:ln w="3175">
                            <a:noFill/>
                          </a:ln>
                          <a:gradFill>
                            <a:gsLst>
                              <a:gs pos="0">
                                <a:srgbClr val="FFB3BB"/>
                              </a:gs>
                              <a:gs pos="54000">
                                <a:srgbClr val="FFA38B"/>
                              </a:gs>
                            </a:gsLst>
                            <a:path path="circle">
                              <a:fillToRect l="100000" t="100000"/>
                            </a:path>
                          </a:gradFill>
                          <a:latin typeface="Segoe UI Variable Text Semibold" pitchFamily="2" charset="0"/>
                          <a:ea typeface="+mn-ea"/>
                          <a:cs typeface="Segoe UI" panose="020B0502040204020203" pitchFamily="34" charset="0"/>
                        </a:rPr>
                        <a:t>72.8</a:t>
                      </a:r>
                    </a:p>
                  </a:txBody>
                  <a:tcPr marL="68580" marR="68580" marT="0" marB="0" anchor="ctr">
                    <a:lnL w="12700" cap="flat" cmpd="sng" algn="ctr">
                      <a:solidFill>
                        <a:srgbClr val="25364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364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09377098"/>
                  </a:ext>
                </a:extLst>
              </a:tr>
            </a:tbl>
          </a:graphicData>
        </a:graphic>
      </p:graphicFrame>
      <p:sp>
        <p:nvSpPr>
          <p:cNvPr id="9" name="Oval 8">
            <a:extLst>
              <a:ext uri="{FF2B5EF4-FFF2-40B4-BE49-F238E27FC236}">
                <a16:creationId xmlns:a16="http://schemas.microsoft.com/office/drawing/2014/main" id="{C66EF97C-9101-DC4B-282A-05196BE65FD8}"/>
              </a:ext>
            </a:extLst>
          </p:cNvPr>
          <p:cNvSpPr/>
          <p:nvPr/>
        </p:nvSpPr>
        <p:spPr bwMode="auto">
          <a:xfrm>
            <a:off x="9697531" y="3046164"/>
            <a:ext cx="334552" cy="334552"/>
          </a:xfrm>
          <a:prstGeom prst="ellipse">
            <a:avLst/>
          </a:prstGeom>
          <a:gradFill flip="none" rotWithShape="1">
            <a:gsLst>
              <a:gs pos="60000">
                <a:srgbClr val="F65567"/>
              </a:gs>
              <a:gs pos="0">
                <a:srgbClr val="FF5C39"/>
              </a:gs>
            </a:gsLst>
            <a:path path="circle">
              <a:fillToRect l="100000" t="100000"/>
            </a:path>
            <a:tileRect r="-100000" b="-100000"/>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Variable Text Semibold" pitchFamily="2" charset="0"/>
                <a:ea typeface="+mn-ea"/>
                <a:cs typeface="Segoe UI" pitchFamily="34" charset="0"/>
              </a:rPr>
              <a:t>1</a:t>
            </a:r>
          </a:p>
        </p:txBody>
      </p:sp>
      <p:sp>
        <p:nvSpPr>
          <p:cNvPr id="10" name="Oval 9">
            <a:extLst>
              <a:ext uri="{FF2B5EF4-FFF2-40B4-BE49-F238E27FC236}">
                <a16:creationId xmlns:a16="http://schemas.microsoft.com/office/drawing/2014/main" id="{CD0B7548-2AA3-4CD6-60CB-33E17A9C189F}"/>
              </a:ext>
            </a:extLst>
          </p:cNvPr>
          <p:cNvSpPr/>
          <p:nvPr/>
        </p:nvSpPr>
        <p:spPr bwMode="auto">
          <a:xfrm>
            <a:off x="9697531" y="3692978"/>
            <a:ext cx="334552" cy="334552"/>
          </a:xfrm>
          <a:prstGeom prst="ellipse">
            <a:avLst/>
          </a:prstGeom>
          <a:gradFill flip="none" rotWithShape="1">
            <a:gsLst>
              <a:gs pos="60000">
                <a:srgbClr val="F65567"/>
              </a:gs>
              <a:gs pos="0">
                <a:srgbClr val="FF5C39"/>
              </a:gs>
            </a:gsLst>
            <a:path path="circle">
              <a:fillToRect l="100000" t="100000"/>
            </a:path>
            <a:tileRect r="-100000" b="-100000"/>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Variable Text Semibold" pitchFamily="2" charset="0"/>
                <a:ea typeface="+mn-ea"/>
                <a:cs typeface="Segoe UI" pitchFamily="34" charset="0"/>
              </a:rPr>
              <a:t>2</a:t>
            </a:r>
          </a:p>
        </p:txBody>
      </p:sp>
      <p:sp>
        <p:nvSpPr>
          <p:cNvPr id="11" name="Oval 10">
            <a:extLst>
              <a:ext uri="{FF2B5EF4-FFF2-40B4-BE49-F238E27FC236}">
                <a16:creationId xmlns:a16="http://schemas.microsoft.com/office/drawing/2014/main" id="{34FA8FF7-3ED2-25CE-C700-B7FD40B974B4}"/>
              </a:ext>
            </a:extLst>
          </p:cNvPr>
          <p:cNvSpPr/>
          <p:nvPr/>
        </p:nvSpPr>
        <p:spPr bwMode="auto">
          <a:xfrm>
            <a:off x="588963" y="5183623"/>
            <a:ext cx="334552" cy="334552"/>
          </a:xfrm>
          <a:prstGeom prst="ellipse">
            <a:avLst/>
          </a:prstGeom>
          <a:gradFill flip="none" rotWithShape="1">
            <a:gsLst>
              <a:gs pos="60000">
                <a:srgbClr val="F65567"/>
              </a:gs>
              <a:gs pos="0">
                <a:srgbClr val="FF5C39"/>
              </a:gs>
            </a:gsLst>
            <a:path path="circle">
              <a:fillToRect l="100000" t="100000"/>
            </a:path>
            <a:tileRect r="-100000" b="-100000"/>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Variable Text Semibold" pitchFamily="2" charset="0"/>
                <a:ea typeface="+mn-ea"/>
                <a:cs typeface="Segoe UI" pitchFamily="34" charset="0"/>
              </a:rPr>
              <a:t>1</a:t>
            </a:r>
          </a:p>
        </p:txBody>
      </p:sp>
      <p:sp>
        <p:nvSpPr>
          <p:cNvPr id="12" name="TextBox 11">
            <a:extLst>
              <a:ext uri="{FF2B5EF4-FFF2-40B4-BE49-F238E27FC236}">
                <a16:creationId xmlns:a16="http://schemas.microsoft.com/office/drawing/2014/main" id="{61817817-0CD9-0A5C-6AF3-F4FE70B5E222}"/>
              </a:ext>
            </a:extLst>
          </p:cNvPr>
          <p:cNvSpPr txBox="1"/>
          <p:nvPr/>
        </p:nvSpPr>
        <p:spPr>
          <a:xfrm>
            <a:off x="1135655" y="5150170"/>
            <a:ext cx="3288206"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QR+SR yields quality comparable</a:t>
            </a:r>
            <a:br>
              <a:rPr kumimoji="0" lang="en-US" sz="1600" b="0" i="0" u="none" strike="noStrike" kern="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br>
            <a:r>
              <a:rPr kumimoji="0" lang="en-US" sz="1600" b="0" i="0" u="none" strike="noStrike" kern="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with new-gen embeddings without re-vectorizing and re-indexing</a:t>
            </a:r>
          </a:p>
        </p:txBody>
      </p:sp>
      <p:sp>
        <p:nvSpPr>
          <p:cNvPr id="13" name="Oval 12">
            <a:extLst>
              <a:ext uri="{FF2B5EF4-FFF2-40B4-BE49-F238E27FC236}">
                <a16:creationId xmlns:a16="http://schemas.microsoft.com/office/drawing/2014/main" id="{87A4C8C2-6F0A-01D0-97BA-36BE0F9630CE}"/>
              </a:ext>
            </a:extLst>
          </p:cNvPr>
          <p:cNvSpPr/>
          <p:nvPr/>
        </p:nvSpPr>
        <p:spPr bwMode="auto">
          <a:xfrm>
            <a:off x="4836723" y="5150170"/>
            <a:ext cx="334552" cy="334552"/>
          </a:xfrm>
          <a:prstGeom prst="ellipse">
            <a:avLst/>
          </a:prstGeom>
          <a:gradFill flip="none" rotWithShape="1">
            <a:gsLst>
              <a:gs pos="60000">
                <a:srgbClr val="F65567"/>
              </a:gs>
              <a:gs pos="0">
                <a:srgbClr val="FF5C39"/>
              </a:gs>
            </a:gsLst>
            <a:path path="circle">
              <a:fillToRect l="100000" t="100000"/>
            </a:path>
            <a:tileRect r="-100000" b="-100000"/>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Variable Text Semibold" pitchFamily="2" charset="0"/>
                <a:ea typeface="+mn-ea"/>
                <a:cs typeface="Segoe UI" pitchFamily="34" charset="0"/>
              </a:rPr>
              <a:t>2</a:t>
            </a:r>
          </a:p>
        </p:txBody>
      </p:sp>
      <p:sp>
        <p:nvSpPr>
          <p:cNvPr id="14" name="TextBox 13">
            <a:extLst>
              <a:ext uri="{FF2B5EF4-FFF2-40B4-BE49-F238E27FC236}">
                <a16:creationId xmlns:a16="http://schemas.microsoft.com/office/drawing/2014/main" id="{EB2542C1-2579-3682-4CF7-D2DC38F96E1C}"/>
              </a:ext>
            </a:extLst>
          </p:cNvPr>
          <p:cNvSpPr txBox="1"/>
          <p:nvPr/>
        </p:nvSpPr>
        <p:spPr>
          <a:xfrm>
            <a:off x="5383414" y="5150170"/>
            <a:ext cx="3166398"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QR+SR yields quality within 98.5%</a:t>
            </a:r>
            <a:br>
              <a:rPr kumimoji="0" lang="en-US" sz="1600" b="0" i="0" u="none" strike="noStrike" kern="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br>
            <a:r>
              <a:rPr kumimoji="0" lang="en-US" sz="1600" b="0" i="0" u="none" strike="noStrike" kern="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of full text-embedding-003-large @ 384x vector data compression*</a:t>
            </a:r>
          </a:p>
        </p:txBody>
      </p:sp>
      <p:sp>
        <p:nvSpPr>
          <p:cNvPr id="15" name="TextBox 14">
            <a:extLst>
              <a:ext uri="{FF2B5EF4-FFF2-40B4-BE49-F238E27FC236}">
                <a16:creationId xmlns:a16="http://schemas.microsoft.com/office/drawing/2014/main" id="{83356B5C-D6B1-32FD-B801-67EA1809FD4F}"/>
              </a:ext>
            </a:extLst>
          </p:cNvPr>
          <p:cNvSpPr txBox="1"/>
          <p:nvPr/>
        </p:nvSpPr>
        <p:spPr>
          <a:xfrm>
            <a:off x="574195" y="6259870"/>
            <a:ext cx="5412149" cy="169277"/>
          </a:xfrm>
          <a:prstGeom prst="rect">
            <a:avLst/>
          </a:prstGeom>
          <a:noFill/>
        </p:spPr>
        <p:txBody>
          <a:bodyPr wrap="square" lIns="0" tIns="0" rIns="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800" b="0" i="0" u="none" strike="noStrike" kern="0" cap="none" spc="0" normalizeH="0" baseline="0" noProof="0">
                <a:ln>
                  <a:noFill/>
                </a:ln>
                <a:solidFill>
                  <a:srgbClr val="657076"/>
                </a:solidFill>
                <a:effectLst/>
                <a:uLnTx/>
                <a:uFillTx/>
                <a:latin typeface="Segoe UI Variable Text" pitchFamily="2" charset="0"/>
                <a:ea typeface="+mn-ea"/>
                <a:cs typeface="+mn-cs"/>
              </a:rPr>
              <a:t>* Data structure overhead needs to be accounted for</a:t>
            </a:r>
          </a:p>
        </p:txBody>
      </p:sp>
      <p:grpSp>
        <p:nvGrpSpPr>
          <p:cNvPr id="16" name="Group 15">
            <a:extLst>
              <a:ext uri="{FF2B5EF4-FFF2-40B4-BE49-F238E27FC236}">
                <a16:creationId xmlns:a16="http://schemas.microsoft.com/office/drawing/2014/main" id="{19A2C30D-694A-EA73-FD8A-4CDB3664AF66}"/>
              </a:ext>
            </a:extLst>
          </p:cNvPr>
          <p:cNvGrpSpPr/>
          <p:nvPr/>
        </p:nvGrpSpPr>
        <p:grpSpPr>
          <a:xfrm>
            <a:off x="7819532" y="292100"/>
            <a:ext cx="3808092" cy="216000"/>
            <a:chOff x="7819532" y="292100"/>
            <a:chExt cx="3808092" cy="216000"/>
          </a:xfrm>
        </p:grpSpPr>
        <p:sp>
          <p:nvSpPr>
            <p:cNvPr id="17" name="Text Placeholder 2">
              <a:extLst>
                <a:ext uri="{FF2B5EF4-FFF2-40B4-BE49-F238E27FC236}">
                  <a16:creationId xmlns:a16="http://schemas.microsoft.com/office/drawing/2014/main" id="{3D5DB720-A530-E66E-3D62-787AE33E2CD5}"/>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8" name="Text Placeholder 2">
              <a:extLst>
                <a:ext uri="{FF2B5EF4-FFF2-40B4-BE49-F238E27FC236}">
                  <a16:creationId xmlns:a16="http://schemas.microsoft.com/office/drawing/2014/main" id="{9777D6A8-5B4E-E307-0897-AE40E0D7FF24}"/>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9" name="Text Placeholder 2">
              <a:extLst>
                <a:ext uri="{FF2B5EF4-FFF2-40B4-BE49-F238E27FC236}">
                  <a16:creationId xmlns:a16="http://schemas.microsoft.com/office/drawing/2014/main" id="{0AAB97D7-1DC0-914B-D878-D33CD87F99F3}"/>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0" name="Text Placeholder 2">
              <a:extLst>
                <a:ext uri="{FF2B5EF4-FFF2-40B4-BE49-F238E27FC236}">
                  <a16:creationId xmlns:a16="http://schemas.microsoft.com/office/drawing/2014/main" id="{0308E52F-85F8-66B8-9850-13A8D45292CE}"/>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1" name="Text Placeholder 2">
              <a:extLst>
                <a:ext uri="{FF2B5EF4-FFF2-40B4-BE49-F238E27FC236}">
                  <a16:creationId xmlns:a16="http://schemas.microsoft.com/office/drawing/2014/main" id="{D8A219C2-B371-B6E8-0CE6-69482238D0B8}"/>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2" name="Text Placeholder 2">
              <a:extLst>
                <a:ext uri="{FF2B5EF4-FFF2-40B4-BE49-F238E27FC236}">
                  <a16:creationId xmlns:a16="http://schemas.microsoft.com/office/drawing/2014/main" id="{CAE7ACF2-A7F2-CEF6-E95E-A40E548C1464}"/>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3" name="Text Placeholder 2">
              <a:extLst>
                <a:ext uri="{FF2B5EF4-FFF2-40B4-BE49-F238E27FC236}">
                  <a16:creationId xmlns:a16="http://schemas.microsoft.com/office/drawing/2014/main" id="{1F54AC4F-0AD2-3F60-7AAD-14C62DE3B5F5}"/>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4" name="TextBox 23">
              <a:extLst>
                <a:ext uri="{FF2B5EF4-FFF2-40B4-BE49-F238E27FC236}">
                  <a16:creationId xmlns:a16="http://schemas.microsoft.com/office/drawing/2014/main" id="{7D861674-1F11-DFD9-9D46-7BA4E5550135}"/>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92320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200"/>
                                  </p:stCondLst>
                                  <p:childTnLst>
                                    <p:animMotion origin="layout" path="M 3.95833E-6 -7.40741E-7 L 3.95833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3.95833E-6 2.22222E-6 L 3.95833E-6 0.03541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300"/>
                                  </p:stCondLst>
                                  <p:childTnLst>
                                    <p:animMotion origin="layout" path="M -4.58333E-6 1.48148E-6 L -4.58333E-6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400"/>
                                  </p:stCondLst>
                                  <p:childTnLst>
                                    <p:animMotion origin="layout" path="M -4.58333E-6 -1.48148E-6 L -4.58333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300"/>
                                  </p:stCondLst>
                                  <p:childTnLst>
                                    <p:animMotion origin="layout" path="M 8.33333E-7 -2.59259E-6 L 8.33333E-7 0.03542 " pathEditMode="relative" rAng="0" ptsTypes="AA">
                                      <p:cBhvr>
                                        <p:cTn id="29" dur="700" spd="-100000" fill="hold"/>
                                        <p:tgtEl>
                                          <p:spTgt spid="11"/>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grpId="1" nodeType="withEffect">
                                  <p:stCondLst>
                                    <p:cond delay="300"/>
                                  </p:stCondLst>
                                  <p:childTnLst>
                                    <p:animMotion origin="layout" path="M -4.79167E-6 -1.11111E-6 L -4.79167E-6 0.03542 " pathEditMode="relative" rAng="0" ptsTypes="AA">
                                      <p:cBhvr>
                                        <p:cTn id="34" dur="700" spd="-100000" fill="hold"/>
                                        <p:tgtEl>
                                          <p:spTgt spid="12"/>
                                        </p:tgtEl>
                                        <p:attrNameLst>
                                          <p:attrName>ppt_x</p:attrName>
                                          <p:attrName>ppt_y</p:attrName>
                                        </p:attrNameLst>
                                      </p:cBhvr>
                                      <p:rCtr x="0" y="1759"/>
                                    </p:animMotion>
                                  </p:childTnLst>
                                </p:cTn>
                              </p:par>
                              <p:par>
                                <p:cTn id="35" presetID="10" presetClass="entr" presetSubtype="0" fill="hold" grpId="0" nodeType="withEffect">
                                  <p:stCondLst>
                                    <p:cond delay="4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grpId="1" nodeType="withEffect">
                                  <p:stCondLst>
                                    <p:cond delay="400"/>
                                  </p:stCondLst>
                                  <p:childTnLst>
                                    <p:animMotion origin="layout" path="M 3.33333E-6 -1.48148E-6 L 3.33333E-6 0.03542 " pathEditMode="relative" rAng="0" ptsTypes="AA">
                                      <p:cBhvr>
                                        <p:cTn id="39" dur="700" spd="-100000" fill="hold"/>
                                        <p:tgtEl>
                                          <p:spTgt spid="13"/>
                                        </p:tgtEl>
                                        <p:attrNameLst>
                                          <p:attrName>ppt_x</p:attrName>
                                          <p:attrName>ppt_y</p:attrName>
                                        </p:attrNameLst>
                                      </p:cBhvr>
                                      <p:rCtr x="0" y="1759"/>
                                    </p:animMotion>
                                  </p:childTnLst>
                                </p:cTn>
                              </p:par>
                              <p:par>
                                <p:cTn id="40" presetID="10" presetClass="entr" presetSubtype="0" fill="hold" grpId="0" nodeType="withEffect">
                                  <p:stCondLst>
                                    <p:cond delay="4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400"/>
                                  </p:stCondLst>
                                  <p:childTnLst>
                                    <p:animMotion origin="layout" path="M -4.16667E-6 -1.11111E-6 L -4.16667E-6 0.03542 " pathEditMode="relative" rAng="0" ptsTypes="AA">
                                      <p:cBhvr>
                                        <p:cTn id="4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P spid="11" grpId="0" animBg="1"/>
      <p:bldP spid="11" grpId="1" animBg="1"/>
      <p:bldP spid="12" grpId="0"/>
      <p:bldP spid="12" grpId="1"/>
      <p:bldP spid="13" grpId="0" animBg="1"/>
      <p:bldP spid="13" grpId="1" animBg="1"/>
      <p:bldP spid="14" grpId="0"/>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C6378219-243E-C079-DA7A-10205143A405}"/>
              </a:ext>
            </a:extLst>
          </p:cNvPr>
          <p:cNvSpPr>
            <a:spLocks noGrp="1"/>
          </p:cNvSpPr>
          <p:nvPr>
            <p:ph type="title"/>
          </p:nvPr>
        </p:nvSpPr>
        <p:spPr>
          <a:xfrm>
            <a:off x="588963" y="457200"/>
            <a:ext cx="3010945" cy="1107996"/>
          </a:xfrm>
        </p:spPr>
        <p:txBody>
          <a:bodyPr/>
          <a:lstStyle/>
          <a:p>
            <a:r>
              <a:rPr lang="en-US"/>
              <a:t>RAG Framework</a:t>
            </a:r>
            <a:endParaRPr lang="en-CA"/>
          </a:p>
        </p:txBody>
      </p:sp>
      <p:grpSp>
        <p:nvGrpSpPr>
          <p:cNvPr id="51" name="Group 50">
            <a:extLst>
              <a:ext uri="{FF2B5EF4-FFF2-40B4-BE49-F238E27FC236}">
                <a16:creationId xmlns:a16="http://schemas.microsoft.com/office/drawing/2014/main" id="{8D537BF1-4224-DE65-D4CE-A4F23CD9889D}"/>
              </a:ext>
            </a:extLst>
          </p:cNvPr>
          <p:cNvGrpSpPr/>
          <p:nvPr/>
        </p:nvGrpSpPr>
        <p:grpSpPr>
          <a:xfrm>
            <a:off x="8972441" y="292100"/>
            <a:ext cx="2655183" cy="216000"/>
            <a:chOff x="8972441" y="292100"/>
            <a:chExt cx="2655183" cy="216000"/>
          </a:xfrm>
        </p:grpSpPr>
        <p:sp>
          <p:nvSpPr>
            <p:cNvPr id="17" name="Text Placeholder 2">
              <a:extLst>
                <a:ext uri="{FF2B5EF4-FFF2-40B4-BE49-F238E27FC236}">
                  <a16:creationId xmlns:a16="http://schemas.microsoft.com/office/drawing/2014/main" id="{E5D1039C-5D8D-F7B4-4381-93F407B0D4A5}"/>
                </a:ext>
              </a:extLst>
            </p:cNvPr>
            <p:cNvSpPr txBox="1">
              <a:spLocks noChangeAspect="1"/>
            </p:cNvSpPr>
            <p:nvPr/>
          </p:nvSpPr>
          <p:spPr>
            <a:xfrm>
              <a:off x="8972441"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8" name="Text Placeholder 2">
              <a:extLst>
                <a:ext uri="{FF2B5EF4-FFF2-40B4-BE49-F238E27FC236}">
                  <a16:creationId xmlns:a16="http://schemas.microsoft.com/office/drawing/2014/main" id="{28573034-6C34-A280-4C43-5D58ABC0728D}"/>
                </a:ext>
              </a:extLst>
            </p:cNvPr>
            <p:cNvSpPr txBox="1">
              <a:spLocks noChangeAspect="1"/>
            </p:cNvSpPr>
            <p:nvPr/>
          </p:nvSpPr>
          <p:spPr>
            <a:xfrm>
              <a:off x="1006803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9" name="Text Placeholder 2">
              <a:extLst>
                <a:ext uri="{FF2B5EF4-FFF2-40B4-BE49-F238E27FC236}">
                  <a16:creationId xmlns:a16="http://schemas.microsoft.com/office/drawing/2014/main" id="{7B4A762A-F677-46FC-5430-202E18B213CF}"/>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0" name="Text Placeholder 2">
              <a:extLst>
                <a:ext uri="{FF2B5EF4-FFF2-40B4-BE49-F238E27FC236}">
                  <a16:creationId xmlns:a16="http://schemas.microsoft.com/office/drawing/2014/main" id="{F5BCF5A2-FB4E-B367-05B7-1D97BCC88A64}"/>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1" name="Text Placeholder 2">
              <a:extLst>
                <a:ext uri="{FF2B5EF4-FFF2-40B4-BE49-F238E27FC236}">
                  <a16:creationId xmlns:a16="http://schemas.microsoft.com/office/drawing/2014/main" id="{D3208430-2A2E-E536-1CCE-AE8B5A6541CC}"/>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2" name="Text Placeholder 2">
              <a:extLst>
                <a:ext uri="{FF2B5EF4-FFF2-40B4-BE49-F238E27FC236}">
                  <a16:creationId xmlns:a16="http://schemas.microsoft.com/office/drawing/2014/main" id="{E9E28AA0-B34E-4BF5-0EE3-09E95B4F3532}"/>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5" name="Text Placeholder 2">
              <a:extLst>
                <a:ext uri="{FF2B5EF4-FFF2-40B4-BE49-F238E27FC236}">
                  <a16:creationId xmlns:a16="http://schemas.microsoft.com/office/drawing/2014/main" id="{92AD580A-DD54-BBB2-EF23-1A3884B591C8}"/>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8" name="TextBox 27">
              <a:extLst>
                <a:ext uri="{FF2B5EF4-FFF2-40B4-BE49-F238E27FC236}">
                  <a16:creationId xmlns:a16="http://schemas.microsoft.com/office/drawing/2014/main" id="{4A7667B8-A825-6321-A048-C7116E702B31}"/>
                </a:ext>
              </a:extLst>
            </p:cNvPr>
            <p:cNvSpPr txBox="1"/>
            <p:nvPr/>
          </p:nvSpPr>
          <p:spPr>
            <a:xfrm>
              <a:off x="9188441" y="315461"/>
              <a:ext cx="70537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Overview</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graphicFrame>
        <p:nvGraphicFramePr>
          <p:cNvPr id="30" name="Chart 29">
            <a:extLst>
              <a:ext uri="{FF2B5EF4-FFF2-40B4-BE49-F238E27FC236}">
                <a16:creationId xmlns:a16="http://schemas.microsoft.com/office/drawing/2014/main" id="{22CCA823-E8AE-71A9-CC6A-A3EE68DE00D4}"/>
              </a:ext>
            </a:extLst>
          </p:cNvPr>
          <p:cNvGraphicFramePr/>
          <p:nvPr/>
        </p:nvGraphicFramePr>
        <p:xfrm>
          <a:off x="4047207" y="868122"/>
          <a:ext cx="4097586" cy="40975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1" name="Chart 30">
            <a:extLst>
              <a:ext uri="{FF2B5EF4-FFF2-40B4-BE49-F238E27FC236}">
                <a16:creationId xmlns:a16="http://schemas.microsoft.com/office/drawing/2014/main" id="{F3702F67-9296-3453-2A54-A255C027071D}"/>
              </a:ext>
            </a:extLst>
          </p:cNvPr>
          <p:cNvGraphicFramePr/>
          <p:nvPr/>
        </p:nvGraphicFramePr>
        <p:xfrm>
          <a:off x="4522573" y="1343488"/>
          <a:ext cx="3146854" cy="3146854"/>
        </p:xfrm>
        <a:graphic>
          <a:graphicData uri="http://schemas.openxmlformats.org/drawingml/2006/chart">
            <c:chart xmlns:c="http://schemas.openxmlformats.org/drawingml/2006/chart" xmlns:r="http://schemas.openxmlformats.org/officeDocument/2006/relationships" r:id="rId3"/>
          </a:graphicData>
        </a:graphic>
      </p:graphicFrame>
      <p:pic>
        <p:nvPicPr>
          <p:cNvPr id="33" name="Graphic 32">
            <a:extLst>
              <a:ext uri="{FF2B5EF4-FFF2-40B4-BE49-F238E27FC236}">
                <a16:creationId xmlns:a16="http://schemas.microsoft.com/office/drawing/2014/main" id="{090D6144-8517-7522-A3AD-77272E6452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5758" y="2241049"/>
            <a:ext cx="474300" cy="474300"/>
          </a:xfrm>
          <a:prstGeom prst="rect">
            <a:avLst/>
          </a:prstGeom>
        </p:spPr>
      </p:pic>
      <p:pic>
        <p:nvPicPr>
          <p:cNvPr id="38" name="Graphic 37">
            <a:extLst>
              <a:ext uri="{FF2B5EF4-FFF2-40B4-BE49-F238E27FC236}">
                <a16:creationId xmlns:a16="http://schemas.microsoft.com/office/drawing/2014/main" id="{9F6684F9-849C-C9F4-AA69-888D84C13A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8851" y="3474777"/>
            <a:ext cx="474299" cy="474299"/>
          </a:xfrm>
          <a:prstGeom prst="rect">
            <a:avLst/>
          </a:prstGeom>
        </p:spPr>
      </p:pic>
      <p:sp>
        <p:nvSpPr>
          <p:cNvPr id="41" name="Rectangle: Rounded Corners 87">
            <a:extLst>
              <a:ext uri="{FF2B5EF4-FFF2-40B4-BE49-F238E27FC236}">
                <a16:creationId xmlns:a16="http://schemas.microsoft.com/office/drawing/2014/main" id="{833F1246-04F9-14D3-BB32-953406B68FCB}"/>
              </a:ext>
              <a:ext uri="{C183D7F6-B498-43B3-948B-1728B52AA6E4}">
                <adec:decorative xmlns:adec="http://schemas.microsoft.com/office/drawing/2017/decorative" val="1"/>
              </a:ext>
            </a:extLst>
          </p:cNvPr>
          <p:cNvSpPr/>
          <p:nvPr/>
        </p:nvSpPr>
        <p:spPr bwMode="auto">
          <a:xfrm>
            <a:off x="3823608" y="587373"/>
            <a:ext cx="4543200" cy="4544785"/>
          </a:xfrm>
          <a:prstGeom prst="ellips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42" name="!!ArcQueryPipeline">
            <a:extLst>
              <a:ext uri="{FF2B5EF4-FFF2-40B4-BE49-F238E27FC236}">
                <a16:creationId xmlns:a16="http://schemas.microsoft.com/office/drawing/2014/main" id="{F2CF485A-6D03-D9F1-260C-6BE967762694}"/>
              </a:ext>
            </a:extLst>
          </p:cNvPr>
          <p:cNvSpPr/>
          <p:nvPr/>
        </p:nvSpPr>
        <p:spPr>
          <a:xfrm>
            <a:off x="3823608" y="588958"/>
            <a:ext cx="4543200" cy="4543200"/>
          </a:xfrm>
          <a:prstGeom prst="arc">
            <a:avLst>
              <a:gd name="adj1" fmla="val 20301075"/>
              <a:gd name="adj2" fmla="val 0"/>
            </a:avLst>
          </a:prstGeom>
          <a:ln w="38100" cap="rnd">
            <a:solidFill>
              <a:srgbClr val="399A9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43" name="!!ArcDataPreprocessing">
            <a:extLst>
              <a:ext uri="{FF2B5EF4-FFF2-40B4-BE49-F238E27FC236}">
                <a16:creationId xmlns:a16="http://schemas.microsoft.com/office/drawing/2014/main" id="{E90363BC-F830-967F-A057-522EE01487CF}"/>
              </a:ext>
            </a:extLst>
          </p:cNvPr>
          <p:cNvSpPr/>
          <p:nvPr/>
        </p:nvSpPr>
        <p:spPr>
          <a:xfrm>
            <a:off x="3823608" y="587373"/>
            <a:ext cx="4543200" cy="4543200"/>
          </a:xfrm>
          <a:prstGeom prst="arc">
            <a:avLst>
              <a:gd name="adj1" fmla="val 4728941"/>
              <a:gd name="adj2" fmla="val 6042658"/>
            </a:avLst>
          </a:prstGeom>
          <a:noFill/>
          <a:ln w="38100" cap="rnd">
            <a:solidFill>
              <a:srgbClr val="0A6BB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44" name="!!ArcAgent">
            <a:extLst>
              <a:ext uri="{FF2B5EF4-FFF2-40B4-BE49-F238E27FC236}">
                <a16:creationId xmlns:a16="http://schemas.microsoft.com/office/drawing/2014/main" id="{86F68134-435D-4780-AA05-2B46E0FA4874}"/>
              </a:ext>
            </a:extLst>
          </p:cNvPr>
          <p:cNvSpPr/>
          <p:nvPr/>
        </p:nvSpPr>
        <p:spPr>
          <a:xfrm>
            <a:off x="3823608" y="585788"/>
            <a:ext cx="4543200" cy="4543200"/>
          </a:xfrm>
          <a:prstGeom prst="arc">
            <a:avLst>
              <a:gd name="adj1" fmla="val 10895557"/>
              <a:gd name="adj2" fmla="val 12161727"/>
            </a:avLst>
          </a:prstGeom>
          <a:ln w="381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47" name="TextBox 46">
            <a:extLst>
              <a:ext uri="{FF2B5EF4-FFF2-40B4-BE49-F238E27FC236}">
                <a16:creationId xmlns:a16="http://schemas.microsoft.com/office/drawing/2014/main" id="{24544704-82FF-70F9-1D66-B7DF98362B89}"/>
              </a:ext>
            </a:extLst>
          </p:cNvPr>
          <p:cNvSpPr txBox="1"/>
          <p:nvPr/>
        </p:nvSpPr>
        <p:spPr>
          <a:xfrm>
            <a:off x="8601823" y="1952520"/>
            <a:ext cx="2043079" cy="884070"/>
          </a:xfrm>
          <a:prstGeom prst="rect">
            <a:avLst/>
          </a:prstGeom>
          <a:solidFill>
            <a:srgbClr val="091F2C"/>
          </a:solidFill>
        </p:spPr>
        <p:txBody>
          <a:bodyPr wrap="square" tIns="72000" bIns="108000" anchor="ctr" anchorCtr="0">
            <a:noAutofit/>
          </a:body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Query</a:t>
            </a:r>
            <a:b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br>
            <a: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pipeline</a:t>
            </a:r>
          </a:p>
        </p:txBody>
      </p:sp>
      <p:sp>
        <p:nvSpPr>
          <p:cNvPr id="48" name="TextBox 47">
            <a:extLst>
              <a:ext uri="{FF2B5EF4-FFF2-40B4-BE49-F238E27FC236}">
                <a16:creationId xmlns:a16="http://schemas.microsoft.com/office/drawing/2014/main" id="{9D1B643C-3239-D0DB-19D5-FE5F6C8DC702}"/>
              </a:ext>
            </a:extLst>
          </p:cNvPr>
          <p:cNvSpPr txBox="1"/>
          <p:nvPr/>
        </p:nvSpPr>
        <p:spPr>
          <a:xfrm>
            <a:off x="4630310" y="5274680"/>
            <a:ext cx="2931380" cy="514738"/>
          </a:xfrm>
          <a:prstGeom prst="rect">
            <a:avLst/>
          </a:prstGeom>
          <a:solidFill>
            <a:srgbClr val="091F2C"/>
          </a:solidFill>
        </p:spPr>
        <p:txBody>
          <a:bodyPr wrap="square" tIns="72000" bIns="72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Data preprocessing</a:t>
            </a:r>
          </a:p>
        </p:txBody>
      </p:sp>
      <p:sp>
        <p:nvSpPr>
          <p:cNvPr id="49" name="TextBox 48">
            <a:extLst>
              <a:ext uri="{FF2B5EF4-FFF2-40B4-BE49-F238E27FC236}">
                <a16:creationId xmlns:a16="http://schemas.microsoft.com/office/drawing/2014/main" id="{2CDED061-FC41-BB92-E2DD-F0DA7CDC9C8A}"/>
              </a:ext>
            </a:extLst>
          </p:cNvPr>
          <p:cNvSpPr txBox="1"/>
          <p:nvPr/>
        </p:nvSpPr>
        <p:spPr>
          <a:xfrm>
            <a:off x="1194207" y="1952520"/>
            <a:ext cx="2405701" cy="884070"/>
          </a:xfrm>
          <a:prstGeom prst="rect">
            <a:avLst/>
          </a:prstGeom>
          <a:solidFill>
            <a:srgbClr val="091F2C"/>
          </a:solidFill>
        </p:spPr>
        <p:txBody>
          <a:bodyPr wrap="square" tIns="72000" bIns="108000" anchor="ctr" anchorCtr="0">
            <a:noAutofit/>
          </a:bodyPr>
          <a:lstStyle/>
          <a:p>
            <a:pPr marL="0" marR="0" lvl="0" indent="0" algn="r" defTabSz="564085"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Agent orchestration</a:t>
            </a:r>
          </a:p>
        </p:txBody>
      </p:sp>
      <p:sp>
        <p:nvSpPr>
          <p:cNvPr id="45" name="!!agent">
            <a:extLst>
              <a:ext uri="{FF2B5EF4-FFF2-40B4-BE49-F238E27FC236}">
                <a16:creationId xmlns:a16="http://schemas.microsoft.com/office/drawing/2014/main" id="{AB352169-3377-7C32-34DF-8BF07318502C}"/>
              </a:ext>
              <a:ext uri="{C183D7F6-B498-43B3-948B-1728B52AA6E4}">
                <adec:decorative xmlns:adec="http://schemas.microsoft.com/office/drawing/2017/decorative" val="1"/>
              </a:ext>
            </a:extLst>
          </p:cNvPr>
          <p:cNvSpPr>
            <a:spLocks noChangeAspect="1"/>
          </p:cNvSpPr>
          <p:nvPr/>
        </p:nvSpPr>
        <p:spPr>
          <a:xfrm>
            <a:off x="5248162" y="2291768"/>
            <a:ext cx="344931" cy="372863"/>
          </a:xfrm>
          <a:custGeom>
            <a:avLst/>
            <a:gdLst>
              <a:gd name="connsiteX0" fmla="*/ 318461 w 1071287"/>
              <a:gd name="connsiteY0" fmla="*/ 217133 h 1158042"/>
              <a:gd name="connsiteX1" fmla="*/ 536173 w 1071287"/>
              <a:gd name="connsiteY1" fmla="*/ 0 h 1158042"/>
              <a:gd name="connsiteX2" fmla="*/ 753305 w 1071287"/>
              <a:gd name="connsiteY2" fmla="*/ 217133 h 1158042"/>
              <a:gd name="connsiteX3" fmla="*/ 579599 w 1071287"/>
              <a:gd name="connsiteY3" fmla="*/ 430212 h 1158042"/>
              <a:gd name="connsiteX4" fmla="*/ 579599 w 1071287"/>
              <a:gd name="connsiteY4" fmla="*/ 550069 h 1158042"/>
              <a:gd name="connsiteX5" fmla="*/ 767781 w 1071287"/>
              <a:gd name="connsiteY5" fmla="*/ 550069 h 1158042"/>
              <a:gd name="connsiteX6" fmla="*/ 898060 w 1071287"/>
              <a:gd name="connsiteY6" fmla="*/ 680349 h 1158042"/>
              <a:gd name="connsiteX7" fmla="*/ 898060 w 1071287"/>
              <a:gd name="connsiteY7" fmla="*/ 680349 h 1158042"/>
              <a:gd name="connsiteX8" fmla="*/ 898060 w 1071287"/>
              <a:gd name="connsiteY8" fmla="*/ 727828 h 1158042"/>
              <a:gd name="connsiteX9" fmla="*/ 1066555 w 1071287"/>
              <a:gd name="connsiteY9" fmla="*/ 984913 h 1158042"/>
              <a:gd name="connsiteX10" fmla="*/ 854634 w 1071287"/>
              <a:gd name="connsiteY10" fmla="*/ 1158040 h 1158042"/>
              <a:gd name="connsiteX11" fmla="*/ 636922 w 1071287"/>
              <a:gd name="connsiteY11" fmla="*/ 940908 h 1158042"/>
              <a:gd name="connsiteX12" fmla="*/ 811207 w 1071287"/>
              <a:gd name="connsiteY12" fmla="*/ 727828 h 1158042"/>
              <a:gd name="connsiteX13" fmla="*/ 811207 w 1071287"/>
              <a:gd name="connsiteY13" fmla="*/ 680349 h 1158042"/>
              <a:gd name="connsiteX14" fmla="*/ 767781 w 1071287"/>
              <a:gd name="connsiteY14" fmla="*/ 636922 h 1158042"/>
              <a:gd name="connsiteX15" fmla="*/ 304565 w 1071287"/>
              <a:gd name="connsiteY15" fmla="*/ 636922 h 1158042"/>
              <a:gd name="connsiteX16" fmla="*/ 261138 w 1071287"/>
              <a:gd name="connsiteY16" fmla="*/ 680349 h 1158042"/>
              <a:gd name="connsiteX17" fmla="*/ 261138 w 1071287"/>
              <a:gd name="connsiteY17" fmla="*/ 727828 h 1158042"/>
              <a:gd name="connsiteX18" fmla="*/ 429633 w 1071287"/>
              <a:gd name="connsiteY18" fmla="*/ 984913 h 1158042"/>
              <a:gd name="connsiteX19" fmla="*/ 217712 w 1071287"/>
              <a:gd name="connsiteY19" fmla="*/ 1158040 h 1158042"/>
              <a:gd name="connsiteX20" fmla="*/ 0 w 1071287"/>
              <a:gd name="connsiteY20" fmla="*/ 941487 h 1158042"/>
              <a:gd name="connsiteX21" fmla="*/ 174285 w 1071287"/>
              <a:gd name="connsiteY21" fmla="*/ 728407 h 1158042"/>
              <a:gd name="connsiteX22" fmla="*/ 174285 w 1071287"/>
              <a:gd name="connsiteY22" fmla="*/ 680928 h 1158042"/>
              <a:gd name="connsiteX23" fmla="*/ 304565 w 1071287"/>
              <a:gd name="connsiteY23" fmla="*/ 550648 h 1158042"/>
              <a:gd name="connsiteX24" fmla="*/ 492746 w 1071287"/>
              <a:gd name="connsiteY24" fmla="*/ 550648 h 1158042"/>
              <a:gd name="connsiteX25" fmla="*/ 492746 w 1071287"/>
              <a:gd name="connsiteY25" fmla="*/ 430791 h 1158042"/>
              <a:gd name="connsiteX26" fmla="*/ 319040 w 1071287"/>
              <a:gd name="connsiteY26" fmla="*/ 217712 h 115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1287" h="1158042">
                <a:moveTo>
                  <a:pt x="318461" y="217133"/>
                </a:moveTo>
                <a:cubicBezTo>
                  <a:pt x="318461" y="97275"/>
                  <a:pt x="415736" y="0"/>
                  <a:pt x="536173" y="0"/>
                </a:cubicBezTo>
                <a:cubicBezTo>
                  <a:pt x="656030" y="0"/>
                  <a:pt x="753305" y="97275"/>
                  <a:pt x="753305" y="217133"/>
                </a:cubicBezTo>
                <a:cubicBezTo>
                  <a:pt x="753305" y="320198"/>
                  <a:pt x="680349" y="409367"/>
                  <a:pt x="579599" y="430212"/>
                </a:cubicBezTo>
                <a:lnTo>
                  <a:pt x="579599" y="550069"/>
                </a:lnTo>
                <a:lnTo>
                  <a:pt x="767781" y="550069"/>
                </a:lnTo>
                <a:cubicBezTo>
                  <a:pt x="839579" y="550069"/>
                  <a:pt x="898060" y="608550"/>
                  <a:pt x="898060" y="680349"/>
                </a:cubicBezTo>
                <a:lnTo>
                  <a:pt x="898060" y="680349"/>
                </a:lnTo>
                <a:lnTo>
                  <a:pt x="898060" y="727828"/>
                </a:lnTo>
                <a:cubicBezTo>
                  <a:pt x="1015601" y="752147"/>
                  <a:pt x="1091453" y="867372"/>
                  <a:pt x="1066555" y="984913"/>
                </a:cubicBezTo>
                <a:cubicBezTo>
                  <a:pt x="1045710" y="1085663"/>
                  <a:pt x="957120" y="1158040"/>
                  <a:pt x="854634" y="1158040"/>
                </a:cubicBezTo>
                <a:cubicBezTo>
                  <a:pt x="734776" y="1158040"/>
                  <a:pt x="637501" y="1061344"/>
                  <a:pt x="636922" y="940908"/>
                </a:cubicBezTo>
                <a:cubicBezTo>
                  <a:pt x="636922" y="837263"/>
                  <a:pt x="709300" y="748094"/>
                  <a:pt x="811207" y="727828"/>
                </a:cubicBezTo>
                <a:lnTo>
                  <a:pt x="811207" y="680349"/>
                </a:lnTo>
                <a:cubicBezTo>
                  <a:pt x="811207" y="656609"/>
                  <a:pt x="791520" y="636922"/>
                  <a:pt x="767781" y="636922"/>
                </a:cubicBezTo>
                <a:lnTo>
                  <a:pt x="304565" y="636922"/>
                </a:lnTo>
                <a:cubicBezTo>
                  <a:pt x="280825" y="636922"/>
                  <a:pt x="261138" y="656609"/>
                  <a:pt x="261138" y="680349"/>
                </a:cubicBezTo>
                <a:lnTo>
                  <a:pt x="261138" y="727828"/>
                </a:lnTo>
                <a:cubicBezTo>
                  <a:pt x="378679" y="752147"/>
                  <a:pt x="454531" y="867372"/>
                  <a:pt x="429633" y="984913"/>
                </a:cubicBezTo>
                <a:cubicBezTo>
                  <a:pt x="408788" y="1085663"/>
                  <a:pt x="320198" y="1158040"/>
                  <a:pt x="217712" y="1158040"/>
                </a:cubicBezTo>
                <a:cubicBezTo>
                  <a:pt x="97854" y="1158619"/>
                  <a:pt x="0" y="1061344"/>
                  <a:pt x="0" y="941487"/>
                </a:cubicBezTo>
                <a:cubicBezTo>
                  <a:pt x="0" y="837842"/>
                  <a:pt x="72378" y="748673"/>
                  <a:pt x="174285" y="728407"/>
                </a:cubicBezTo>
                <a:lnTo>
                  <a:pt x="174285" y="680928"/>
                </a:lnTo>
                <a:cubicBezTo>
                  <a:pt x="174285" y="609129"/>
                  <a:pt x="232766" y="550648"/>
                  <a:pt x="304565" y="550648"/>
                </a:cubicBezTo>
                <a:lnTo>
                  <a:pt x="492746" y="550648"/>
                </a:lnTo>
                <a:lnTo>
                  <a:pt x="492746" y="430791"/>
                </a:lnTo>
                <a:cubicBezTo>
                  <a:pt x="391418" y="409946"/>
                  <a:pt x="319040" y="321356"/>
                  <a:pt x="319040" y="217712"/>
                </a:cubicBezTo>
                <a:close/>
              </a:path>
            </a:pathLst>
          </a:custGeom>
          <a:solidFill>
            <a:srgbClr val="F4F3F5"/>
          </a:solidFill>
          <a:ln w="11579" cap="flat">
            <a:noFill/>
            <a:prstDash val="solid"/>
            <a:miter/>
          </a:ln>
          <a:effectLst/>
        </p:spPr>
        <p:txBody>
          <a:bodyPr rot="0" spcFirstLastPara="0" vertOverflow="overflow" horzOverflow="overflow" vert="horz" wrap="square" lIns="130595" tIns="65302" rIns="130595" bIns="65302" numCol="1" spcCol="0" rtlCol="0" fromWordArt="0" anchor="ctr" anchorCtr="0" forceAA="0" compatLnSpc="1">
            <a:prstTxWarp prst="textNoShape">
              <a:avLst/>
            </a:prstTxWarp>
            <a:noAutofit/>
          </a:bodyPr>
          <a:lstStyle/>
          <a:p>
            <a:pPr marL="0" marR="0" lvl="0" indent="0" algn="l" defTabSz="1024543"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Text Semibold" pitchFamily="2" charset="0"/>
              <a:ea typeface="+mn-ea"/>
              <a:cs typeface="Segoe Sans Display Semibold" pitchFamily="2" charset="0"/>
            </a:endParaRPr>
          </a:p>
        </p:txBody>
      </p:sp>
      <p:sp>
        <p:nvSpPr>
          <p:cNvPr id="14" name="Freeform: Shape 13">
            <a:extLst>
              <a:ext uri="{FF2B5EF4-FFF2-40B4-BE49-F238E27FC236}">
                <a16:creationId xmlns:a16="http://schemas.microsoft.com/office/drawing/2014/main" id="{A18F36BB-44BF-F477-7E9C-0DC90190898E}"/>
              </a:ext>
            </a:extLst>
          </p:cNvPr>
          <p:cNvSpPr/>
          <p:nvPr/>
        </p:nvSpPr>
        <p:spPr bwMode="auto">
          <a:xfrm>
            <a:off x="1237456" y="6181242"/>
            <a:ext cx="9717087" cy="0"/>
          </a:xfrm>
          <a:custGeom>
            <a:avLst/>
            <a:gdLst>
              <a:gd name="connsiteX0" fmla="*/ 0 w 9664262"/>
              <a:gd name="connsiteY0" fmla="*/ 0 h 0"/>
              <a:gd name="connsiteX1" fmla="*/ 9664262 w 9664262"/>
              <a:gd name="connsiteY1" fmla="*/ 0 h 0"/>
            </a:gdLst>
            <a:ahLst/>
            <a:cxnLst>
              <a:cxn ang="0">
                <a:pos x="connsiteX0" y="connsiteY0"/>
              </a:cxn>
              <a:cxn ang="0">
                <a:pos x="connsiteX1" y="connsiteY1"/>
              </a:cxn>
            </a:cxnLst>
            <a:rect l="l" t="t" r="r" b="b"/>
            <a:pathLst>
              <a:path w="9664262">
                <a:moveTo>
                  <a:pt x="0" y="0"/>
                </a:moveTo>
                <a:lnTo>
                  <a:pt x="9664262" y="0"/>
                </a:lnTo>
              </a:path>
            </a:pathLst>
          </a:custGeom>
          <a:ln w="12700">
            <a:gradFill flip="none" rotWithShape="1">
              <a:gsLst>
                <a:gs pos="0">
                  <a:srgbClr val="F65567"/>
                </a:gs>
                <a:gs pos="100000">
                  <a:srgbClr val="FF5C39"/>
                </a:gs>
              </a:gsLst>
              <a:lin ang="0" scaled="1"/>
              <a:tileRect/>
            </a:gra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 name="TextBox 1">
            <a:extLst>
              <a:ext uri="{FF2B5EF4-FFF2-40B4-BE49-F238E27FC236}">
                <a16:creationId xmlns:a16="http://schemas.microsoft.com/office/drawing/2014/main" id="{C911CE5D-8D24-851F-4417-E7C937F67DB0}"/>
              </a:ext>
            </a:extLst>
          </p:cNvPr>
          <p:cNvSpPr txBox="1"/>
          <p:nvPr/>
        </p:nvSpPr>
        <p:spPr>
          <a:xfrm>
            <a:off x="4791740" y="5976893"/>
            <a:ext cx="2608520" cy="360000"/>
          </a:xfrm>
          <a:prstGeom prst="roundRect">
            <a:avLst>
              <a:gd name="adj" fmla="val 50000"/>
            </a:avLst>
          </a:prstGeom>
          <a:gradFill flip="none" rotWithShape="1">
            <a:gsLst>
              <a:gs pos="80000">
                <a:srgbClr val="F65567"/>
              </a:gs>
              <a:gs pos="0">
                <a:srgbClr val="FF5C39"/>
              </a:gs>
            </a:gsLst>
            <a:path path="circle">
              <a:fillToRect l="100000" t="100000"/>
            </a:path>
            <a:tileRect r="-100000" b="-100000"/>
          </a:gradFill>
        </p:spPr>
        <p:txBody>
          <a:bodyPr wrap="square" lIns="108000" tIns="36000" rIns="108000" bIns="54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Text Semibold" pitchFamily="2" charset="0"/>
                <a:ea typeface="+mn-ea"/>
                <a:cs typeface="Segoe UI" pitchFamily="34" charset="0"/>
              </a:rPr>
              <a:t>Enterprise-ready foundation</a:t>
            </a:r>
          </a:p>
        </p:txBody>
      </p:sp>
    </p:spTree>
    <p:extLst>
      <p:ext uri="{BB962C8B-B14F-4D97-AF65-F5344CB8AC3E}">
        <p14:creationId xmlns:p14="http://schemas.microsoft.com/office/powerpoint/2010/main" val="219275878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93979-13AC-B4B0-D757-8DE3933D23C9}"/>
            </a:ext>
          </a:extLst>
        </p:cNvPr>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174DF26F-83B7-6685-71B0-A3DE3AB48EEE}"/>
              </a:ext>
            </a:extLst>
          </p:cNvPr>
          <p:cNvGraphicFramePr/>
          <p:nvPr/>
        </p:nvGraphicFramePr>
        <p:xfrm>
          <a:off x="5192201" y="1008456"/>
          <a:ext cx="6290081" cy="4840636"/>
        </p:xfrm>
        <a:graphic>
          <a:graphicData uri="http://schemas.openxmlformats.org/drawingml/2006/chart">
            <c:chart xmlns:c="http://schemas.openxmlformats.org/drawingml/2006/chart" xmlns:r="http://schemas.openxmlformats.org/officeDocument/2006/relationships" r:id="rId3"/>
          </a:graphicData>
        </a:graphic>
      </p:graphicFrame>
      <p:sp>
        <p:nvSpPr>
          <p:cNvPr id="11" name="Title 10">
            <a:extLst>
              <a:ext uri="{FF2B5EF4-FFF2-40B4-BE49-F238E27FC236}">
                <a16:creationId xmlns:a16="http://schemas.microsoft.com/office/drawing/2014/main" id="{628E3227-8F40-104D-398F-541C3BB1EDEB}"/>
              </a:ext>
            </a:extLst>
          </p:cNvPr>
          <p:cNvSpPr>
            <a:spLocks noGrp="1"/>
          </p:cNvSpPr>
          <p:nvPr>
            <p:ph type="title"/>
          </p:nvPr>
        </p:nvSpPr>
        <p:spPr>
          <a:xfrm>
            <a:off x="588262" y="844118"/>
            <a:ext cx="4162803" cy="1107996"/>
          </a:xfrm>
        </p:spPr>
        <p:txBody>
          <a:bodyPr/>
          <a:lstStyle/>
          <a:p>
            <a:r>
              <a:rPr lang="en-CA"/>
              <a:t>Scale + Quality</a:t>
            </a:r>
          </a:p>
        </p:txBody>
      </p:sp>
      <p:sp>
        <p:nvSpPr>
          <p:cNvPr id="13" name="Text Placeholder 12">
            <a:extLst>
              <a:ext uri="{FF2B5EF4-FFF2-40B4-BE49-F238E27FC236}">
                <a16:creationId xmlns:a16="http://schemas.microsoft.com/office/drawing/2014/main" id="{80470276-3BE7-1162-8CBC-B74AB3F2D766}"/>
              </a:ext>
            </a:extLst>
          </p:cNvPr>
          <p:cNvSpPr>
            <a:spLocks noGrp="1"/>
          </p:cNvSpPr>
          <p:nvPr>
            <p:ph type="body" sz="quarter" idx="14"/>
          </p:nvPr>
        </p:nvSpPr>
        <p:spPr>
          <a:xfrm>
            <a:off x="582613" y="1591254"/>
            <a:ext cx="4167187" cy="2049792"/>
          </a:xfrm>
        </p:spPr>
        <p:txBody>
          <a:bodyPr/>
          <a:lstStyle/>
          <a:p>
            <a:pPr lvl="0"/>
            <a:r>
              <a:rPr lang="en-US" noProof="0"/>
              <a:t>Oversampling: pull X times more candidates than you need</a:t>
            </a:r>
          </a:p>
          <a:p>
            <a:pPr lvl="0"/>
            <a:r>
              <a:rPr lang="en-US" noProof="0"/>
              <a:t>Rescoring: re-compute distances on expanded candidate-set using on-disk full-size vectors</a:t>
            </a:r>
          </a:p>
          <a:p>
            <a:pPr lvl="0"/>
            <a:r>
              <a:rPr lang="en-US" noProof="0">
                <a:gradFill>
                  <a:gsLst>
                    <a:gs pos="0">
                      <a:srgbClr val="FFB3BB"/>
                    </a:gs>
                    <a:gs pos="54000">
                      <a:srgbClr val="FFA38B"/>
                    </a:gs>
                  </a:gsLst>
                  <a:path path="circle">
                    <a:fillToRect l="100000" t="100000"/>
                  </a:path>
                </a:gradFill>
                <a:latin typeface="Segoe UI Variable Text Semibold" pitchFamily="2" charset="0"/>
              </a:rPr>
              <a:t>Cost-effective scale with nearly no quality impact</a:t>
            </a:r>
          </a:p>
        </p:txBody>
      </p:sp>
      <p:sp>
        <p:nvSpPr>
          <p:cNvPr id="31" name="Text Placeholder 30">
            <a:extLst>
              <a:ext uri="{FF2B5EF4-FFF2-40B4-BE49-F238E27FC236}">
                <a16:creationId xmlns:a16="http://schemas.microsoft.com/office/drawing/2014/main" id="{F65C71DA-0122-516D-B142-6E892295FE3C}"/>
              </a:ext>
            </a:extLst>
          </p:cNvPr>
          <p:cNvSpPr>
            <a:spLocks noGrp="1"/>
          </p:cNvSpPr>
          <p:nvPr>
            <p:ph type="body" sz="quarter" idx="16"/>
          </p:nvPr>
        </p:nvSpPr>
        <p:spPr>
          <a:xfrm>
            <a:off x="582611" y="6441202"/>
            <a:ext cx="7272000" cy="123111"/>
          </a:xfrm>
        </p:spPr>
        <p:txBody>
          <a:bodyPr/>
          <a:lstStyle/>
          <a:p>
            <a:r>
              <a:rPr lang="en-US"/>
              <a:t>*Using 003-large embedding at 3072 dimensions</a:t>
            </a:r>
          </a:p>
        </p:txBody>
      </p:sp>
      <p:grpSp>
        <p:nvGrpSpPr>
          <p:cNvPr id="19" name="Group 18">
            <a:extLst>
              <a:ext uri="{FF2B5EF4-FFF2-40B4-BE49-F238E27FC236}">
                <a16:creationId xmlns:a16="http://schemas.microsoft.com/office/drawing/2014/main" id="{86BCB736-5113-029C-4D4F-583F2E7ED0CC}"/>
              </a:ext>
            </a:extLst>
          </p:cNvPr>
          <p:cNvGrpSpPr/>
          <p:nvPr/>
        </p:nvGrpSpPr>
        <p:grpSpPr>
          <a:xfrm>
            <a:off x="7819532" y="292100"/>
            <a:ext cx="3808092" cy="216000"/>
            <a:chOff x="7819532" y="292100"/>
            <a:chExt cx="3808092" cy="216000"/>
          </a:xfrm>
        </p:grpSpPr>
        <p:sp>
          <p:nvSpPr>
            <p:cNvPr id="20" name="Text Placeholder 2">
              <a:extLst>
                <a:ext uri="{FF2B5EF4-FFF2-40B4-BE49-F238E27FC236}">
                  <a16:creationId xmlns:a16="http://schemas.microsoft.com/office/drawing/2014/main" id="{A84FB9B6-4688-233F-09CC-6C8E65984729}"/>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22" name="Text Placeholder 2">
              <a:extLst>
                <a:ext uri="{FF2B5EF4-FFF2-40B4-BE49-F238E27FC236}">
                  <a16:creationId xmlns:a16="http://schemas.microsoft.com/office/drawing/2014/main" id="{66EBCDF2-17AF-0397-3566-986DE3B62181}"/>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23" name="Text Placeholder 2">
              <a:extLst>
                <a:ext uri="{FF2B5EF4-FFF2-40B4-BE49-F238E27FC236}">
                  <a16:creationId xmlns:a16="http://schemas.microsoft.com/office/drawing/2014/main" id="{95EA66D3-3285-9645-D18E-501C511E70C5}"/>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4" name="Text Placeholder 2">
              <a:extLst>
                <a:ext uri="{FF2B5EF4-FFF2-40B4-BE49-F238E27FC236}">
                  <a16:creationId xmlns:a16="http://schemas.microsoft.com/office/drawing/2014/main" id="{3871A72D-449D-E13D-74D3-F42184B34972}"/>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5" name="Text Placeholder 2">
              <a:extLst>
                <a:ext uri="{FF2B5EF4-FFF2-40B4-BE49-F238E27FC236}">
                  <a16:creationId xmlns:a16="http://schemas.microsoft.com/office/drawing/2014/main" id="{5BED1264-9CAA-F213-C22F-7ED334D0135F}"/>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6" name="Text Placeholder 2">
              <a:extLst>
                <a:ext uri="{FF2B5EF4-FFF2-40B4-BE49-F238E27FC236}">
                  <a16:creationId xmlns:a16="http://schemas.microsoft.com/office/drawing/2014/main" id="{11EE3C72-D9CB-1412-FF45-54591085B0B1}"/>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7" name="Text Placeholder 2">
              <a:extLst>
                <a:ext uri="{FF2B5EF4-FFF2-40B4-BE49-F238E27FC236}">
                  <a16:creationId xmlns:a16="http://schemas.microsoft.com/office/drawing/2014/main" id="{762BBC8B-F75D-12E0-AE95-BF7F18833F2B}"/>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8" name="TextBox 27">
              <a:extLst>
                <a:ext uri="{FF2B5EF4-FFF2-40B4-BE49-F238E27FC236}">
                  <a16:creationId xmlns:a16="http://schemas.microsoft.com/office/drawing/2014/main" id="{AACF9653-F224-C41B-B90D-6D954F9F25E2}"/>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3655711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50000" fill="hold" grpId="1" nodeType="withEffect">
                                  <p:stCondLst>
                                    <p:cond delay="100"/>
                                  </p:stCondLst>
                                  <p:childTnLst>
                                    <p:animMotion origin="layout" path="M -0.01836 1.48148E-6 L -4.16667E-6 1.48148E-6 " pathEditMode="relative" rAng="0" ptsTypes="AA">
                                      <p:cBhvr>
                                        <p:cTn id="9" dur="500" fill="hold"/>
                                        <p:tgtEl>
                                          <p:spTgt spid="21"/>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50000" fill="hold" grpId="1" nodeType="withEffect">
                                  <p:stCondLst>
                                    <p:cond delay="0"/>
                                  </p:stCondLst>
                                  <p:childTnLst>
                                    <p:animMotion origin="layout" path="M -0.01836 4.07407E-6 L -4.16667E-7 4.07407E-6 " pathEditMode="relative" rAng="0" ptsTypes="AA">
                                      <p:cBhvr>
                                        <p:cTn id="14" dur="500" fill="hold"/>
                                        <p:tgtEl>
                                          <p:spTgt spid="11"/>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50000" fill="hold" grpId="1" nodeType="withEffect">
                                  <p:stCondLst>
                                    <p:cond delay="0"/>
                                  </p:stCondLst>
                                  <p:childTnLst>
                                    <p:animMotion origin="layout" path="M -0.01836 4.07407E-6 L -4.16667E-7 4.07407E-6 " pathEditMode="relative" rAng="0" ptsTypes="AA">
                                      <p:cBhvr>
                                        <p:cTn id="19" dur="500" fill="hold"/>
                                        <p:tgtEl>
                                          <p:spTgt spid="13"/>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Graphic spid="21" grpId="1">
        <p:bldAsOne/>
      </p:bldGraphic>
      <p:bldP spid="11" grpId="0"/>
      <p:bldP spid="11" grpId="1"/>
      <p:bldP spid="13" grpId="0"/>
      <p:bldP spid="13"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4000E-A7D1-1DD8-C34C-61D58A70E70B}"/>
              </a:ext>
            </a:extLst>
          </p:cNvPr>
          <p:cNvSpPr>
            <a:spLocks noGrp="1"/>
          </p:cNvSpPr>
          <p:nvPr>
            <p:ph type="title"/>
          </p:nvPr>
        </p:nvSpPr>
        <p:spPr>
          <a:xfrm>
            <a:off x="588262" y="844118"/>
            <a:ext cx="5363275" cy="1661993"/>
          </a:xfrm>
        </p:spPr>
        <p:txBody>
          <a:bodyPr>
            <a:spAutoFit/>
          </a:bodyPr>
          <a:lstStyle/>
          <a:p>
            <a:r>
              <a:rPr lang="en-US"/>
              <a:t>Cut costs, not quality: </a:t>
            </a:r>
            <a:br>
              <a:rPr lang="en-US"/>
            </a:br>
            <a:r>
              <a:rPr lang="en-US"/>
              <a:t>Azure AI search compression</a:t>
            </a:r>
          </a:p>
        </p:txBody>
      </p:sp>
      <p:sp>
        <p:nvSpPr>
          <p:cNvPr id="19" name="Text Placeholder 18">
            <a:extLst>
              <a:ext uri="{FF2B5EF4-FFF2-40B4-BE49-F238E27FC236}">
                <a16:creationId xmlns:a16="http://schemas.microsoft.com/office/drawing/2014/main" id="{6AA1206C-976E-FBF5-8D18-EE105C499A9E}"/>
              </a:ext>
            </a:extLst>
          </p:cNvPr>
          <p:cNvSpPr>
            <a:spLocks noGrp="1"/>
          </p:cNvSpPr>
          <p:nvPr>
            <p:ph type="body" sz="quarter" idx="14"/>
          </p:nvPr>
        </p:nvSpPr>
        <p:spPr>
          <a:xfrm>
            <a:off x="582610" y="2790908"/>
            <a:ext cx="5368927" cy="3219800"/>
          </a:xfrm>
        </p:spPr>
        <p:txBody>
          <a:bodyPr/>
          <a:lstStyle/>
          <a:p>
            <a:pPr marL="0" indent="0">
              <a:buNone/>
            </a:pPr>
            <a:r>
              <a:rPr lang="en-CA">
                <a:gradFill>
                  <a:gsLst>
                    <a:gs pos="60000">
                      <a:srgbClr val="FFA38B"/>
                    </a:gs>
                    <a:gs pos="0">
                      <a:srgbClr val="FFB3BB"/>
                    </a:gs>
                  </a:gsLst>
                  <a:lin ang="5400000" scaled="1"/>
                </a:gradFill>
                <a:latin typeface="Segoe UI Variable Text Semibold" pitchFamily="2" charset="0"/>
              </a:rPr>
              <a:t>Key Benefits</a:t>
            </a:r>
          </a:p>
          <a:p>
            <a:pPr>
              <a:spcBef>
                <a:spcPts val="900"/>
              </a:spcBef>
            </a:pPr>
            <a:r>
              <a:rPr lang="en-CA"/>
              <a:t>92.5% cost reduction</a:t>
            </a:r>
          </a:p>
          <a:p>
            <a:pPr lvl="1"/>
            <a:r>
              <a:rPr lang="en-CA" sz="1400"/>
              <a:t>From $1,000 to $75 monthly</a:t>
            </a:r>
          </a:p>
          <a:p>
            <a:pPr>
              <a:spcBef>
                <a:spcPts val="900"/>
              </a:spcBef>
            </a:pPr>
            <a:r>
              <a:rPr lang="en-CA"/>
              <a:t>25% faster queries</a:t>
            </a:r>
          </a:p>
          <a:p>
            <a:pPr lvl="1"/>
            <a:r>
              <a:rPr lang="en-CA" sz="1400"/>
              <a:t>Smaller index = better performance</a:t>
            </a:r>
          </a:p>
          <a:p>
            <a:pPr>
              <a:spcBef>
                <a:spcPts val="900"/>
              </a:spcBef>
            </a:pPr>
            <a:r>
              <a:rPr lang="en-CA"/>
              <a:t>No quality loss</a:t>
            </a:r>
          </a:p>
          <a:p>
            <a:pPr lvl="1"/>
            <a:r>
              <a:rPr lang="en-US" sz="1400"/>
              <a:t>99 - 100% of baseline relevance maintained</a:t>
            </a:r>
          </a:p>
          <a:p>
            <a:pPr marL="0" indent="0">
              <a:spcBef>
                <a:spcPts val="900"/>
              </a:spcBef>
              <a:buNone/>
            </a:pPr>
            <a:r>
              <a:rPr lang="en-US">
                <a:gradFill>
                  <a:gsLst>
                    <a:gs pos="60000">
                      <a:srgbClr val="FFA38B"/>
                    </a:gs>
                    <a:gs pos="0">
                      <a:srgbClr val="FFB3BB"/>
                    </a:gs>
                  </a:gsLst>
                  <a:lin ang="5400000" scaled="1"/>
                </a:gradFill>
                <a:latin typeface="Segoe UI Variable Text Semibold" pitchFamily="2" charset="0"/>
                <a:hlinkClick r:id="rId4">
                  <a:extLst>
                    <a:ext uri="{A12FA001-AC4F-418D-AE19-62706E023703}">
                      <ahyp:hlinkClr xmlns:ahyp="http://schemas.microsoft.com/office/drawing/2018/hyperlinkcolor" val="tx"/>
                    </a:ext>
                  </a:extLst>
                </a:hlinkClick>
              </a:rPr>
              <a:t>Learn more</a:t>
            </a:r>
            <a:endParaRPr lang="en-US">
              <a:gradFill>
                <a:gsLst>
                  <a:gs pos="60000">
                    <a:srgbClr val="FFA38B"/>
                  </a:gs>
                  <a:gs pos="0">
                    <a:srgbClr val="FFB3BB"/>
                  </a:gs>
                </a:gsLst>
                <a:lin ang="5400000" scaled="1"/>
              </a:gradFill>
              <a:latin typeface="Segoe UI Variable Text Semibold" pitchFamily="2" charset="0"/>
            </a:endParaRPr>
          </a:p>
        </p:txBody>
      </p:sp>
      <p:graphicFrame>
        <p:nvGraphicFramePr>
          <p:cNvPr id="22" name="Chart 21">
            <a:extLst>
              <a:ext uri="{FF2B5EF4-FFF2-40B4-BE49-F238E27FC236}">
                <a16:creationId xmlns:a16="http://schemas.microsoft.com/office/drawing/2014/main" id="{59BD107C-0736-7470-68BC-DDF758653FA8}"/>
              </a:ext>
            </a:extLst>
          </p:cNvPr>
          <p:cNvGraphicFramePr/>
          <p:nvPr/>
        </p:nvGraphicFramePr>
        <p:xfrm>
          <a:off x="6547696" y="1383528"/>
          <a:ext cx="4743156" cy="4385417"/>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 Placeholder 4">
            <a:extLst>
              <a:ext uri="{FF2B5EF4-FFF2-40B4-BE49-F238E27FC236}">
                <a16:creationId xmlns:a16="http://schemas.microsoft.com/office/drawing/2014/main" id="{AF93AEAF-4F3B-0E95-DCB5-B46841D87313}"/>
              </a:ext>
            </a:extLst>
          </p:cNvPr>
          <p:cNvSpPr txBox="1">
            <a:spLocks/>
          </p:cNvSpPr>
          <p:nvPr/>
        </p:nvSpPr>
        <p:spPr>
          <a:xfrm>
            <a:off x="6240462" y="1044305"/>
            <a:ext cx="5363275" cy="307777"/>
          </a:xfrm>
          <a:prstGeom prst="rect">
            <a:avLst/>
          </a:prstGeom>
          <a:noFill/>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120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Cost reduction</a:t>
            </a:r>
            <a:endParaRPr kumimoji="0" lang="en-US" sz="2000" b="0" i="0" u="none" strike="noStrike" kern="1200" cap="none" spc="0" normalizeH="0" baseline="0" noProof="0">
              <a:ln>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grpSp>
        <p:nvGrpSpPr>
          <p:cNvPr id="25" name="Group 24">
            <a:extLst>
              <a:ext uri="{FF2B5EF4-FFF2-40B4-BE49-F238E27FC236}">
                <a16:creationId xmlns:a16="http://schemas.microsoft.com/office/drawing/2014/main" id="{015ED309-3A6B-9684-7308-83AF7B0A4AAD}"/>
              </a:ext>
            </a:extLst>
          </p:cNvPr>
          <p:cNvGrpSpPr/>
          <p:nvPr/>
        </p:nvGrpSpPr>
        <p:grpSpPr>
          <a:xfrm>
            <a:off x="7819532" y="292100"/>
            <a:ext cx="3808092" cy="216000"/>
            <a:chOff x="7819532" y="292100"/>
            <a:chExt cx="3808092" cy="216000"/>
          </a:xfrm>
        </p:grpSpPr>
        <p:sp>
          <p:nvSpPr>
            <p:cNvPr id="26" name="Text Placeholder 2">
              <a:extLst>
                <a:ext uri="{FF2B5EF4-FFF2-40B4-BE49-F238E27FC236}">
                  <a16:creationId xmlns:a16="http://schemas.microsoft.com/office/drawing/2014/main" id="{579993EA-F0B0-0093-211E-2109F750D115}"/>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27" name="Text Placeholder 2">
              <a:extLst>
                <a:ext uri="{FF2B5EF4-FFF2-40B4-BE49-F238E27FC236}">
                  <a16:creationId xmlns:a16="http://schemas.microsoft.com/office/drawing/2014/main" id="{5C1902D1-A23B-1F85-D330-1290FA907E80}"/>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28" name="Text Placeholder 2">
              <a:extLst>
                <a:ext uri="{FF2B5EF4-FFF2-40B4-BE49-F238E27FC236}">
                  <a16:creationId xmlns:a16="http://schemas.microsoft.com/office/drawing/2014/main" id="{B6264AD0-F560-A58C-1BB6-01205D220EF6}"/>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9" name="Text Placeholder 2">
              <a:extLst>
                <a:ext uri="{FF2B5EF4-FFF2-40B4-BE49-F238E27FC236}">
                  <a16:creationId xmlns:a16="http://schemas.microsoft.com/office/drawing/2014/main" id="{9907045C-E7F9-8685-F7D0-3AFAD6D21DD6}"/>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30" name="Text Placeholder 2">
              <a:extLst>
                <a:ext uri="{FF2B5EF4-FFF2-40B4-BE49-F238E27FC236}">
                  <a16:creationId xmlns:a16="http://schemas.microsoft.com/office/drawing/2014/main" id="{AF5106A2-110D-22B8-1B1C-15B2B8FC9260}"/>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31" name="Text Placeholder 2">
              <a:extLst>
                <a:ext uri="{FF2B5EF4-FFF2-40B4-BE49-F238E27FC236}">
                  <a16:creationId xmlns:a16="http://schemas.microsoft.com/office/drawing/2014/main" id="{64098AD3-78B9-F8CD-5A10-C6B40835C8A1}"/>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32" name="Text Placeholder 2">
              <a:extLst>
                <a:ext uri="{FF2B5EF4-FFF2-40B4-BE49-F238E27FC236}">
                  <a16:creationId xmlns:a16="http://schemas.microsoft.com/office/drawing/2014/main" id="{6F790C92-79B1-FFDE-A604-59A55C60D194}"/>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33" name="TextBox 32">
              <a:extLst>
                <a:ext uri="{FF2B5EF4-FFF2-40B4-BE49-F238E27FC236}">
                  <a16:creationId xmlns:a16="http://schemas.microsoft.com/office/drawing/2014/main" id="{C59D0EE4-3436-C47D-DEF1-F050A1AAE8EF}"/>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3698856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50000" fill="hold" grpId="1" nodeType="withEffect">
                                  <p:stCondLst>
                                    <p:cond delay="100"/>
                                  </p:stCondLst>
                                  <p:childTnLst>
                                    <p:animMotion origin="layout" path="M -0.01836 1.48148E-6 L -8.33333E-7 1.48148E-6 " pathEditMode="relative" rAng="0" ptsTypes="AA">
                                      <p:cBhvr>
                                        <p:cTn id="9" dur="500" fill="hold"/>
                                        <p:tgtEl>
                                          <p:spTgt spid="23"/>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50000" fill="hold" grpId="1" nodeType="withEffect">
                                  <p:stCondLst>
                                    <p:cond delay="100"/>
                                  </p:stCondLst>
                                  <p:childTnLst>
                                    <p:animMotion origin="layout" path="M -0.01836 2.22222E-6 L -4.16667E-7 2.22222E-6 " pathEditMode="relative" rAng="0" ptsTypes="AA">
                                      <p:cBhvr>
                                        <p:cTn id="14" dur="500" fill="hold"/>
                                        <p:tgtEl>
                                          <p:spTgt spid="22"/>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50000" fill="hold" grpId="1" nodeType="withEffect">
                                  <p:stCondLst>
                                    <p:cond delay="0"/>
                                  </p:stCondLst>
                                  <p:childTnLst>
                                    <p:animMotion origin="layout" path="M -0.01836 4.07407E-6 L -4.16667E-7 4.07407E-6 " pathEditMode="relative" rAng="0" ptsTypes="AA">
                                      <p:cBhvr>
                                        <p:cTn id="19" dur="500" fill="hold"/>
                                        <p:tgtEl>
                                          <p:spTgt spid="2"/>
                                        </p:tgtEl>
                                        <p:attrNameLst>
                                          <p:attrName>ppt_x</p:attrName>
                                          <p:attrName>ppt_y</p:attrName>
                                        </p:attrNameLst>
                                      </p:cBhvr>
                                      <p:rCtr x="911" y="0"/>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50000" fill="hold" grpId="1" nodeType="withEffect">
                                  <p:stCondLst>
                                    <p:cond delay="0"/>
                                  </p:stCondLst>
                                  <p:childTnLst>
                                    <p:animMotion origin="layout" path="M -0.01836 4.07407E-6 L -4.16667E-7 4.07407E-6 " pathEditMode="relative" rAng="0" ptsTypes="AA">
                                      <p:cBhvr>
                                        <p:cTn id="24" dur="500" fill="hold"/>
                                        <p:tgtEl>
                                          <p:spTgt spid="19"/>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9" grpId="0"/>
      <p:bldP spid="19" grpId="1"/>
      <p:bldGraphic spid="22" grpId="0">
        <p:bldAsOne/>
      </p:bldGraphic>
      <p:bldGraphic spid="22" grpId="1">
        <p:bldAsOne/>
      </p:bldGraphic>
      <p:bldP spid="23" grpId="0"/>
      <p:bldP spid="23" grpId="1"/>
    </p:bldLst>
  </p:timing>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C768642-CA36-259B-CC39-C9D9D152A6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473A0A-C3CA-2FE8-9DE9-2018A8FDD1B3}"/>
              </a:ext>
            </a:extLst>
          </p:cNvPr>
          <p:cNvSpPr>
            <a:spLocks noGrp="1"/>
          </p:cNvSpPr>
          <p:nvPr>
            <p:ph type="title"/>
          </p:nvPr>
        </p:nvSpPr>
        <p:spPr>
          <a:xfrm>
            <a:off x="588262" y="844118"/>
            <a:ext cx="5363275" cy="1661993"/>
          </a:xfrm>
        </p:spPr>
        <p:txBody>
          <a:bodyPr>
            <a:spAutoFit/>
          </a:bodyPr>
          <a:lstStyle/>
          <a:p>
            <a:r>
              <a:rPr lang="en-US"/>
              <a:t>Cut costs, not quality: </a:t>
            </a:r>
            <a:br>
              <a:rPr lang="en-US"/>
            </a:br>
            <a:r>
              <a:rPr lang="en-US"/>
              <a:t>Azure AI search compression</a:t>
            </a:r>
          </a:p>
        </p:txBody>
      </p:sp>
      <p:sp>
        <p:nvSpPr>
          <p:cNvPr id="19" name="Text Placeholder 18">
            <a:extLst>
              <a:ext uri="{FF2B5EF4-FFF2-40B4-BE49-F238E27FC236}">
                <a16:creationId xmlns:a16="http://schemas.microsoft.com/office/drawing/2014/main" id="{72451B31-869B-C6D5-C27D-97BCD42E902D}"/>
              </a:ext>
            </a:extLst>
          </p:cNvPr>
          <p:cNvSpPr>
            <a:spLocks noGrp="1"/>
          </p:cNvSpPr>
          <p:nvPr>
            <p:ph type="body" sz="quarter" idx="14"/>
          </p:nvPr>
        </p:nvSpPr>
        <p:spPr>
          <a:xfrm>
            <a:off x="582610" y="2790908"/>
            <a:ext cx="5368927" cy="3219800"/>
          </a:xfrm>
        </p:spPr>
        <p:txBody>
          <a:bodyPr/>
          <a:lstStyle/>
          <a:p>
            <a:pPr marL="0" indent="0">
              <a:buNone/>
            </a:pPr>
            <a:r>
              <a:rPr lang="en-CA">
                <a:gradFill>
                  <a:gsLst>
                    <a:gs pos="60000">
                      <a:srgbClr val="FFA38B"/>
                    </a:gs>
                    <a:gs pos="0">
                      <a:srgbClr val="FFB3BB"/>
                    </a:gs>
                  </a:gsLst>
                  <a:lin ang="5400000" scaled="1"/>
                </a:gradFill>
                <a:latin typeface="Segoe UI Variable Text Semibold" pitchFamily="2" charset="0"/>
              </a:rPr>
              <a:t>Key Benefits</a:t>
            </a:r>
          </a:p>
          <a:p>
            <a:pPr>
              <a:spcBef>
                <a:spcPts val="900"/>
              </a:spcBef>
            </a:pPr>
            <a:r>
              <a:rPr lang="en-CA"/>
              <a:t>92.5% cost reduction</a:t>
            </a:r>
          </a:p>
          <a:p>
            <a:pPr lvl="1"/>
            <a:r>
              <a:rPr lang="en-CA" sz="1400"/>
              <a:t>From $1,000 to $75 monthly</a:t>
            </a:r>
          </a:p>
          <a:p>
            <a:pPr>
              <a:spcBef>
                <a:spcPts val="900"/>
              </a:spcBef>
            </a:pPr>
            <a:r>
              <a:rPr lang="en-CA"/>
              <a:t>~33% faster queries</a:t>
            </a:r>
          </a:p>
          <a:p>
            <a:pPr lvl="1"/>
            <a:r>
              <a:rPr lang="en-CA" sz="1400"/>
              <a:t>Compressed vectors = faster speed</a:t>
            </a:r>
          </a:p>
          <a:p>
            <a:pPr>
              <a:spcBef>
                <a:spcPts val="900"/>
              </a:spcBef>
            </a:pPr>
            <a:r>
              <a:rPr lang="en-CA"/>
              <a:t>No quality loss</a:t>
            </a:r>
          </a:p>
          <a:p>
            <a:pPr lvl="1"/>
            <a:r>
              <a:rPr lang="en-US" sz="1400"/>
              <a:t>99 - 100% of baseline relevance maintained</a:t>
            </a:r>
          </a:p>
          <a:p>
            <a:pPr marL="0" indent="0">
              <a:spcBef>
                <a:spcPts val="900"/>
              </a:spcBef>
              <a:buNone/>
            </a:pPr>
            <a:r>
              <a:rPr lang="en-US">
                <a:gradFill>
                  <a:gsLst>
                    <a:gs pos="60000">
                      <a:srgbClr val="FFA38B"/>
                    </a:gs>
                    <a:gs pos="0">
                      <a:srgbClr val="FFB3BB"/>
                    </a:gs>
                  </a:gsLst>
                  <a:lin ang="5400000" scaled="1"/>
                </a:gradFill>
                <a:latin typeface="Segoe UI Variable Text Semibold" pitchFamily="2" charset="0"/>
                <a:hlinkClick r:id="rId3">
                  <a:extLst>
                    <a:ext uri="{A12FA001-AC4F-418D-AE19-62706E023703}">
                      <ahyp:hlinkClr xmlns:ahyp="http://schemas.microsoft.com/office/drawing/2018/hyperlinkcolor" val="tx"/>
                    </a:ext>
                  </a:extLst>
                </a:hlinkClick>
              </a:rPr>
              <a:t>Learn more</a:t>
            </a:r>
            <a:endParaRPr lang="en-US">
              <a:gradFill>
                <a:gsLst>
                  <a:gs pos="60000">
                    <a:srgbClr val="FFA38B"/>
                  </a:gs>
                  <a:gs pos="0">
                    <a:srgbClr val="FFB3BB"/>
                  </a:gs>
                </a:gsLst>
                <a:lin ang="5400000" scaled="1"/>
              </a:gradFill>
              <a:latin typeface="Segoe UI Variable Text Semibold" pitchFamily="2" charset="0"/>
            </a:endParaRPr>
          </a:p>
        </p:txBody>
      </p:sp>
      <p:graphicFrame>
        <p:nvGraphicFramePr>
          <p:cNvPr id="22" name="Chart 21">
            <a:extLst>
              <a:ext uri="{FF2B5EF4-FFF2-40B4-BE49-F238E27FC236}">
                <a16:creationId xmlns:a16="http://schemas.microsoft.com/office/drawing/2014/main" id="{5AA03820-2633-76E0-AD73-405718059596}"/>
              </a:ext>
            </a:extLst>
          </p:cNvPr>
          <p:cNvGraphicFramePr/>
          <p:nvPr/>
        </p:nvGraphicFramePr>
        <p:xfrm>
          <a:off x="6547696" y="1383528"/>
          <a:ext cx="4743156" cy="4385417"/>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 Placeholder 4">
            <a:extLst>
              <a:ext uri="{FF2B5EF4-FFF2-40B4-BE49-F238E27FC236}">
                <a16:creationId xmlns:a16="http://schemas.microsoft.com/office/drawing/2014/main" id="{BB2CA886-333C-FFA5-B8A1-5398812B0F29}"/>
              </a:ext>
            </a:extLst>
          </p:cNvPr>
          <p:cNvSpPr txBox="1">
            <a:spLocks/>
          </p:cNvSpPr>
          <p:nvPr/>
        </p:nvSpPr>
        <p:spPr>
          <a:xfrm>
            <a:off x="6240462" y="1044305"/>
            <a:ext cx="5363275" cy="307777"/>
          </a:xfrm>
          <a:prstGeom prst="rect">
            <a:avLst/>
          </a:prstGeom>
          <a:noFill/>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120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Variable Text Semibold" pitchFamily="2" charset="0"/>
                <a:ea typeface="+mn-ea"/>
                <a:cs typeface="Segoe UI" panose="020B0502040204020203" pitchFamily="34" charset="0"/>
              </a:rPr>
              <a:t>Cost reduction</a:t>
            </a:r>
            <a:endParaRPr kumimoji="0" lang="en-US" sz="2000" b="0" i="0" u="none" strike="noStrike" kern="1200" cap="none" spc="0" normalizeH="0" baseline="0" noProof="0">
              <a:ln>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grpSp>
        <p:nvGrpSpPr>
          <p:cNvPr id="25" name="Group 24">
            <a:extLst>
              <a:ext uri="{FF2B5EF4-FFF2-40B4-BE49-F238E27FC236}">
                <a16:creationId xmlns:a16="http://schemas.microsoft.com/office/drawing/2014/main" id="{1808A846-926D-B230-6843-15418A7C3DE0}"/>
              </a:ext>
            </a:extLst>
          </p:cNvPr>
          <p:cNvGrpSpPr/>
          <p:nvPr/>
        </p:nvGrpSpPr>
        <p:grpSpPr>
          <a:xfrm>
            <a:off x="7819532" y="292100"/>
            <a:ext cx="3808092" cy="216000"/>
            <a:chOff x="7819532" y="292100"/>
            <a:chExt cx="3808092" cy="216000"/>
          </a:xfrm>
        </p:grpSpPr>
        <p:sp>
          <p:nvSpPr>
            <p:cNvPr id="26" name="Text Placeholder 2">
              <a:extLst>
                <a:ext uri="{FF2B5EF4-FFF2-40B4-BE49-F238E27FC236}">
                  <a16:creationId xmlns:a16="http://schemas.microsoft.com/office/drawing/2014/main" id="{EFAC49F4-8361-CE13-5BA6-A7B9D3AEF3BD}"/>
                </a:ext>
              </a:extLst>
            </p:cNvPr>
            <p:cNvSpPr txBox="1">
              <a:spLocks noChangeAspect="1"/>
            </p:cNvSpPr>
            <p:nvPr/>
          </p:nvSpPr>
          <p:spPr>
            <a:xfrm>
              <a:off x="781953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27" name="Text Placeholder 2">
              <a:extLst>
                <a:ext uri="{FF2B5EF4-FFF2-40B4-BE49-F238E27FC236}">
                  <a16:creationId xmlns:a16="http://schemas.microsoft.com/office/drawing/2014/main" id="{C8425BBF-6B77-19F5-8084-392A66D22A93}"/>
                </a:ext>
              </a:extLst>
            </p:cNvPr>
            <p:cNvSpPr txBox="1">
              <a:spLocks noChangeAspect="1"/>
            </p:cNvSpPr>
            <p:nvPr/>
          </p:nvSpPr>
          <p:spPr>
            <a:xfrm>
              <a:off x="808825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28" name="Text Placeholder 2">
              <a:extLst>
                <a:ext uri="{FF2B5EF4-FFF2-40B4-BE49-F238E27FC236}">
                  <a16:creationId xmlns:a16="http://schemas.microsoft.com/office/drawing/2014/main" id="{8DD4041D-A459-080F-D042-C3DEB5B11B82}"/>
                </a:ext>
              </a:extLst>
            </p:cNvPr>
            <p:cNvSpPr txBox="1">
              <a:spLocks noChangeAspect="1"/>
            </p:cNvSpPr>
            <p:nvPr/>
          </p:nvSpPr>
          <p:spPr>
            <a:xfrm>
              <a:off x="835758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9" name="Text Placeholder 2">
              <a:extLst>
                <a:ext uri="{FF2B5EF4-FFF2-40B4-BE49-F238E27FC236}">
                  <a16:creationId xmlns:a16="http://schemas.microsoft.com/office/drawing/2014/main" id="{E3A3D539-AAD3-D74B-D6E5-00964176BB86}"/>
                </a:ext>
              </a:extLst>
            </p:cNvPr>
            <p:cNvSpPr txBox="1">
              <a:spLocks noChangeAspect="1"/>
            </p:cNvSpPr>
            <p:nvPr/>
          </p:nvSpPr>
          <p:spPr>
            <a:xfrm>
              <a:off x="862629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30" name="Text Placeholder 2">
              <a:extLst>
                <a:ext uri="{FF2B5EF4-FFF2-40B4-BE49-F238E27FC236}">
                  <a16:creationId xmlns:a16="http://schemas.microsoft.com/office/drawing/2014/main" id="{754552D9-B221-3D43-036A-0EE4640E260B}"/>
                </a:ext>
              </a:extLst>
            </p:cNvPr>
            <p:cNvSpPr txBox="1">
              <a:spLocks noChangeAspect="1"/>
            </p:cNvSpPr>
            <p:nvPr/>
          </p:nvSpPr>
          <p:spPr>
            <a:xfrm>
              <a:off x="8895016"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31" name="Text Placeholder 2">
              <a:extLst>
                <a:ext uri="{FF2B5EF4-FFF2-40B4-BE49-F238E27FC236}">
                  <a16:creationId xmlns:a16="http://schemas.microsoft.com/office/drawing/2014/main" id="{85F65EA1-3DD4-5FF4-6078-1CA88E807DA2}"/>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32" name="Text Placeholder 2">
              <a:extLst>
                <a:ext uri="{FF2B5EF4-FFF2-40B4-BE49-F238E27FC236}">
                  <a16:creationId xmlns:a16="http://schemas.microsoft.com/office/drawing/2014/main" id="{A48E3F9E-8AC9-F762-D35D-3645D740DD95}"/>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33" name="TextBox 32">
              <a:extLst>
                <a:ext uri="{FF2B5EF4-FFF2-40B4-BE49-F238E27FC236}">
                  <a16:creationId xmlns:a16="http://schemas.microsoft.com/office/drawing/2014/main" id="{8FE25195-429C-0189-FCB9-92F8324A072B}"/>
                </a:ext>
              </a:extLst>
            </p:cNvPr>
            <p:cNvSpPr txBox="1"/>
            <p:nvPr/>
          </p:nvSpPr>
          <p:spPr>
            <a:xfrm>
              <a:off x="9111016" y="316289"/>
              <a:ext cx="1914036"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Enterprise-ready foundation</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3" name="Text Placeholder 30">
            <a:extLst>
              <a:ext uri="{FF2B5EF4-FFF2-40B4-BE49-F238E27FC236}">
                <a16:creationId xmlns:a16="http://schemas.microsoft.com/office/drawing/2014/main" id="{69F920C8-A0B8-128C-202C-B92E2443AC23}"/>
              </a:ext>
            </a:extLst>
          </p:cNvPr>
          <p:cNvSpPr>
            <a:spLocks noGrp="1"/>
          </p:cNvSpPr>
          <p:nvPr>
            <p:ph type="body" sz="quarter" idx="16"/>
          </p:nvPr>
        </p:nvSpPr>
        <p:spPr>
          <a:xfrm>
            <a:off x="582611" y="6441202"/>
            <a:ext cx="7272000" cy="123111"/>
          </a:xfrm>
        </p:spPr>
        <p:txBody>
          <a:bodyPr/>
          <a:lstStyle/>
          <a:p>
            <a:r>
              <a:rPr lang="en-US"/>
              <a:t>*Evaluated</a:t>
            </a:r>
          </a:p>
        </p:txBody>
      </p:sp>
    </p:spTree>
    <p:extLst>
      <p:ext uri="{BB962C8B-B14F-4D97-AF65-F5344CB8AC3E}">
        <p14:creationId xmlns:p14="http://schemas.microsoft.com/office/powerpoint/2010/main" val="2349494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50000" fill="hold" grpId="1" nodeType="withEffect">
                                  <p:stCondLst>
                                    <p:cond delay="100"/>
                                  </p:stCondLst>
                                  <p:childTnLst>
                                    <p:animMotion origin="layout" path="M -0.01836 1.48148E-6 L -8.33333E-7 1.48148E-6 " pathEditMode="relative" rAng="0" ptsTypes="AA">
                                      <p:cBhvr>
                                        <p:cTn id="9" dur="500" fill="hold"/>
                                        <p:tgtEl>
                                          <p:spTgt spid="23"/>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50000" fill="hold" grpId="1" nodeType="withEffect">
                                  <p:stCondLst>
                                    <p:cond delay="100"/>
                                  </p:stCondLst>
                                  <p:childTnLst>
                                    <p:animMotion origin="layout" path="M -0.01836 2.22222E-6 L -4.16667E-7 2.22222E-6 " pathEditMode="relative" rAng="0" ptsTypes="AA">
                                      <p:cBhvr>
                                        <p:cTn id="14" dur="500" fill="hold"/>
                                        <p:tgtEl>
                                          <p:spTgt spid="22"/>
                                        </p:tgtEl>
                                        <p:attrNameLst>
                                          <p:attrName>ppt_x</p:attrName>
                                          <p:attrName>ppt_y</p:attrName>
                                        </p:attrNameLst>
                                      </p:cBhvr>
                                      <p:rCtr x="911"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50000" fill="hold" grpId="1" nodeType="withEffect">
                                  <p:stCondLst>
                                    <p:cond delay="0"/>
                                  </p:stCondLst>
                                  <p:childTnLst>
                                    <p:animMotion origin="layout" path="M -0.01836 4.07407E-6 L -4.16667E-7 4.07407E-6 " pathEditMode="relative" rAng="0" ptsTypes="AA">
                                      <p:cBhvr>
                                        <p:cTn id="19" dur="500" fill="hold"/>
                                        <p:tgtEl>
                                          <p:spTgt spid="2"/>
                                        </p:tgtEl>
                                        <p:attrNameLst>
                                          <p:attrName>ppt_x</p:attrName>
                                          <p:attrName>ppt_y</p:attrName>
                                        </p:attrNameLst>
                                      </p:cBhvr>
                                      <p:rCtr x="911" y="0"/>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50000" fill="hold" grpId="1" nodeType="withEffect">
                                  <p:stCondLst>
                                    <p:cond delay="0"/>
                                  </p:stCondLst>
                                  <p:childTnLst>
                                    <p:animMotion origin="layout" path="M -0.01836 4.07407E-6 L -4.16667E-7 4.07407E-6 " pathEditMode="relative" rAng="0" ptsTypes="AA">
                                      <p:cBhvr>
                                        <p:cTn id="24" dur="500" fill="hold"/>
                                        <p:tgtEl>
                                          <p:spTgt spid="19"/>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9" grpId="0"/>
      <p:bldP spid="19" grpId="1"/>
      <p:bldGraphic spid="22" grpId="0">
        <p:bldAsOne/>
      </p:bldGraphic>
      <p:bldGraphic spid="22" grpId="1">
        <p:bldAsOne/>
      </p:bldGraphic>
      <p:bldP spid="23" grpId="0"/>
      <p:bldP spid="23"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F4FFB-5B28-A40B-7DC3-DB45B6A5BC7C}"/>
              </a:ext>
            </a:extLst>
          </p:cNvPr>
          <p:cNvSpPr txBox="1"/>
          <p:nvPr/>
        </p:nvSpPr>
        <p:spPr>
          <a:xfrm>
            <a:off x="5773119" y="803535"/>
            <a:ext cx="5854504" cy="2544099"/>
          </a:xfrm>
          <a:prstGeom prst="roundRect">
            <a:avLst>
              <a:gd name="adj" fmla="val 7036"/>
            </a:avLst>
          </a:prstGeom>
          <a:noFill/>
          <a:ln w="12700">
            <a:solidFill>
              <a:srgbClr val="3A4953"/>
            </a:solidFill>
          </a:ln>
          <a:effectLst/>
        </p:spPr>
        <p:txBody>
          <a:bodyPr wrap="square" lIns="182880" tIns="146304" rIns="182880" bIns="146304"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5" name="Title 4">
            <a:extLst>
              <a:ext uri="{FF2B5EF4-FFF2-40B4-BE49-F238E27FC236}">
                <a16:creationId xmlns:a16="http://schemas.microsoft.com/office/drawing/2014/main" id="{5A40A486-F07A-8281-199E-0388F35D5BD1}"/>
              </a:ext>
            </a:extLst>
          </p:cNvPr>
          <p:cNvSpPr>
            <a:spLocks noGrp="1"/>
          </p:cNvSpPr>
          <p:nvPr>
            <p:ph type="title"/>
          </p:nvPr>
        </p:nvSpPr>
        <p:spPr>
          <a:xfrm>
            <a:off x="588263" y="457200"/>
            <a:ext cx="7249225" cy="1107996"/>
          </a:xfrm>
        </p:spPr>
        <p:txBody>
          <a:bodyPr/>
          <a:lstStyle/>
          <a:p>
            <a:r>
              <a:rPr lang="en-US"/>
              <a:t>Capacity concepts </a:t>
            </a:r>
            <a:br>
              <a:rPr lang="en-US"/>
            </a:br>
            <a:r>
              <a:rPr lang="en-US"/>
              <a:t>and impact on cost</a:t>
            </a:r>
          </a:p>
        </p:txBody>
      </p:sp>
      <p:pic>
        <p:nvPicPr>
          <p:cNvPr id="3" name="Picture 2" descr="storage and pricing">
            <a:extLst>
              <a:ext uri="{FF2B5EF4-FFF2-40B4-BE49-F238E27FC236}">
                <a16:creationId xmlns:a16="http://schemas.microsoft.com/office/drawing/2014/main" id="{FA9EADEE-3AB2-B0FB-5C49-D6CE3B2A9B82}"/>
              </a:ext>
            </a:extLst>
          </p:cNvPr>
          <p:cNvPicPr>
            <a:picLocks noChangeAspect="1"/>
          </p:cNvPicPr>
          <p:nvPr/>
        </p:nvPicPr>
        <p:blipFill>
          <a:blip r:embed="rId4"/>
          <a:stretch>
            <a:fillRect/>
          </a:stretch>
        </p:blipFill>
        <p:spPr>
          <a:xfrm>
            <a:off x="5941363" y="978810"/>
            <a:ext cx="5518016" cy="2193549"/>
          </a:xfrm>
          <a:prstGeom prst="roundRect">
            <a:avLst>
              <a:gd name="adj" fmla="val 5073"/>
            </a:avLst>
          </a:prstGeom>
        </p:spPr>
      </p:pic>
      <p:sp>
        <p:nvSpPr>
          <p:cNvPr id="9" name="TextBox 8">
            <a:extLst>
              <a:ext uri="{FF2B5EF4-FFF2-40B4-BE49-F238E27FC236}">
                <a16:creationId xmlns:a16="http://schemas.microsoft.com/office/drawing/2014/main" id="{0F3C39E6-F146-B8BA-870A-561513037B8C}"/>
              </a:ext>
            </a:extLst>
          </p:cNvPr>
          <p:cNvSpPr txBox="1"/>
          <p:nvPr/>
        </p:nvSpPr>
        <p:spPr>
          <a:xfrm>
            <a:off x="5951538" y="5776595"/>
            <a:ext cx="5507841" cy="492443"/>
          </a:xfrm>
          <a:prstGeom prst="rect">
            <a:avLst/>
          </a:prstGeom>
          <a:ln w="19050" cap="rnd">
            <a:no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0" tIns="0" rIns="0" bIns="0" anchor="ctr" anchorCtr="0">
            <a:spAutoFit/>
          </a:bodyPr>
          <a:lstStyle>
            <a:defPPr>
              <a:defRPr lang="en-US"/>
            </a:defPPr>
            <a:lvl1pPr>
              <a:spcAft>
                <a:spcPts val="300"/>
              </a:spcAft>
              <a:defRPr sz="1600">
                <a:latin typeface="+mj-lt"/>
              </a:defRPr>
            </a:lvl1p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gradFill flip="none" rotWithShape="1">
                  <a:gsLst>
                    <a:gs pos="0">
                      <a:srgbClr val="FFA38B"/>
                    </a:gs>
                    <a:gs pos="33000">
                      <a:srgbClr val="D59ED7"/>
                    </a:gs>
                    <a:gs pos="66000">
                      <a:srgbClr val="8DC8E8"/>
                    </a:gs>
                    <a:gs pos="99000">
                      <a:srgbClr val="49C5B1"/>
                    </a:gs>
                  </a:gsLst>
                  <a:path path="circle">
                    <a:fillToRect l="100000" t="100000"/>
                  </a:path>
                  <a:tileRect r="-100000" b="-100000"/>
                </a:gradFill>
                <a:effectLst/>
                <a:uLnTx/>
                <a:uFillTx/>
                <a:latin typeface="Segoe UI Variable Text Semibold" pitchFamily="2" charset="0"/>
                <a:ea typeface="+mn-ea"/>
                <a:cs typeface="+mn-cs"/>
              </a:rPr>
              <a:t>See the Azure AI Search pricing page for details: </a:t>
            </a:r>
            <a:b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b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hlinkClick r:id="rId5">
                  <a:extLst>
                    <a:ext uri="{A12FA001-AC4F-418D-AE19-62706E023703}">
                      <ahyp:hlinkClr xmlns:ahyp="http://schemas.microsoft.com/office/drawing/2018/hyperlinkcolor" val="tx"/>
                    </a:ext>
                  </a:extLst>
                </a:hlinkClick>
              </a:rPr>
              <a:t>azure.microsoft.com/</a:t>
            </a:r>
            <a:r>
              <a:rPr kumimoji="0" lang="en-US" sz="1400" b="0" i="0" u="none" strike="noStrike" kern="1200" cap="none" spc="0" normalizeH="0" baseline="0" noProof="0" err="1">
                <a:ln>
                  <a:noFill/>
                </a:ln>
                <a:solidFill>
                  <a:srgbClr val="FFFFFF"/>
                </a:solidFill>
                <a:effectLst/>
                <a:uLnTx/>
                <a:uFillTx/>
                <a:latin typeface="Segoe UI Variable Text" pitchFamily="2" charset="0"/>
                <a:ea typeface="+mn-ea"/>
                <a:cs typeface="+mn-cs"/>
                <a:hlinkClick r:id="rId5">
                  <a:extLst>
                    <a:ext uri="{A12FA001-AC4F-418D-AE19-62706E023703}">
                      <ahyp:hlinkClr xmlns:ahyp="http://schemas.microsoft.com/office/drawing/2018/hyperlinkcolor" val="tx"/>
                    </a:ext>
                  </a:extLst>
                </a:hlinkClick>
              </a:rPr>
              <a:t>en</a:t>
            </a: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mn-cs"/>
                <a:hlinkClick r:id="rId5">
                  <a:extLst>
                    <a:ext uri="{A12FA001-AC4F-418D-AE19-62706E023703}">
                      <ahyp:hlinkClr xmlns:ahyp="http://schemas.microsoft.com/office/drawing/2018/hyperlinkcolor" val="tx"/>
                    </a:ext>
                  </a:extLst>
                </a:hlinkClick>
              </a:rPr>
              <a:t>-us/pricing/details/search/</a:t>
            </a: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6" name="TextBox 5">
            <a:extLst>
              <a:ext uri="{FF2B5EF4-FFF2-40B4-BE49-F238E27FC236}">
                <a16:creationId xmlns:a16="http://schemas.microsoft.com/office/drawing/2014/main" id="{A96E9CA6-3231-0F5F-FAB6-B18DAC6BD078}"/>
              </a:ext>
            </a:extLst>
          </p:cNvPr>
          <p:cNvSpPr txBox="1"/>
          <p:nvPr/>
        </p:nvSpPr>
        <p:spPr>
          <a:xfrm>
            <a:off x="588265" y="1774887"/>
            <a:ext cx="4696657" cy="2954655"/>
          </a:xfrm>
          <a:prstGeom prst="rect">
            <a:avLst/>
          </a:prstGeom>
          <a:noFill/>
        </p:spPr>
        <p:txBody>
          <a:bodyPr wrap="square" lIns="0" tIns="0" rIns="0" bIns="0">
            <a:spAutoFit/>
          </a:bodyPr>
          <a:lstStyle/>
          <a:p>
            <a:pPr marL="0" marR="0" lvl="0" indent="0" algn="l" defTabSz="932742" rtl="0" eaLnBrk="1" fontAlgn="auto" latinLnBrk="0" hangingPunct="1">
              <a:lnSpc>
                <a:spcPct val="100000"/>
              </a:lnSpc>
              <a:spcBef>
                <a:spcPts val="1200"/>
              </a:spcBef>
              <a:spcAft>
                <a:spcPts val="0"/>
              </a:spcAft>
              <a:buClr>
                <a:srgbClr val="FFFFFF"/>
              </a:buClr>
              <a:buSzPct val="120000"/>
              <a:buFontTx/>
              <a:buNone/>
              <a:tabLst/>
              <a:defRPr/>
            </a:pPr>
            <a:r>
              <a:rPr kumimoji="0" lang="en-US" sz="1400" b="0" i="0" u="none" strike="noStrike" kern="1200" cap="none" spc="0" normalizeH="0" baseline="0" noProof="0">
                <a:ln>
                  <a:noFill/>
                </a:ln>
                <a:gradFill flip="none" rotWithShape="1">
                  <a:gsLst>
                    <a:gs pos="0">
                      <a:srgbClr val="FFA38B"/>
                    </a:gs>
                    <a:gs pos="33000">
                      <a:srgbClr val="D59ED7"/>
                    </a:gs>
                    <a:gs pos="66000">
                      <a:srgbClr val="8DC8E8"/>
                    </a:gs>
                    <a:gs pos="99000">
                      <a:srgbClr val="49C5B1"/>
                    </a:gs>
                  </a:gsLst>
                  <a:path path="circle">
                    <a:fillToRect l="100000" t="100000"/>
                  </a:path>
                  <a:tileRect r="-100000" b="-100000"/>
                </a:gradFill>
                <a:effectLst/>
                <a:uLnTx/>
                <a:uFillTx/>
                <a:latin typeface="Segoe UI Variable Text Semibold" pitchFamily="2" charset="0"/>
                <a:ea typeface="+mn-ea"/>
                <a:cs typeface="Segoe UI" panose="020B0502040204020203" pitchFamily="34" charset="0"/>
              </a:rPr>
              <a:t>Pricing Tier (SKU): </a:t>
            </a:r>
            <a:br>
              <a:rPr kumimoji="0" lang="en-US" sz="1400" b="0" i="0" u="none" strike="noStrike" kern="1200" cap="none" spc="0" normalizeH="0" baseline="0" noProof="0">
                <a:ln>
                  <a:noFill/>
                </a:ln>
                <a:gradFill flip="none" rotWithShape="1">
                  <a:gsLst>
                    <a:gs pos="0">
                      <a:srgbClr val="FFA38B"/>
                    </a:gs>
                    <a:gs pos="33000">
                      <a:srgbClr val="D59ED7"/>
                    </a:gs>
                    <a:gs pos="66000">
                      <a:srgbClr val="8DC8E8"/>
                    </a:gs>
                    <a:gs pos="99000">
                      <a:srgbClr val="49C5B1"/>
                    </a:gs>
                  </a:gsLst>
                  <a:path path="circle">
                    <a:fillToRect l="100000" t="100000"/>
                  </a:path>
                  <a:tileRect r="-100000" b="-100000"/>
                </a:gradFill>
                <a:effectLst/>
                <a:uLnTx/>
                <a:uFillTx/>
                <a:latin typeface="Segoe UI Variable Text Semibold" pitchFamily="2"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Determines the size and cost of each search unit, </a:t>
            </a:r>
            <a:r>
              <a:rPr kumimoji="0" lang="en-US" sz="1400" b="0" i="0" u="none" strike="noStrike" kern="1200" cap="none" spc="0" normalizeH="0" baseline="0" noProof="0" err="1">
                <a:ln>
                  <a:noFill/>
                </a:ln>
                <a:solidFill>
                  <a:srgbClr val="FFFFFF"/>
                </a:solidFill>
                <a:effectLst/>
                <a:uLnTx/>
                <a:uFillTx/>
                <a:latin typeface="Segoe UI Variable Text" pitchFamily="2" charset="0"/>
                <a:ea typeface="+mn-ea"/>
                <a:cs typeface="Segoe UI" panose="020B0502040204020203" pitchFamily="34" charset="0"/>
              </a:rPr>
              <a:t>ie</a:t>
            </a: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 partitions and replicas. Examples: Basic, S1, S2, S3</a:t>
            </a:r>
          </a:p>
          <a:p>
            <a:pPr marL="0" marR="0" lvl="0" indent="0" algn="l" defTabSz="932742" rtl="0" eaLnBrk="1" fontAlgn="auto" latinLnBrk="0" hangingPunct="1">
              <a:lnSpc>
                <a:spcPct val="100000"/>
              </a:lnSpc>
              <a:spcBef>
                <a:spcPts val="1200"/>
              </a:spcBef>
              <a:spcAft>
                <a:spcPts val="0"/>
              </a:spcAft>
              <a:buClr>
                <a:srgbClr val="FFFFFF"/>
              </a:buClr>
              <a:buSzPct val="120000"/>
              <a:buFontTx/>
              <a:buNone/>
              <a:tabLst/>
              <a:defRPr/>
            </a:pPr>
            <a:r>
              <a:rPr kumimoji="0" lang="en-US" sz="1400" b="0" i="0" u="none" strike="noStrike" kern="1200" cap="none" spc="0" normalizeH="0" baseline="0" noProof="0">
                <a:ln>
                  <a:noFill/>
                </a:ln>
                <a:gradFill flip="none" rotWithShape="1">
                  <a:gsLst>
                    <a:gs pos="0">
                      <a:srgbClr val="FFA38B"/>
                    </a:gs>
                    <a:gs pos="33000">
                      <a:srgbClr val="D59ED7"/>
                    </a:gs>
                    <a:gs pos="66000">
                      <a:srgbClr val="8DC8E8"/>
                    </a:gs>
                    <a:gs pos="99000">
                      <a:srgbClr val="49C5B1"/>
                    </a:gs>
                  </a:gsLst>
                  <a:path path="circle">
                    <a:fillToRect l="100000" t="100000"/>
                  </a:path>
                  <a:tileRect r="-100000" b="-100000"/>
                </a:gradFill>
                <a:effectLst/>
                <a:uLnTx/>
                <a:uFillTx/>
                <a:latin typeface="Segoe UI Variable Text Semibold" pitchFamily="2" charset="0"/>
                <a:ea typeface="+mn-ea"/>
                <a:cs typeface="Segoe UI" panose="020B0502040204020203" pitchFamily="34" charset="0"/>
              </a:rPr>
              <a:t>Partitions: </a:t>
            </a:r>
            <a:br>
              <a:rPr kumimoji="0" lang="en-US" sz="1400" b="0" i="0" u="none" strike="noStrike" kern="1200" cap="none" spc="0" normalizeH="0" baseline="0" noProof="0">
                <a:ln>
                  <a:noFill/>
                </a:ln>
                <a:gradFill flip="none" rotWithShape="1">
                  <a:gsLst>
                    <a:gs pos="0">
                      <a:srgbClr val="FFA38B"/>
                    </a:gs>
                    <a:gs pos="33000">
                      <a:srgbClr val="D59ED7"/>
                    </a:gs>
                    <a:gs pos="66000">
                      <a:srgbClr val="8DC8E8"/>
                    </a:gs>
                    <a:gs pos="99000">
                      <a:srgbClr val="49C5B1"/>
                    </a:gs>
                  </a:gsLst>
                  <a:path path="circle">
                    <a:fillToRect l="100000" t="100000"/>
                  </a:path>
                  <a:tileRect r="-100000" b="-100000"/>
                </a:gradFill>
                <a:effectLst/>
                <a:uLnTx/>
                <a:uFillTx/>
                <a:latin typeface="Segoe UI Variable Text Semibold" pitchFamily="2"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Provides storage and improved I/O for reads and writes. Data is divided among the number of partitions configured for your service.</a:t>
            </a:r>
          </a:p>
          <a:p>
            <a:pPr marL="0" marR="0" lvl="0" indent="0" algn="l" defTabSz="932742" rtl="0" eaLnBrk="1" fontAlgn="auto" latinLnBrk="0" hangingPunct="1">
              <a:lnSpc>
                <a:spcPct val="100000"/>
              </a:lnSpc>
              <a:spcBef>
                <a:spcPts val="1200"/>
              </a:spcBef>
              <a:spcAft>
                <a:spcPts val="0"/>
              </a:spcAft>
              <a:buClr>
                <a:srgbClr val="FFFFFF"/>
              </a:buClr>
              <a:buSzPct val="120000"/>
              <a:buFontTx/>
              <a:buNone/>
              <a:tabLst/>
              <a:defRPr/>
            </a:pPr>
            <a:r>
              <a:rPr kumimoji="0" lang="en-US" sz="1400" b="0" i="0" u="none" strike="noStrike" kern="1200" cap="none" spc="0" normalizeH="0" baseline="0" noProof="0">
                <a:ln>
                  <a:noFill/>
                </a:ln>
                <a:gradFill flip="none" rotWithShape="1">
                  <a:gsLst>
                    <a:gs pos="0">
                      <a:srgbClr val="FFA38B"/>
                    </a:gs>
                    <a:gs pos="33000">
                      <a:srgbClr val="D59ED7"/>
                    </a:gs>
                    <a:gs pos="66000">
                      <a:srgbClr val="8DC8E8"/>
                    </a:gs>
                    <a:gs pos="99000">
                      <a:srgbClr val="49C5B1"/>
                    </a:gs>
                  </a:gsLst>
                  <a:path path="circle">
                    <a:fillToRect l="100000" t="100000"/>
                  </a:path>
                  <a:tileRect r="-100000" b="-100000"/>
                </a:gradFill>
                <a:effectLst/>
                <a:uLnTx/>
                <a:uFillTx/>
                <a:latin typeface="Segoe UI Variable Text Semibold" pitchFamily="2" charset="0"/>
                <a:ea typeface="+mn-ea"/>
                <a:cs typeface="Segoe UI" panose="020B0502040204020203" pitchFamily="34" charset="0"/>
              </a:rPr>
              <a:t>Replicas: </a:t>
            </a:r>
            <a:br>
              <a:rPr kumimoji="0" lang="en-US" sz="1400" b="0" i="0" u="none" strike="noStrike" kern="1200" cap="none" spc="0" normalizeH="0" baseline="0" noProof="0">
                <a:ln>
                  <a:noFill/>
                </a:ln>
                <a:gradFill flip="none" rotWithShape="1">
                  <a:gsLst>
                    <a:gs pos="0">
                      <a:srgbClr val="FFA38B"/>
                    </a:gs>
                    <a:gs pos="33000">
                      <a:srgbClr val="D59ED7"/>
                    </a:gs>
                    <a:gs pos="66000">
                      <a:srgbClr val="8DC8E8"/>
                    </a:gs>
                    <a:gs pos="99000">
                      <a:srgbClr val="49C5B1"/>
                    </a:gs>
                  </a:gsLst>
                  <a:path path="circle">
                    <a:fillToRect l="100000" t="100000"/>
                  </a:path>
                  <a:tileRect r="-100000" b="-100000"/>
                </a:gradFill>
                <a:effectLst/>
                <a:uLnTx/>
                <a:uFillTx/>
                <a:latin typeface="Segoe UI Variable Text Semibold" pitchFamily="2"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Helps load balance queries and scale up request throughput. Each replica has a full copy of an index. 2 replicas needed for a read SLA and 3 or more replicas for read and write SLA.</a:t>
            </a:r>
          </a:p>
        </p:txBody>
      </p:sp>
      <p:sp>
        <p:nvSpPr>
          <p:cNvPr id="7" name="TextBox 6">
            <a:extLst>
              <a:ext uri="{FF2B5EF4-FFF2-40B4-BE49-F238E27FC236}">
                <a16:creationId xmlns:a16="http://schemas.microsoft.com/office/drawing/2014/main" id="{AE2A5F26-4081-1182-2851-3D46E717F055}"/>
              </a:ext>
            </a:extLst>
          </p:cNvPr>
          <p:cNvSpPr txBox="1"/>
          <p:nvPr/>
        </p:nvSpPr>
        <p:spPr>
          <a:xfrm>
            <a:off x="5951538" y="3597354"/>
            <a:ext cx="5507841" cy="1831271"/>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gradFill flip="none" rotWithShape="1">
                  <a:gsLst>
                    <a:gs pos="0">
                      <a:srgbClr val="FFA38B"/>
                    </a:gs>
                    <a:gs pos="33000">
                      <a:srgbClr val="D59ED7"/>
                    </a:gs>
                    <a:gs pos="66000">
                      <a:srgbClr val="8DC8E8"/>
                    </a:gs>
                    <a:gs pos="99000">
                      <a:srgbClr val="49C5B1"/>
                    </a:gs>
                  </a:gsLst>
                  <a:path path="circle">
                    <a:fillToRect l="100000" t="100000"/>
                  </a:path>
                  <a:tileRect r="-100000" b="-100000"/>
                </a:gradFill>
                <a:effectLst/>
                <a:uLnTx/>
                <a:uFillTx/>
                <a:latin typeface="Segoe UI Variable Text Semibold" pitchFamily="2" charset="0"/>
                <a:ea typeface="+mn-ea"/>
                <a:cs typeface="+mn-cs"/>
              </a:rPr>
              <a:t>Sample cost estimation: </a:t>
            </a:r>
          </a:p>
          <a:p>
            <a:pPr marL="228600" marR="0" lvl="0" indent="-228600" algn="l" defTabSz="932742" rtl="0" eaLnBrk="1" fontAlgn="auto" latinLnBrk="0" hangingPunct="1">
              <a:lnSpc>
                <a:spcPct val="100000"/>
              </a:lnSpc>
              <a:spcBef>
                <a:spcPts val="300"/>
              </a:spcBef>
              <a:spcAft>
                <a:spcPts val="300"/>
              </a:spcAft>
              <a:buClr>
                <a:srgbClr val="FFFFFF"/>
              </a:buClr>
              <a:buSzPct val="12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Customer has 300GB of index data and wants to ensure they have a read/write SLA.</a:t>
            </a:r>
          </a:p>
          <a:p>
            <a:pPr marL="228600" marR="0" lvl="0" indent="-228600" algn="l" defTabSz="932742" rtl="0" eaLnBrk="1" fontAlgn="auto" latinLnBrk="0" hangingPunct="1">
              <a:lnSpc>
                <a:spcPct val="100000"/>
              </a:lnSpc>
              <a:spcBef>
                <a:spcPts val="600"/>
              </a:spcBef>
              <a:spcAft>
                <a:spcPts val="300"/>
              </a:spcAft>
              <a:buClr>
                <a:srgbClr val="FFFFFF"/>
              </a:buClr>
              <a:buSzPct val="12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They choose the S1 service tier with 2 partitions and 3 replicas. </a:t>
            </a:r>
            <a:b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2P x 3R = 6 total search units.</a:t>
            </a:r>
          </a:p>
          <a:p>
            <a:pPr marL="228600" marR="0" lvl="0" indent="-228600" algn="l" defTabSz="932742" rtl="0" eaLnBrk="1" fontAlgn="auto" latinLnBrk="0" hangingPunct="1">
              <a:lnSpc>
                <a:spcPct val="100000"/>
              </a:lnSpc>
              <a:spcBef>
                <a:spcPts val="600"/>
              </a:spcBef>
              <a:spcAft>
                <a:spcPts val="300"/>
              </a:spcAft>
              <a:buClr>
                <a:srgbClr val="FFFFFF"/>
              </a:buClr>
              <a:buSzPct val="12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Monthly charges would be 6SUs x $245.28 = $1,471.68</a:t>
            </a:r>
          </a:p>
        </p:txBody>
      </p:sp>
      <p:sp>
        <p:nvSpPr>
          <p:cNvPr id="23" name="TextBox 22">
            <a:extLst>
              <a:ext uri="{FF2B5EF4-FFF2-40B4-BE49-F238E27FC236}">
                <a16:creationId xmlns:a16="http://schemas.microsoft.com/office/drawing/2014/main" id="{DE6F552D-A3ED-9CB9-968A-F7D69621DBA9}"/>
              </a:ext>
            </a:extLst>
          </p:cNvPr>
          <p:cNvSpPr txBox="1"/>
          <p:nvPr/>
        </p:nvSpPr>
        <p:spPr>
          <a:xfrm>
            <a:off x="588263" y="4939233"/>
            <a:ext cx="4696656" cy="1423467"/>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gradFill flip="none" rotWithShape="1">
                  <a:gsLst>
                    <a:gs pos="0">
                      <a:srgbClr val="FFA38B"/>
                    </a:gs>
                    <a:gs pos="33000">
                      <a:srgbClr val="D59ED7"/>
                    </a:gs>
                    <a:gs pos="66000">
                      <a:srgbClr val="8DC8E8"/>
                    </a:gs>
                    <a:gs pos="99000">
                      <a:srgbClr val="49C5B1"/>
                    </a:gs>
                  </a:gsLst>
                  <a:path path="circle">
                    <a:fillToRect l="100000" t="100000"/>
                  </a:path>
                  <a:tileRect r="-100000" b="-100000"/>
                </a:gradFill>
                <a:effectLst/>
                <a:uLnTx/>
                <a:uFillTx/>
                <a:latin typeface="Segoe UI Variable Text Semibold" pitchFamily="2" charset="0"/>
                <a:ea typeface="+mn-ea"/>
                <a:cs typeface="+mn-cs"/>
              </a:rPr>
              <a:t>Now available in preview!</a:t>
            </a:r>
          </a:p>
          <a:p>
            <a:pPr marL="228600" marR="0" lvl="0" indent="-228600" algn="l" defTabSz="932742" rtl="0" eaLnBrk="1" fontAlgn="auto" latinLnBrk="0" hangingPunct="1">
              <a:lnSpc>
                <a:spcPct val="100000"/>
              </a:lnSpc>
              <a:spcBef>
                <a:spcPts val="300"/>
              </a:spcBef>
              <a:spcAft>
                <a:spcPts val="0"/>
              </a:spcAft>
              <a:buClr>
                <a:srgbClr val="FFFFFF"/>
              </a:buClr>
              <a:buSzPct val="12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Change your pricing tier to scale your service via the portal or REST API.</a:t>
            </a:r>
          </a:p>
          <a:p>
            <a:pPr marL="228600" marR="0" lvl="0" indent="-228600" algn="l" defTabSz="932742" rtl="0" eaLnBrk="1" fontAlgn="auto" latinLnBrk="0" hangingPunct="1">
              <a:lnSpc>
                <a:spcPct val="100000"/>
              </a:lnSpc>
              <a:spcBef>
                <a:spcPts val="600"/>
              </a:spcBef>
              <a:spcAft>
                <a:spcPts val="0"/>
              </a:spcAft>
              <a:buClr>
                <a:srgbClr val="FFFFFF"/>
              </a:buClr>
              <a:buSzPct val="12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Upgrade to higher storage limits previously only available to services created after April 3, 2024</a:t>
            </a:r>
          </a:p>
        </p:txBody>
      </p:sp>
      <p:grpSp>
        <p:nvGrpSpPr>
          <p:cNvPr id="40" name="Group 39">
            <a:extLst>
              <a:ext uri="{FF2B5EF4-FFF2-40B4-BE49-F238E27FC236}">
                <a16:creationId xmlns:a16="http://schemas.microsoft.com/office/drawing/2014/main" id="{126F63CA-1897-D541-9718-8FD464A5E920}"/>
              </a:ext>
            </a:extLst>
          </p:cNvPr>
          <p:cNvGrpSpPr/>
          <p:nvPr/>
        </p:nvGrpSpPr>
        <p:grpSpPr>
          <a:xfrm>
            <a:off x="8668773" y="292100"/>
            <a:ext cx="2958851" cy="216000"/>
            <a:chOff x="8668773" y="292100"/>
            <a:chExt cx="2958851" cy="216000"/>
          </a:xfrm>
        </p:grpSpPr>
        <p:sp>
          <p:nvSpPr>
            <p:cNvPr id="32" name="Text Placeholder 2">
              <a:extLst>
                <a:ext uri="{FF2B5EF4-FFF2-40B4-BE49-F238E27FC236}">
                  <a16:creationId xmlns:a16="http://schemas.microsoft.com/office/drawing/2014/main" id="{D93F51CD-73CF-A118-5A6F-826F07241B02}"/>
                </a:ext>
              </a:extLst>
            </p:cNvPr>
            <p:cNvSpPr txBox="1">
              <a:spLocks noChangeAspect="1"/>
            </p:cNvSpPr>
            <p:nvPr/>
          </p:nvSpPr>
          <p:spPr>
            <a:xfrm>
              <a:off x="8668773"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33" name="Text Placeholder 2">
              <a:extLst>
                <a:ext uri="{FF2B5EF4-FFF2-40B4-BE49-F238E27FC236}">
                  <a16:creationId xmlns:a16="http://schemas.microsoft.com/office/drawing/2014/main" id="{0912198A-BB44-2FD0-0513-6FE340F77E8C}"/>
                </a:ext>
              </a:extLst>
            </p:cNvPr>
            <p:cNvSpPr txBox="1">
              <a:spLocks noChangeAspect="1"/>
            </p:cNvSpPr>
            <p:nvPr/>
          </p:nvSpPr>
          <p:spPr>
            <a:xfrm>
              <a:off x="8937491"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34" name="Text Placeholder 2">
              <a:extLst>
                <a:ext uri="{FF2B5EF4-FFF2-40B4-BE49-F238E27FC236}">
                  <a16:creationId xmlns:a16="http://schemas.microsoft.com/office/drawing/2014/main" id="{DD24990D-31A9-AF1D-6AC6-6599C460E681}"/>
                </a:ext>
              </a:extLst>
            </p:cNvPr>
            <p:cNvSpPr txBox="1">
              <a:spLocks noChangeAspect="1"/>
            </p:cNvSpPr>
            <p:nvPr/>
          </p:nvSpPr>
          <p:spPr>
            <a:xfrm>
              <a:off x="9206209"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35" name="Text Placeholder 2">
              <a:extLst>
                <a:ext uri="{FF2B5EF4-FFF2-40B4-BE49-F238E27FC236}">
                  <a16:creationId xmlns:a16="http://schemas.microsoft.com/office/drawing/2014/main" id="{65B906E6-17EF-75D5-BB21-CE14CB945CB2}"/>
                </a:ext>
              </a:extLst>
            </p:cNvPr>
            <p:cNvSpPr txBox="1">
              <a:spLocks noChangeAspect="1"/>
            </p:cNvSpPr>
            <p:nvPr/>
          </p:nvSpPr>
          <p:spPr>
            <a:xfrm>
              <a:off x="9474927"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36" name="Text Placeholder 2">
              <a:extLst>
                <a:ext uri="{FF2B5EF4-FFF2-40B4-BE49-F238E27FC236}">
                  <a16:creationId xmlns:a16="http://schemas.microsoft.com/office/drawing/2014/main" id="{CF41B0AD-705D-EA97-FCEC-036579A0BD85}"/>
                </a:ext>
              </a:extLst>
            </p:cNvPr>
            <p:cNvSpPr txBox="1">
              <a:spLocks noChangeAspect="1"/>
            </p:cNvSpPr>
            <p:nvPr/>
          </p:nvSpPr>
          <p:spPr>
            <a:xfrm>
              <a:off x="9743645"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37" name="Text Placeholder 2">
              <a:extLst>
                <a:ext uri="{FF2B5EF4-FFF2-40B4-BE49-F238E27FC236}">
                  <a16:creationId xmlns:a16="http://schemas.microsoft.com/office/drawing/2014/main" id="{29A02FCE-0263-B125-E953-D9A7ECDA28EA}"/>
                </a:ext>
              </a:extLst>
            </p:cNvPr>
            <p:cNvSpPr txBox="1">
              <a:spLocks noChangeAspect="1"/>
            </p:cNvSpPr>
            <p:nvPr/>
          </p:nvSpPr>
          <p:spPr>
            <a:xfrm>
              <a:off x="10012363"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38" name="Text Placeholder 2">
              <a:extLst>
                <a:ext uri="{FF2B5EF4-FFF2-40B4-BE49-F238E27FC236}">
                  <a16:creationId xmlns:a16="http://schemas.microsoft.com/office/drawing/2014/main" id="{93557A74-88D4-4CEC-BD30-F1CB8B85C931}"/>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39" name="TextBox 38">
              <a:extLst>
                <a:ext uri="{FF2B5EF4-FFF2-40B4-BE49-F238E27FC236}">
                  <a16:creationId xmlns:a16="http://schemas.microsoft.com/office/drawing/2014/main" id="{70B07736-574E-46B2-7BCB-1689B4E2E113}"/>
                </a:ext>
              </a:extLst>
            </p:cNvPr>
            <p:cNvSpPr txBox="1"/>
            <p:nvPr/>
          </p:nvSpPr>
          <p:spPr>
            <a:xfrm>
              <a:off x="10228363" y="316289"/>
              <a:ext cx="10628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Hero scenarios</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72958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36DC7-EA5C-E188-7515-12C0A9661C11}"/>
            </a:ext>
          </a:extLst>
        </p:cNvPr>
        <p:cNvGrpSpPr/>
        <p:nvPr/>
      </p:nvGrpSpPr>
      <p:grpSpPr>
        <a:xfrm>
          <a:off x="0" y="0"/>
          <a:ext cx="0" cy="0"/>
          <a:chOff x="0" y="0"/>
          <a:chExt cx="0" cy="0"/>
        </a:xfrm>
      </p:grpSpPr>
      <p:sp>
        <p:nvSpPr>
          <p:cNvPr id="7" name="Rectangle: Rounded Corners 87">
            <a:extLst>
              <a:ext uri="{FF2B5EF4-FFF2-40B4-BE49-F238E27FC236}">
                <a16:creationId xmlns:a16="http://schemas.microsoft.com/office/drawing/2014/main" id="{ACAFD10E-4A50-6CC9-0188-6D4F8F747C6E}"/>
              </a:ext>
              <a:ext uri="{C183D7F6-B498-43B3-948B-1728B52AA6E4}">
                <adec:decorative xmlns:adec="http://schemas.microsoft.com/office/drawing/2017/decorative" val="1"/>
              </a:ext>
            </a:extLst>
          </p:cNvPr>
          <p:cNvSpPr/>
          <p:nvPr/>
        </p:nvSpPr>
        <p:spPr bwMode="auto">
          <a:xfrm>
            <a:off x="588964" y="585798"/>
            <a:ext cx="11020426" cy="5683236"/>
          </a:xfrm>
          <a:prstGeom prst="roundRect">
            <a:avLst>
              <a:gd name="adj" fmla="val 26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cxnSp>
        <p:nvCxnSpPr>
          <p:cNvPr id="12" name="Straight Connector 11">
            <a:extLst>
              <a:ext uri="{FF2B5EF4-FFF2-40B4-BE49-F238E27FC236}">
                <a16:creationId xmlns:a16="http://schemas.microsoft.com/office/drawing/2014/main" id="{DADD6501-1ADD-ABA9-6901-D788093A9A22}"/>
              </a:ext>
            </a:extLst>
          </p:cNvPr>
          <p:cNvCxnSpPr>
            <a:cxnSpLocks/>
          </p:cNvCxnSpPr>
          <p:nvPr/>
        </p:nvCxnSpPr>
        <p:spPr>
          <a:xfrm>
            <a:off x="588964" y="2529359"/>
            <a:ext cx="11020426"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TextBox 15">
            <a:extLst>
              <a:ext uri="{FF2B5EF4-FFF2-40B4-BE49-F238E27FC236}">
                <a16:creationId xmlns:a16="http://schemas.microsoft.com/office/drawing/2014/main" id="{070AB6DB-F037-A54E-3E45-9707C1B2D6EC}"/>
              </a:ext>
            </a:extLst>
          </p:cNvPr>
          <p:cNvSpPr txBox="1"/>
          <p:nvPr/>
        </p:nvSpPr>
        <p:spPr>
          <a:xfrm>
            <a:off x="1089893" y="861861"/>
            <a:ext cx="10018569"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Chat GPT experience </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How to create a Chat GPT experience – considerations with checkbox</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Explicitly highlight features used in these scenarios – customer story</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Architecture diagram technical pattern: </a:t>
            </a:r>
            <a:b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RAG chat with Azure AI Search + Python | AI app templates.</a:t>
            </a:r>
          </a:p>
        </p:txBody>
      </p:sp>
      <p:sp>
        <p:nvSpPr>
          <p:cNvPr id="18" name="TextBox 17">
            <a:extLst>
              <a:ext uri="{FF2B5EF4-FFF2-40B4-BE49-F238E27FC236}">
                <a16:creationId xmlns:a16="http://schemas.microsoft.com/office/drawing/2014/main" id="{031AE2C8-FA03-DEF9-F26E-AE02100FD844}"/>
              </a:ext>
            </a:extLst>
          </p:cNvPr>
          <p:cNvSpPr txBox="1"/>
          <p:nvPr/>
        </p:nvSpPr>
        <p:spPr>
          <a:xfrm>
            <a:off x="1089893" y="2657974"/>
            <a:ext cx="10018569"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ecomm</a:t>
            </a:r>
            <a:r>
              <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 search (</a:t>
            </a:r>
            <a:r>
              <a:rPr kumimoji="0" lang="en-US"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Carmax</a:t>
            </a:r>
            <a:r>
              <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 </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How to create an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ecomm</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experience </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What you can build with AI Search </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Architecture diagram technical pattern: AI search in AI foundry with Agents</a:t>
            </a:r>
            <a:b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Retail chat app sample with customer Q&amp;A and purchase history | Python | AI app templates</a:t>
            </a:r>
          </a:p>
        </p:txBody>
      </p:sp>
      <p:sp>
        <p:nvSpPr>
          <p:cNvPr id="19" name="TextBox 18">
            <a:extLst>
              <a:ext uri="{FF2B5EF4-FFF2-40B4-BE49-F238E27FC236}">
                <a16:creationId xmlns:a16="http://schemas.microsoft.com/office/drawing/2014/main" id="{37CB6ACF-8699-4020-5833-63947B7B6877}"/>
              </a:ext>
            </a:extLst>
          </p:cNvPr>
          <p:cNvSpPr txBox="1"/>
          <p:nvPr/>
        </p:nvSpPr>
        <p:spPr>
          <a:xfrm>
            <a:off x="1089893" y="4454089"/>
            <a:ext cx="10018569"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enterprise knowledge management (AT&amp;T) </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How to create an enterprise knowledge</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What you can build with AI Search </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Architecture diagram technical pattern: Multi-agent</a:t>
            </a:r>
            <a:b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Creative Writing Assistant Python: Working with Agents using </a:t>
            </a:r>
            <a:r>
              <a:rPr kumimoji="0" lang="en-US" sz="1400" b="0" i="0" u="none" strike="noStrike" kern="1200" cap="none" spc="0" normalizeH="0" baseline="0" noProof="0" err="1">
                <a:ln w="3175">
                  <a:noFill/>
                </a:ln>
                <a:solidFill>
                  <a:srgbClr val="FFFFFF"/>
                </a:solidFill>
                <a:effectLst/>
                <a:uLnTx/>
                <a:uFillTx/>
                <a:latin typeface="Segoe UI Variable Text Semibold" pitchFamily="2" charset="0"/>
                <a:ea typeface="+mn-ea"/>
                <a:cs typeface="Segoe UI" panose="020B0502040204020203" pitchFamily="34" charset="0"/>
              </a:rPr>
              <a:t>Prompty</a:t>
            </a:r>
            <a:r>
              <a:rPr kumimoji="0" lang="en-US" sz="14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anose="020B0502040204020203" pitchFamily="34" charset="0"/>
              </a:rPr>
              <a:t> | AI app templates</a:t>
            </a:r>
          </a:p>
        </p:txBody>
      </p:sp>
      <p:cxnSp>
        <p:nvCxnSpPr>
          <p:cNvPr id="20" name="Straight Connector 19">
            <a:extLst>
              <a:ext uri="{FF2B5EF4-FFF2-40B4-BE49-F238E27FC236}">
                <a16:creationId xmlns:a16="http://schemas.microsoft.com/office/drawing/2014/main" id="{EA08EA22-C759-C94F-E7A4-B0062FAF5103}"/>
              </a:ext>
            </a:extLst>
          </p:cNvPr>
          <p:cNvCxnSpPr>
            <a:cxnSpLocks/>
          </p:cNvCxnSpPr>
          <p:nvPr/>
        </p:nvCxnSpPr>
        <p:spPr>
          <a:xfrm>
            <a:off x="588964" y="4325472"/>
            <a:ext cx="11020426"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 name="Group 12">
            <a:extLst>
              <a:ext uri="{FF2B5EF4-FFF2-40B4-BE49-F238E27FC236}">
                <a16:creationId xmlns:a16="http://schemas.microsoft.com/office/drawing/2014/main" id="{95B6186F-5830-A2A9-64DE-DB5FF3CA0CE6}"/>
              </a:ext>
            </a:extLst>
          </p:cNvPr>
          <p:cNvGrpSpPr/>
          <p:nvPr/>
        </p:nvGrpSpPr>
        <p:grpSpPr>
          <a:xfrm>
            <a:off x="8668773" y="292100"/>
            <a:ext cx="2958851" cy="216000"/>
            <a:chOff x="8668773" y="292100"/>
            <a:chExt cx="2958851" cy="216000"/>
          </a:xfrm>
        </p:grpSpPr>
        <p:sp>
          <p:nvSpPr>
            <p:cNvPr id="14" name="Text Placeholder 2">
              <a:extLst>
                <a:ext uri="{FF2B5EF4-FFF2-40B4-BE49-F238E27FC236}">
                  <a16:creationId xmlns:a16="http://schemas.microsoft.com/office/drawing/2014/main" id="{8BE411A8-42E4-8DC2-7049-764927A00C1D}"/>
                </a:ext>
              </a:extLst>
            </p:cNvPr>
            <p:cNvSpPr txBox="1">
              <a:spLocks noChangeAspect="1"/>
            </p:cNvSpPr>
            <p:nvPr/>
          </p:nvSpPr>
          <p:spPr>
            <a:xfrm>
              <a:off x="8668773"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5" name="Text Placeholder 2">
              <a:extLst>
                <a:ext uri="{FF2B5EF4-FFF2-40B4-BE49-F238E27FC236}">
                  <a16:creationId xmlns:a16="http://schemas.microsoft.com/office/drawing/2014/main" id="{D8492879-74B0-512E-5577-12AEF4C2AE80}"/>
                </a:ext>
              </a:extLst>
            </p:cNvPr>
            <p:cNvSpPr txBox="1">
              <a:spLocks noChangeAspect="1"/>
            </p:cNvSpPr>
            <p:nvPr/>
          </p:nvSpPr>
          <p:spPr>
            <a:xfrm>
              <a:off x="8937491"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7" name="Text Placeholder 2">
              <a:extLst>
                <a:ext uri="{FF2B5EF4-FFF2-40B4-BE49-F238E27FC236}">
                  <a16:creationId xmlns:a16="http://schemas.microsoft.com/office/drawing/2014/main" id="{524C8181-099A-85DA-A435-350569FA217A}"/>
                </a:ext>
              </a:extLst>
            </p:cNvPr>
            <p:cNvSpPr txBox="1">
              <a:spLocks noChangeAspect="1"/>
            </p:cNvSpPr>
            <p:nvPr/>
          </p:nvSpPr>
          <p:spPr>
            <a:xfrm>
              <a:off x="9206209"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1" name="Text Placeholder 2">
              <a:extLst>
                <a:ext uri="{FF2B5EF4-FFF2-40B4-BE49-F238E27FC236}">
                  <a16:creationId xmlns:a16="http://schemas.microsoft.com/office/drawing/2014/main" id="{65D1CC75-73A2-C659-D324-2C85FD2FE5B8}"/>
                </a:ext>
              </a:extLst>
            </p:cNvPr>
            <p:cNvSpPr txBox="1">
              <a:spLocks noChangeAspect="1"/>
            </p:cNvSpPr>
            <p:nvPr/>
          </p:nvSpPr>
          <p:spPr>
            <a:xfrm>
              <a:off x="9474927"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2" name="Text Placeholder 2">
              <a:extLst>
                <a:ext uri="{FF2B5EF4-FFF2-40B4-BE49-F238E27FC236}">
                  <a16:creationId xmlns:a16="http://schemas.microsoft.com/office/drawing/2014/main" id="{667ABB72-E9E7-5671-6F6C-1A63F3C4FEA6}"/>
                </a:ext>
              </a:extLst>
            </p:cNvPr>
            <p:cNvSpPr txBox="1">
              <a:spLocks noChangeAspect="1"/>
            </p:cNvSpPr>
            <p:nvPr/>
          </p:nvSpPr>
          <p:spPr>
            <a:xfrm>
              <a:off x="9743645"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3" name="Text Placeholder 2">
              <a:extLst>
                <a:ext uri="{FF2B5EF4-FFF2-40B4-BE49-F238E27FC236}">
                  <a16:creationId xmlns:a16="http://schemas.microsoft.com/office/drawing/2014/main" id="{94EE77D9-CA3B-B713-F40A-F0BFF43B5643}"/>
                </a:ext>
              </a:extLst>
            </p:cNvPr>
            <p:cNvSpPr txBox="1">
              <a:spLocks noChangeAspect="1"/>
            </p:cNvSpPr>
            <p:nvPr/>
          </p:nvSpPr>
          <p:spPr>
            <a:xfrm>
              <a:off x="10012363"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4" name="Text Placeholder 2">
              <a:extLst>
                <a:ext uri="{FF2B5EF4-FFF2-40B4-BE49-F238E27FC236}">
                  <a16:creationId xmlns:a16="http://schemas.microsoft.com/office/drawing/2014/main" id="{CB11B46B-FBB0-845B-EFD7-0046076F85D2}"/>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5" name="TextBox 24">
              <a:extLst>
                <a:ext uri="{FF2B5EF4-FFF2-40B4-BE49-F238E27FC236}">
                  <a16:creationId xmlns:a16="http://schemas.microsoft.com/office/drawing/2014/main" id="{403F8DBB-E2C7-6352-9B0B-6B40828CBD4E}"/>
                </a:ext>
              </a:extLst>
            </p:cNvPr>
            <p:cNvSpPr txBox="1"/>
            <p:nvPr/>
          </p:nvSpPr>
          <p:spPr>
            <a:xfrm>
              <a:off x="10228363" y="316289"/>
              <a:ext cx="10628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Hero scenarios</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4141193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01835 7.40741E-7 L -4.375E-6 7.40741E-7 " pathEditMode="relative" rAng="0" ptsTypes="AA">
                                      <p:cBhvr>
                                        <p:cTn id="9" dur="500" fill="hold"/>
                                        <p:tgtEl>
                                          <p:spTgt spid="7"/>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50000" fill="hold" grpId="1" nodeType="withEffect">
                                  <p:stCondLst>
                                    <p:cond delay="100"/>
                                  </p:stCondLst>
                                  <p:childTnLst>
                                    <p:animMotion origin="layout" path="M -0.01836 -1.48148E-6 L -4.16667E-7 -1.48148E-6 " pathEditMode="relative" rAng="0" ptsTypes="AA">
                                      <p:cBhvr>
                                        <p:cTn id="14" dur="500" fill="hold"/>
                                        <p:tgtEl>
                                          <p:spTgt spid="16"/>
                                        </p:tgtEl>
                                        <p:attrNameLst>
                                          <p:attrName>ppt_x</p:attrName>
                                          <p:attrName>ppt_y</p:attrName>
                                        </p:attrNameLst>
                                      </p:cBhvr>
                                      <p:rCtr x="911" y="0"/>
                                    </p:animMotion>
                                  </p:childTnLst>
                                </p:cTn>
                              </p:par>
                              <p:par>
                                <p:cTn id="15" presetID="10" presetClass="entr" presetSubtype="0" fill="hold"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100"/>
                                  </p:stCondLst>
                                  <p:childTnLst>
                                    <p:animMotion origin="layout" path="M -0.01836 0 L -4.16667E-7 0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1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50000" fill="hold" grpId="1" nodeType="withEffect">
                                  <p:stCondLst>
                                    <p:cond delay="100"/>
                                  </p:stCondLst>
                                  <p:childTnLst>
                                    <p:animMotion origin="layout" path="M -0.01836 1.48148E-6 L -4.16667E-7 1.48148E-6 " pathEditMode="relative" rAng="0" ptsTypes="AA">
                                      <p:cBhvr>
                                        <p:cTn id="24" dur="500" fill="hold"/>
                                        <p:tgtEl>
                                          <p:spTgt spid="18"/>
                                        </p:tgtEl>
                                        <p:attrNameLst>
                                          <p:attrName>ppt_x</p:attrName>
                                          <p:attrName>ppt_y</p:attrName>
                                        </p:attrNameLst>
                                      </p:cBhvr>
                                      <p:rCtr x="911" y="0"/>
                                    </p:animMotion>
                                  </p:childTnLst>
                                </p:cTn>
                              </p:par>
                              <p:par>
                                <p:cTn id="25" presetID="10" presetClass="entr" presetSubtype="0" fill="hold"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50000" fill="hold" nodeType="withEffect">
                                  <p:stCondLst>
                                    <p:cond delay="100"/>
                                  </p:stCondLst>
                                  <p:childTnLst>
                                    <p:animMotion origin="layout" path="M -0.01836 2.96296E-6 L -4.16667E-7 2.96296E-6 " pathEditMode="relative" rAng="0" ptsTypes="AA">
                                      <p:cBhvr>
                                        <p:cTn id="29" dur="500" fill="hold"/>
                                        <p:tgtEl>
                                          <p:spTgt spid="20"/>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50000" fill="hold" grpId="1" nodeType="withEffect">
                                  <p:stCondLst>
                                    <p:cond delay="100"/>
                                  </p:stCondLst>
                                  <p:childTnLst>
                                    <p:animMotion origin="layout" path="M -0.01836 -4.07407E-6 L -4.16667E-7 -4.07407E-6 " pathEditMode="relative" rAng="0" ptsTypes="AA">
                                      <p:cBhvr>
                                        <p:cTn id="34" dur="500" fill="hold"/>
                                        <p:tgtEl>
                                          <p:spTgt spid="19"/>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6" grpId="0"/>
      <p:bldP spid="16" grpId="1"/>
      <p:bldP spid="18" grpId="0"/>
      <p:bldP spid="18" grpId="1"/>
      <p:bldP spid="19" grpId="0"/>
      <p:bldP spid="19" grpId="1"/>
    </p:bldLst>
  </p:timing>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0E654-9BFE-513A-49FD-A2DB6E01EE91}"/>
              </a:ext>
            </a:extLst>
          </p:cNvPr>
          <p:cNvSpPr>
            <a:spLocks noGrp="1"/>
          </p:cNvSpPr>
          <p:nvPr>
            <p:ph type="title"/>
          </p:nvPr>
        </p:nvSpPr>
        <p:spPr/>
        <p:txBody>
          <a:bodyPr/>
          <a:lstStyle/>
          <a:p>
            <a:r>
              <a:rPr lang="en-US"/>
              <a:t>Samples, tools and resources</a:t>
            </a:r>
          </a:p>
        </p:txBody>
      </p:sp>
      <p:sp>
        <p:nvSpPr>
          <p:cNvPr id="11" name="Text Placeholder 6">
            <a:extLst>
              <a:ext uri="{FF2B5EF4-FFF2-40B4-BE49-F238E27FC236}">
                <a16:creationId xmlns:a16="http://schemas.microsoft.com/office/drawing/2014/main" id="{B9B69F55-4117-BC4C-5B51-4CF5334DB2B5}"/>
              </a:ext>
            </a:extLst>
          </p:cNvPr>
          <p:cNvSpPr txBox="1">
            <a:spLocks/>
          </p:cNvSpPr>
          <p:nvPr/>
        </p:nvSpPr>
        <p:spPr>
          <a:xfrm>
            <a:off x="6599667" y="1777717"/>
            <a:ext cx="1805779" cy="468000"/>
          </a:xfrm>
          <a:prstGeom prst="roundRect">
            <a:avLst>
              <a:gd name="adj" fmla="val 28692"/>
            </a:avLst>
          </a:prstGeom>
          <a:ln w="19050" cap="rnd">
            <a:gradFill flip="none" rotWithShape="1">
              <a:gsLst>
                <a:gs pos="0">
                  <a:srgbClr val="FF5C39"/>
                </a:gs>
                <a:gs pos="3100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90000" numCol="1" spcCol="0" rtlCol="0" fromWordArt="0" anchor="ctr" anchorCtr="0" forceAA="0" compatLnSpc="1">
            <a:prstTxWarp prst="textNoShape">
              <a:avLst/>
            </a:prstTxWarp>
            <a:noAutofit/>
          </a:bodyPr>
          <a:lstStyle>
            <a:defPPr>
              <a:defRPr lang="en-US"/>
            </a:defPPr>
            <a:lvl1pPr marR="0" lvl="0" indent="0" algn="ctr" defTabSz="932486" fontAlgn="base">
              <a:lnSpc>
                <a:spcPct val="100000"/>
              </a:lnSpc>
              <a:spcBef>
                <a:spcPts val="600"/>
              </a:spcBef>
              <a:spcAft>
                <a:spcPct val="0"/>
              </a:spcAft>
              <a:buClrTx/>
              <a:buSzTx/>
              <a:buFontTx/>
              <a:buNone/>
              <a:tabLst>
                <a:tab pos="1487158" algn="l"/>
              </a:tabLst>
              <a:defRPr kumimoji="0" sz="800" b="1" i="0" u="none" strike="noStrike" cap="none" spc="0" normalizeH="0" baseline="0">
                <a:ln>
                  <a:noFill/>
                </a:ln>
                <a:gradFill>
                  <a:gsLst>
                    <a:gs pos="70629">
                      <a:srgbClr val="FFFFFF"/>
                    </a:gs>
                    <a:gs pos="48951">
                      <a:srgbClr val="FFFFFF"/>
                    </a:gs>
                  </a:gsLst>
                  <a:path path="circle">
                    <a:fillToRect l="100000" t="100000"/>
                  </a:path>
                </a:gradFill>
                <a:effectLst/>
                <a:uLnTx/>
                <a:uFillTx/>
                <a:latin typeface="Segoe UI Semibold"/>
              </a:defRPr>
            </a:lvl1pPr>
            <a:lvl2pPr marL="0" lvl="1" algn="ctr" defTabSz="932486" fontAlgn="base">
              <a:spcBef>
                <a:spcPts val="600"/>
              </a:spcBef>
              <a:spcAft>
                <a:spcPct val="0"/>
              </a:spcAft>
              <a:tabLst>
                <a:tab pos="1487158" algn="l"/>
              </a:tabLst>
              <a:defRPr b="1">
                <a:gradFill>
                  <a:gsLst>
                    <a:gs pos="70629">
                      <a:srgbClr val="FFFFFF"/>
                    </a:gs>
                    <a:gs pos="48951">
                      <a:srgbClr val="FFFFFF"/>
                    </a:gs>
                  </a:gsLst>
                  <a:path path="circle">
                    <a:fillToRect l="100000" t="100000"/>
                  </a:path>
                </a:gradFill>
                <a:latin typeface="Segoe UI Semibold"/>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6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More resources</a:t>
            </a:r>
          </a:p>
        </p:txBody>
      </p:sp>
      <p:sp>
        <p:nvSpPr>
          <p:cNvPr id="12" name="Text Placeholder 5">
            <a:extLst>
              <a:ext uri="{FF2B5EF4-FFF2-40B4-BE49-F238E27FC236}">
                <a16:creationId xmlns:a16="http://schemas.microsoft.com/office/drawing/2014/main" id="{00E7D98D-0673-D2A0-C93C-70E50698A706}"/>
              </a:ext>
            </a:extLst>
          </p:cNvPr>
          <p:cNvSpPr txBox="1">
            <a:spLocks/>
          </p:cNvSpPr>
          <p:nvPr/>
        </p:nvSpPr>
        <p:spPr>
          <a:xfrm>
            <a:off x="944657" y="1777717"/>
            <a:ext cx="1411681" cy="468000"/>
          </a:xfrm>
          <a:prstGeom prst="roundRect">
            <a:avLst>
              <a:gd name="adj" fmla="val 28692"/>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90000" numCol="1" spcCol="0" rtlCol="0" fromWordArt="0" anchor="ctr" anchorCtr="0" forceAA="0" compatLnSpc="1">
            <a:prstTxWarp prst="textNoShape">
              <a:avLst/>
            </a:prstTxWarp>
            <a:noAutofit/>
          </a:bodyPr>
          <a:lstStyle>
            <a:defPPr>
              <a:defRPr lang="en-US"/>
            </a:defPPr>
            <a:lvl1pPr marR="0" lvl="0" indent="0" algn="ctr" defTabSz="932486" fontAlgn="base">
              <a:lnSpc>
                <a:spcPct val="100000"/>
              </a:lnSpc>
              <a:spcBef>
                <a:spcPts val="600"/>
              </a:spcBef>
              <a:spcAft>
                <a:spcPct val="0"/>
              </a:spcAft>
              <a:buClrTx/>
              <a:buSzTx/>
              <a:buFontTx/>
              <a:buNone/>
              <a:tabLst>
                <a:tab pos="1487158" algn="l"/>
              </a:tabLst>
              <a:defRPr kumimoji="0" sz="800" b="1" i="0" u="none" strike="noStrike" cap="none" spc="0" normalizeH="0" baseline="0">
                <a:ln>
                  <a:noFill/>
                </a:ln>
                <a:gradFill>
                  <a:gsLst>
                    <a:gs pos="70629">
                      <a:srgbClr val="FFFFFF"/>
                    </a:gs>
                    <a:gs pos="48951">
                      <a:srgbClr val="FFFFFF"/>
                    </a:gs>
                  </a:gsLst>
                  <a:path path="circle">
                    <a:fillToRect l="100000" t="100000"/>
                  </a:path>
                </a:gradFill>
                <a:effectLst/>
                <a:uLnTx/>
                <a:uFillTx/>
                <a:latin typeface="Segoe UI Semibold"/>
              </a:defRPr>
            </a:lvl1pPr>
            <a:lvl2pPr marL="0" lvl="1" algn="ctr" defTabSz="932486" fontAlgn="base">
              <a:spcBef>
                <a:spcPts val="600"/>
              </a:spcBef>
              <a:spcAft>
                <a:spcPct val="0"/>
              </a:spcAft>
              <a:tabLst>
                <a:tab pos="1487158" algn="l"/>
              </a:tabLst>
              <a:defRPr b="1">
                <a:gradFill>
                  <a:gsLst>
                    <a:gs pos="70629">
                      <a:srgbClr val="FFFFFF"/>
                    </a:gs>
                    <a:gs pos="48951">
                      <a:srgbClr val="FFFFFF"/>
                    </a:gs>
                  </a:gsLst>
                  <a:path path="circle">
                    <a:fillToRect l="100000" t="100000"/>
                  </a:path>
                </a:gradFill>
                <a:latin typeface="Segoe UI Semibold"/>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6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Get started</a:t>
            </a:r>
          </a:p>
        </p:txBody>
      </p:sp>
      <p:sp>
        <p:nvSpPr>
          <p:cNvPr id="13" name="TextBox 12">
            <a:extLst>
              <a:ext uri="{FF2B5EF4-FFF2-40B4-BE49-F238E27FC236}">
                <a16:creationId xmlns:a16="http://schemas.microsoft.com/office/drawing/2014/main" id="{0E28E6DA-AF2D-55A8-9C64-EF8C9AB4E6E2}"/>
              </a:ext>
            </a:extLst>
          </p:cNvPr>
          <p:cNvSpPr txBox="1"/>
          <p:nvPr/>
        </p:nvSpPr>
        <p:spPr>
          <a:xfrm>
            <a:off x="944656" y="2523140"/>
            <a:ext cx="4646427" cy="65402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a:ln>
                  <a:noFill/>
                </a:ln>
                <a:gradFill>
                  <a:gsLst>
                    <a:gs pos="5000">
                      <a:srgbClr val="8DC8E8"/>
                    </a:gs>
                    <a:gs pos="95000">
                      <a:srgbClr val="49C5B1"/>
                    </a:gs>
                  </a:gsLst>
                  <a:path path="circle">
                    <a:fillToRect l="100000" t="100000"/>
                  </a:path>
                </a:gradFill>
                <a:effectLst/>
                <a:uLnTx/>
                <a:uFillTx/>
                <a:latin typeface="Segoe UI Variable Text Semibold" pitchFamily="2" charset="0"/>
                <a:ea typeface="+mn-ea"/>
                <a:cs typeface="Segoe UI Semibold" panose="020B0502040204020203" pitchFamily="34" charset="0"/>
                <a:hlinkClick r:id="rId3">
                  <a:extLst>
                    <a:ext uri="{A12FA001-AC4F-418D-AE19-62706E023703}">
                      <ahyp:hlinkClr xmlns:ahyp="http://schemas.microsoft.com/office/drawing/2018/hyperlinkcolor" val="tx"/>
                    </a:ext>
                  </a:extLst>
                </a:hlinkClick>
              </a:rPr>
              <a:t>Interactive tool</a:t>
            </a:r>
            <a:endParaRPr kumimoji="0" lang="en-US" sz="2400" b="0" i="0" u="none" strike="noStrike" kern="0" cap="none" spc="0" normalizeH="0" baseline="0" noProof="0">
              <a:ln>
                <a:noFill/>
              </a:ln>
              <a:gradFill>
                <a:gsLst>
                  <a:gs pos="5000">
                    <a:srgbClr val="8DC8E8"/>
                  </a:gs>
                  <a:gs pos="95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a:p>
            <a:pPr marL="0" marR="0" lvl="0" indent="0" algn="l" defTabSz="932742"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Compare retrieval types</a:t>
            </a:r>
            <a:endParaRPr kumimoji="0" lang="en-US" sz="1600" b="0" i="0" u="none" strike="noStrike" kern="0" cap="none" spc="0" normalizeH="0" baseline="0" noProof="0">
              <a:ln>
                <a:noFill/>
              </a:ln>
              <a:solidFill>
                <a:srgbClr val="FFFFFF"/>
              </a:solidFill>
              <a:effectLst/>
              <a:uLnTx/>
              <a:uFillTx/>
              <a:latin typeface="Segoe UI Variable Text" pitchFamily="2" charset="0"/>
              <a:ea typeface="+mn-ea"/>
              <a:cs typeface="Segoe UI Semibold" panose="020B0502040204020203" pitchFamily="34" charset="0"/>
            </a:endParaRPr>
          </a:p>
        </p:txBody>
      </p:sp>
      <p:sp>
        <p:nvSpPr>
          <p:cNvPr id="15" name="Rectangle: Rounded Corners 87">
            <a:extLst>
              <a:ext uri="{FF2B5EF4-FFF2-40B4-BE49-F238E27FC236}">
                <a16:creationId xmlns:a16="http://schemas.microsoft.com/office/drawing/2014/main" id="{C4129420-227F-ABC8-5543-313C8AE7F660}"/>
              </a:ext>
              <a:ext uri="{C183D7F6-B498-43B3-948B-1728B52AA6E4}">
                <adec:decorative xmlns:adec="http://schemas.microsoft.com/office/drawing/2017/decorative" val="1"/>
              </a:ext>
            </a:extLst>
          </p:cNvPr>
          <p:cNvSpPr/>
          <p:nvPr/>
        </p:nvSpPr>
        <p:spPr bwMode="auto">
          <a:xfrm>
            <a:off x="584200" y="1436688"/>
            <a:ext cx="5367338" cy="4835197"/>
          </a:xfrm>
          <a:prstGeom prst="roundRect">
            <a:avLst>
              <a:gd name="adj" fmla="val 324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16" name="Rectangle: Rounded Corners 87">
            <a:extLst>
              <a:ext uri="{FF2B5EF4-FFF2-40B4-BE49-F238E27FC236}">
                <a16:creationId xmlns:a16="http://schemas.microsoft.com/office/drawing/2014/main" id="{1014CAA5-5DEE-BDBF-7529-3EAC8BB66737}"/>
              </a:ext>
              <a:ext uri="{C183D7F6-B498-43B3-948B-1728B52AA6E4}">
                <adec:decorative xmlns:adec="http://schemas.microsoft.com/office/drawing/2017/decorative" val="1"/>
              </a:ext>
            </a:extLst>
          </p:cNvPr>
          <p:cNvSpPr/>
          <p:nvPr/>
        </p:nvSpPr>
        <p:spPr bwMode="auto">
          <a:xfrm>
            <a:off x="6234723" y="1436688"/>
            <a:ext cx="5367338" cy="4835197"/>
          </a:xfrm>
          <a:prstGeom prst="roundRect">
            <a:avLst>
              <a:gd name="adj" fmla="val 324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75AEB9F1-E807-D9DA-1FDD-D23B241F814F}"/>
              </a:ext>
            </a:extLst>
          </p:cNvPr>
          <p:cNvSpPr txBox="1"/>
          <p:nvPr/>
        </p:nvSpPr>
        <p:spPr>
          <a:xfrm>
            <a:off x="6595179" y="2523140"/>
            <a:ext cx="4037651" cy="987963"/>
          </a:xfrm>
          <a:prstGeom prst="rect">
            <a:avLst/>
          </a:prstGeom>
          <a:noFill/>
        </p:spPr>
        <p:txBody>
          <a:bodyPr wrap="square" lIns="0" tIns="0" rIns="0" bIns="0" rtlCol="0">
            <a:spAutoFit/>
          </a:bodyPr>
          <a:lstStyle/>
          <a:p>
            <a:pPr marL="0" marR="0" lvl="0" indent="0" algn="l" defTabSz="932742" rtl="0" eaLnBrk="1" fontAlgn="auto" latinLnBrk="0" hangingPunct="1">
              <a:lnSpc>
                <a:spcPct val="90000"/>
              </a:lnSpc>
              <a:spcBef>
                <a:spcPts val="600"/>
              </a:spcBef>
              <a:spcAft>
                <a:spcPts val="0"/>
              </a:spcAft>
              <a:buClrTx/>
              <a:buSzPct val="90000"/>
              <a:buFontTx/>
              <a:buNone/>
              <a:tabLst/>
              <a:defRPr/>
            </a:pPr>
            <a:r>
              <a:rPr kumimoji="0" lang="en-US" sz="2400" b="1" i="0" u="none" strike="noStrike" kern="1200" cap="none" spc="0" normalizeH="0" baseline="0" noProof="0">
                <a:ln>
                  <a:noFill/>
                </a:ln>
                <a:gradFill>
                  <a:gsLst>
                    <a:gs pos="0">
                      <a:srgbClr val="FFA38B"/>
                    </a:gs>
                    <a:gs pos="30000">
                      <a:srgbClr val="D59ED7"/>
                    </a:gs>
                    <a:gs pos="95000">
                      <a:srgbClr val="8DC8E8"/>
                    </a:gs>
                  </a:gsLst>
                  <a:path path="circle">
                    <a:fillToRect l="100000" t="100000"/>
                  </a:path>
                </a:gradFill>
                <a:effectLst/>
                <a:uLnTx/>
                <a:uFillTx/>
                <a:latin typeface="Segoe UI Variable Text Semibold" pitchFamily="2" charset="0"/>
                <a:ea typeface="+mn-ea"/>
                <a:cs typeface="Segoe UI Semibold" panose="020B0502040204020203" pitchFamily="34" charset="0"/>
                <a:hlinkClick r:id="rId4">
                  <a:extLst>
                    <a:ext uri="{A12FA001-AC4F-418D-AE19-62706E023703}">
                      <ahyp:hlinkClr xmlns:ahyp="http://schemas.microsoft.com/office/drawing/2018/hyperlinkcolor" val="tx"/>
                    </a:ext>
                  </a:extLst>
                </a:hlinkClick>
              </a:rPr>
              <a:t>Azure OpenAI + Search demo and repo</a:t>
            </a:r>
            <a:endParaRPr kumimoji="0" lang="en-US" sz="2400" b="0" i="0" u="none" strike="noStrike" kern="0" cap="none" spc="0" normalizeH="0" baseline="0" noProof="0">
              <a:ln>
                <a:noFill/>
              </a:ln>
              <a:gradFill>
                <a:gsLst>
                  <a:gs pos="0">
                    <a:srgbClr val="FFA38B"/>
                  </a:gs>
                  <a:gs pos="30000">
                    <a:srgbClr val="D59ED7"/>
                  </a:gs>
                  <a:gs pos="95000">
                    <a:srgbClr val="8DC8E8"/>
                  </a:gs>
                </a:gsLst>
                <a:path path="circle">
                  <a:fillToRect l="100000" t="100000"/>
                </a:path>
              </a:gradFill>
              <a:effectLst/>
              <a:uLnTx/>
              <a:uFillTx/>
              <a:latin typeface="Segoe UI Variable Text Semibold" pitchFamily="2" charset="0"/>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Available in all supported SDK languages</a:t>
            </a:r>
          </a:p>
        </p:txBody>
      </p:sp>
      <p:sp>
        <p:nvSpPr>
          <p:cNvPr id="18" name="TextBox 17">
            <a:extLst>
              <a:ext uri="{FF2B5EF4-FFF2-40B4-BE49-F238E27FC236}">
                <a16:creationId xmlns:a16="http://schemas.microsoft.com/office/drawing/2014/main" id="{05D7CBC4-8A6B-02F6-F877-FF333BEE8C0D}"/>
              </a:ext>
            </a:extLst>
          </p:cNvPr>
          <p:cNvSpPr txBox="1"/>
          <p:nvPr/>
        </p:nvSpPr>
        <p:spPr>
          <a:xfrm>
            <a:off x="6595179" y="3788526"/>
            <a:ext cx="4646427"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a:ln>
                  <a:noFill/>
                </a:ln>
                <a:gradFill flip="none" rotWithShape="1">
                  <a:gsLst>
                    <a:gs pos="0">
                      <a:srgbClr val="FFFFFF"/>
                    </a:gs>
                    <a:gs pos="95000">
                      <a:srgbClr val="FFFFFF"/>
                    </a:gs>
                  </a:gsLst>
                  <a:path path="circle">
                    <a:fillToRect l="100000" t="100000"/>
                  </a:path>
                  <a:tileRect r="-100000" b="-100000"/>
                </a:gradFill>
                <a:effectLst/>
                <a:uLnTx/>
                <a:uFillTx/>
                <a:latin typeface="Segoe UI Variable Text Semibold" pitchFamily="2" charset="0"/>
                <a:ea typeface="+mn-ea"/>
                <a:cs typeface="Segoe UI Semibold" panose="020B0502040204020203" pitchFamily="34" charset="0"/>
              </a:rPr>
              <a:t>Docs: </a:t>
            </a:r>
            <a:r>
              <a:rPr kumimoji="0" lang="en-US" sz="2400" b="1" i="0" u="none" strike="noStrike" kern="1200" cap="none" spc="0" normalizeH="0" baseline="0" noProof="0">
                <a:ln>
                  <a:noFill/>
                </a:ln>
                <a:gradFill>
                  <a:gsLst>
                    <a:gs pos="0">
                      <a:srgbClr val="FFA38B"/>
                    </a:gs>
                    <a:gs pos="30000">
                      <a:srgbClr val="D59ED7"/>
                    </a:gs>
                    <a:gs pos="95000">
                      <a:srgbClr val="8DC8E8"/>
                    </a:gs>
                  </a:gsLst>
                  <a:path path="circle">
                    <a:fillToRect l="100000" t="100000"/>
                  </a:path>
                </a:gradFill>
                <a:effectLst/>
                <a:uLnTx/>
                <a:uFillTx/>
                <a:latin typeface="Segoe UI Variable Text Semibold" pitchFamily="2" charset="0"/>
                <a:ea typeface="+mn-ea"/>
                <a:cs typeface="Segoe UI Semibold" panose="020B0502040204020203" pitchFamily="34" charset="0"/>
                <a:hlinkClick r:id="rId5">
                  <a:extLst>
                    <a:ext uri="{A12FA001-AC4F-418D-AE19-62706E023703}">
                      <ahyp:hlinkClr xmlns:ahyp="http://schemas.microsoft.com/office/drawing/2018/hyperlinkcolor" val="tx"/>
                    </a:ext>
                  </a:extLst>
                </a:hlinkClick>
              </a:rPr>
              <a:t>Azure AI Search</a:t>
            </a:r>
            <a:endParaRPr kumimoji="0" lang="en-US" sz="2400" b="1" i="0" u="none" strike="noStrike" kern="1200" cap="none" spc="0" normalizeH="0" baseline="0" noProof="0">
              <a:ln>
                <a:noFill/>
              </a:ln>
              <a:gradFill>
                <a:gsLst>
                  <a:gs pos="0">
                    <a:srgbClr val="FFA38B"/>
                  </a:gs>
                  <a:gs pos="30000">
                    <a:srgbClr val="D59ED7"/>
                  </a:gs>
                  <a:gs pos="95000">
                    <a:srgbClr val="8DC8E8"/>
                  </a:gs>
                </a:gsLst>
                <a:path path="circle">
                  <a:fillToRect l="100000" t="100000"/>
                </a:path>
              </a:gradFill>
              <a:effectLst/>
              <a:uLnTx/>
              <a:uFillTx/>
              <a:latin typeface="Segoe UI Variable Text Semibold" pitchFamily="2" charset="0"/>
              <a:ea typeface="+mn-ea"/>
              <a:cs typeface="Segoe UI Semibold" panose="020B0502040204020203" pitchFamily="34" charset="0"/>
            </a:endParaRPr>
          </a:p>
        </p:txBody>
      </p:sp>
      <p:sp>
        <p:nvSpPr>
          <p:cNvPr id="20" name="TextBox 19">
            <a:extLst>
              <a:ext uri="{FF2B5EF4-FFF2-40B4-BE49-F238E27FC236}">
                <a16:creationId xmlns:a16="http://schemas.microsoft.com/office/drawing/2014/main" id="{50308E38-738B-9D88-689F-5A797F228EBD}"/>
              </a:ext>
            </a:extLst>
          </p:cNvPr>
          <p:cNvSpPr txBox="1"/>
          <p:nvPr/>
        </p:nvSpPr>
        <p:spPr>
          <a:xfrm>
            <a:off x="944656" y="3364671"/>
            <a:ext cx="4646427" cy="65402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err="1">
                <a:ln>
                  <a:noFill/>
                </a:ln>
                <a:gradFill>
                  <a:gsLst>
                    <a:gs pos="5000">
                      <a:srgbClr val="8DC8E8"/>
                    </a:gs>
                    <a:gs pos="95000">
                      <a:srgbClr val="49C5B1"/>
                    </a:gs>
                  </a:gsLst>
                  <a:path path="circle">
                    <a:fillToRect l="100000" t="100000"/>
                  </a:path>
                </a:gradFill>
                <a:effectLst/>
                <a:uLnTx/>
                <a:uFillTx/>
                <a:latin typeface="Segoe UI Variable Text Semibold" pitchFamily="2" charset="0"/>
                <a:ea typeface="+mn-ea"/>
                <a:cs typeface="Segoe UI Semibold" panose="020B0502040204020203" pitchFamily="34" charset="0"/>
                <a:hlinkClick r:id="rId6">
                  <a:extLst>
                    <a:ext uri="{A12FA001-AC4F-418D-AE19-62706E023703}">
                      <ahyp:hlinkClr xmlns:ahyp="http://schemas.microsoft.com/office/drawing/2018/hyperlinkcolor" val="tx"/>
                    </a:ext>
                  </a:extLst>
                </a:hlinkClick>
              </a:rPr>
              <a:t>Quickstart</a:t>
            </a:r>
            <a:endParaRPr kumimoji="0" lang="en-US" sz="2400" b="0" i="0" u="none" strike="noStrike" kern="0" cap="none" spc="0" normalizeH="0" baseline="0" noProof="0">
              <a:ln>
                <a:noFill/>
              </a:ln>
              <a:gradFill>
                <a:gsLst>
                  <a:gs pos="5000">
                    <a:srgbClr val="8DC8E8"/>
                  </a:gs>
                  <a:gs pos="95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a:p>
            <a:pPr marL="0" marR="0" lvl="0" indent="0" algn="l" defTabSz="932742"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1600" b="0" i="0" u="none" strike="noStrike" kern="0" cap="none" spc="-20" normalizeH="0" baseline="0" noProof="0">
                <a:ln>
                  <a:noFill/>
                </a:ln>
                <a:solidFill>
                  <a:srgbClr val="FFFFFF"/>
                </a:solidFill>
                <a:effectLst/>
                <a:uLnTx/>
                <a:uFillTx/>
                <a:latin typeface="Segoe UI Variable Text" pitchFamily="2" charset="0"/>
                <a:ea typeface="+mn-ea"/>
                <a:cs typeface="Segoe UI" panose="020B0502040204020203" pitchFamily="34" charset="0"/>
              </a:rPr>
              <a:t>Embed text and images with integrated vectorization</a:t>
            </a:r>
            <a:endParaRPr kumimoji="0" lang="en-US" sz="1600" b="0" i="0" u="none" strike="noStrike" kern="0" cap="none" spc="-20" normalizeH="0" baseline="0" noProof="0">
              <a:ln>
                <a:noFill/>
              </a:ln>
              <a:solidFill>
                <a:srgbClr val="FFFFFF"/>
              </a:solidFill>
              <a:effectLst/>
              <a:uLnTx/>
              <a:uFillTx/>
              <a:latin typeface="Segoe UI Variable Text" pitchFamily="2" charset="0"/>
              <a:ea typeface="+mn-ea"/>
              <a:cs typeface="Segoe UI Semibold" panose="020B0502040204020203" pitchFamily="34" charset="0"/>
            </a:endParaRPr>
          </a:p>
        </p:txBody>
      </p:sp>
      <p:sp>
        <p:nvSpPr>
          <p:cNvPr id="21" name="TextBox 20">
            <a:extLst>
              <a:ext uri="{FF2B5EF4-FFF2-40B4-BE49-F238E27FC236}">
                <a16:creationId xmlns:a16="http://schemas.microsoft.com/office/drawing/2014/main" id="{7D47281E-F6AD-FE6B-5C57-CF22CD9C8C22}"/>
              </a:ext>
            </a:extLst>
          </p:cNvPr>
          <p:cNvSpPr txBox="1"/>
          <p:nvPr/>
        </p:nvSpPr>
        <p:spPr>
          <a:xfrm>
            <a:off x="944656" y="4206202"/>
            <a:ext cx="4646427"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a:ln>
                  <a:noFill/>
                </a:ln>
                <a:gradFill flip="none" rotWithShape="1">
                  <a:gsLst>
                    <a:gs pos="0">
                      <a:srgbClr val="FFFFFF"/>
                    </a:gs>
                    <a:gs pos="95000">
                      <a:srgbClr val="FFFFFF"/>
                    </a:gs>
                  </a:gsLst>
                  <a:path path="circle">
                    <a:fillToRect l="100000" t="100000"/>
                  </a:path>
                  <a:tileRect r="-100000" b="-100000"/>
                </a:gradFill>
                <a:effectLst/>
                <a:uLnTx/>
                <a:uFillTx/>
                <a:latin typeface="Segoe UI Variable Text Semibold" pitchFamily="2" charset="0"/>
                <a:ea typeface="+mn-ea"/>
                <a:cs typeface="Segoe UI Semibold" panose="020B0502040204020203" pitchFamily="34" charset="0"/>
              </a:rPr>
              <a:t>Repo: </a:t>
            </a:r>
            <a:r>
              <a:rPr kumimoji="0" lang="en-US" sz="2400" b="1" i="0" u="none" strike="noStrike" kern="1200" cap="none" spc="0" normalizeH="0" baseline="0" noProof="0" err="1">
                <a:ln>
                  <a:noFill/>
                </a:ln>
                <a:gradFill>
                  <a:gsLst>
                    <a:gs pos="5000">
                      <a:srgbClr val="8DC8E8"/>
                    </a:gs>
                    <a:gs pos="95000">
                      <a:srgbClr val="49C5B1"/>
                    </a:gs>
                  </a:gsLst>
                  <a:path path="circle">
                    <a:fillToRect l="100000" t="100000"/>
                  </a:path>
                </a:gradFill>
                <a:effectLst/>
                <a:uLnTx/>
                <a:uFillTx/>
                <a:latin typeface="Segoe UI Variable Text Semibold" pitchFamily="2" charset="0"/>
                <a:ea typeface="+mn-ea"/>
                <a:cs typeface="Segoe UI Semibold" panose="020B0502040204020203" pitchFamily="34" charset="0"/>
                <a:hlinkClick r:id="rId7"/>
              </a:rPr>
              <a:t>VoiceRAG</a:t>
            </a:r>
            <a:endParaRPr kumimoji="0" lang="en-US" sz="2400" b="0" i="0" u="none" strike="noStrike" kern="0" cap="none" spc="0" normalizeH="0" baseline="0" noProof="0">
              <a:ln>
                <a:noFill/>
              </a:ln>
              <a:gradFill>
                <a:gsLst>
                  <a:gs pos="5000">
                    <a:srgbClr val="8DC8E8"/>
                  </a:gs>
                  <a:gs pos="95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24" name="TextBox 23">
            <a:extLst>
              <a:ext uri="{FF2B5EF4-FFF2-40B4-BE49-F238E27FC236}">
                <a16:creationId xmlns:a16="http://schemas.microsoft.com/office/drawing/2014/main" id="{A81C6CA3-3709-16F8-7464-3B92D0BC75B8}"/>
              </a:ext>
            </a:extLst>
          </p:cNvPr>
          <p:cNvSpPr txBox="1"/>
          <p:nvPr/>
        </p:nvSpPr>
        <p:spPr>
          <a:xfrm>
            <a:off x="944656" y="4763040"/>
            <a:ext cx="4646427"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a:ln>
                  <a:noFill/>
                </a:ln>
                <a:gradFill flip="none" rotWithShape="1">
                  <a:gsLst>
                    <a:gs pos="0">
                      <a:srgbClr val="FFFFFF"/>
                    </a:gs>
                    <a:gs pos="95000">
                      <a:srgbClr val="FFFFFF"/>
                    </a:gs>
                  </a:gsLst>
                  <a:path path="circle">
                    <a:fillToRect l="100000" t="100000"/>
                  </a:path>
                  <a:tileRect r="-100000" b="-100000"/>
                </a:gradFill>
                <a:effectLst/>
                <a:uLnTx/>
                <a:uFillTx/>
                <a:latin typeface="Segoe UI Variable Text Semibold" pitchFamily="2" charset="0"/>
                <a:ea typeface="+mn-ea"/>
                <a:cs typeface="Segoe UI Semibold" panose="020B0502040204020203" pitchFamily="34" charset="0"/>
              </a:rPr>
              <a:t>Repo: </a:t>
            </a:r>
            <a:r>
              <a:rPr kumimoji="0" lang="en-US" sz="2400" b="1" i="0" u="none" strike="noStrike" kern="1200" cap="none" spc="0" normalizeH="0" baseline="0" noProof="0">
                <a:ln>
                  <a:noFill/>
                </a:ln>
                <a:gradFill>
                  <a:gsLst>
                    <a:gs pos="5000">
                      <a:srgbClr val="8DC8E8"/>
                    </a:gs>
                    <a:gs pos="95000">
                      <a:srgbClr val="49C5B1"/>
                    </a:gs>
                  </a:gsLst>
                  <a:path path="circle">
                    <a:fillToRect l="100000" t="100000"/>
                  </a:path>
                </a:gradFill>
                <a:effectLst/>
                <a:uLnTx/>
                <a:uFillTx/>
                <a:latin typeface="Segoe UI Variable Text Semibold" pitchFamily="2" charset="0"/>
                <a:ea typeface="+mn-ea"/>
                <a:cs typeface="Segoe UI Semibold" panose="020B0502040204020203" pitchFamily="34" charset="0"/>
                <a:hlinkClick r:id="rId8">
                  <a:extLst>
                    <a:ext uri="{A12FA001-AC4F-418D-AE19-62706E023703}">
                      <ahyp:hlinkClr xmlns:ahyp="http://schemas.microsoft.com/office/drawing/2018/hyperlinkcolor" val="tx"/>
                    </a:ext>
                  </a:extLst>
                </a:hlinkClick>
              </a:rPr>
              <a:t>RAG solution accelerator</a:t>
            </a:r>
            <a:endParaRPr kumimoji="0" lang="en-US" sz="2400" b="0" i="0" u="none" strike="noStrike" kern="0" cap="none" spc="0" normalizeH="0" baseline="0" noProof="0">
              <a:ln>
                <a:noFill/>
              </a:ln>
              <a:gradFill>
                <a:gsLst>
                  <a:gs pos="5000">
                    <a:srgbClr val="8DC8E8"/>
                  </a:gs>
                  <a:gs pos="95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sp>
        <p:nvSpPr>
          <p:cNvPr id="25" name="TextBox 24">
            <a:extLst>
              <a:ext uri="{FF2B5EF4-FFF2-40B4-BE49-F238E27FC236}">
                <a16:creationId xmlns:a16="http://schemas.microsoft.com/office/drawing/2014/main" id="{3B9E1401-5CC0-92B7-1065-F7051BD16D34}"/>
              </a:ext>
            </a:extLst>
          </p:cNvPr>
          <p:cNvSpPr txBox="1"/>
          <p:nvPr/>
        </p:nvSpPr>
        <p:spPr>
          <a:xfrm>
            <a:off x="944656" y="5319879"/>
            <a:ext cx="4646427"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a:ln>
                  <a:noFill/>
                </a:ln>
                <a:gradFill flip="none" rotWithShape="1">
                  <a:gsLst>
                    <a:gs pos="0">
                      <a:srgbClr val="FFFFFF"/>
                    </a:gs>
                    <a:gs pos="95000">
                      <a:srgbClr val="FFFFFF"/>
                    </a:gs>
                  </a:gsLst>
                  <a:path path="circle">
                    <a:fillToRect l="100000" t="100000"/>
                  </a:path>
                  <a:tileRect r="-100000" b="-100000"/>
                </a:gradFill>
                <a:effectLst/>
                <a:uLnTx/>
                <a:uFillTx/>
                <a:latin typeface="Segoe UI Variable Text Semibold" pitchFamily="2" charset="0"/>
                <a:ea typeface="+mn-ea"/>
                <a:cs typeface="Segoe UI Semibold" panose="020B0502040204020203" pitchFamily="34" charset="0"/>
              </a:rPr>
              <a:t>Repo: </a:t>
            </a:r>
            <a:r>
              <a:rPr kumimoji="0" lang="en-US" sz="2400" b="1" i="0" u="none" strike="noStrike" kern="1200" cap="none" spc="0" normalizeH="0" baseline="0" noProof="0">
                <a:ln>
                  <a:noFill/>
                </a:ln>
                <a:gradFill>
                  <a:gsLst>
                    <a:gs pos="5000">
                      <a:srgbClr val="8DC8E8"/>
                    </a:gs>
                    <a:gs pos="95000">
                      <a:srgbClr val="49C5B1"/>
                    </a:gs>
                  </a:gsLst>
                  <a:path path="circle">
                    <a:fillToRect l="100000" t="100000"/>
                  </a:path>
                </a:gradFill>
                <a:effectLst/>
                <a:uLnTx/>
                <a:uFillTx/>
                <a:latin typeface="Segoe UI Variable Text Semibold" pitchFamily="2" charset="0"/>
                <a:ea typeface="+mn-ea"/>
                <a:cs typeface="Segoe UI Semibold" panose="020B0502040204020203" pitchFamily="34" charset="0"/>
                <a:hlinkClick r:id="rId9">
                  <a:extLst>
                    <a:ext uri="{A12FA001-AC4F-418D-AE19-62706E023703}">
                      <ahyp:hlinkClr xmlns:ahyp="http://schemas.microsoft.com/office/drawing/2018/hyperlinkcolor" val="tx"/>
                    </a:ext>
                  </a:extLst>
                </a:hlinkClick>
              </a:rPr>
              <a:t>Vector samples</a:t>
            </a:r>
            <a:endParaRPr kumimoji="0" lang="en-US" sz="2400" b="0" i="0" u="none" strike="noStrike" kern="0" cap="none" spc="0" normalizeH="0" baseline="0" noProof="0">
              <a:ln>
                <a:noFill/>
              </a:ln>
              <a:gradFill>
                <a:gsLst>
                  <a:gs pos="5000">
                    <a:srgbClr val="8DC8E8"/>
                  </a:gs>
                  <a:gs pos="95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D9B0B306-6B10-6FF6-A998-126840517A83}"/>
              </a:ext>
            </a:extLst>
          </p:cNvPr>
          <p:cNvGrpSpPr/>
          <p:nvPr/>
        </p:nvGrpSpPr>
        <p:grpSpPr>
          <a:xfrm>
            <a:off x="8984356" y="292100"/>
            <a:ext cx="2636144" cy="216000"/>
            <a:chOff x="7853427" y="292100"/>
            <a:chExt cx="2636144" cy="216000"/>
          </a:xfrm>
        </p:grpSpPr>
        <p:sp>
          <p:nvSpPr>
            <p:cNvPr id="3" name="Text Placeholder 2">
              <a:extLst>
                <a:ext uri="{FF2B5EF4-FFF2-40B4-BE49-F238E27FC236}">
                  <a16:creationId xmlns:a16="http://schemas.microsoft.com/office/drawing/2014/main" id="{0F00F56A-85C8-C0E4-0638-719E0C4F9149}"/>
                </a:ext>
              </a:extLst>
            </p:cNvPr>
            <p:cNvSpPr txBox="1">
              <a:spLocks noChangeAspect="1"/>
            </p:cNvSpPr>
            <p:nvPr/>
          </p:nvSpPr>
          <p:spPr>
            <a:xfrm>
              <a:off x="7853427"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 name="Text Placeholder 2">
              <a:extLst>
                <a:ext uri="{FF2B5EF4-FFF2-40B4-BE49-F238E27FC236}">
                  <a16:creationId xmlns:a16="http://schemas.microsoft.com/office/drawing/2014/main" id="{A9ACE596-6F99-FBAE-0DCE-167C3C050EB5}"/>
                </a:ext>
              </a:extLst>
            </p:cNvPr>
            <p:cNvSpPr txBox="1">
              <a:spLocks noChangeAspect="1"/>
            </p:cNvSpPr>
            <p:nvPr/>
          </p:nvSpPr>
          <p:spPr>
            <a:xfrm>
              <a:off x="8122145"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6" name="Text Placeholder 2">
              <a:extLst>
                <a:ext uri="{FF2B5EF4-FFF2-40B4-BE49-F238E27FC236}">
                  <a16:creationId xmlns:a16="http://schemas.microsoft.com/office/drawing/2014/main" id="{4C9BEF80-052F-A195-C67A-034670639F99}"/>
                </a:ext>
              </a:extLst>
            </p:cNvPr>
            <p:cNvSpPr txBox="1">
              <a:spLocks noChangeAspect="1"/>
            </p:cNvSpPr>
            <p:nvPr/>
          </p:nvSpPr>
          <p:spPr>
            <a:xfrm>
              <a:off x="8390863"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7" name="Text Placeholder 2">
              <a:extLst>
                <a:ext uri="{FF2B5EF4-FFF2-40B4-BE49-F238E27FC236}">
                  <a16:creationId xmlns:a16="http://schemas.microsoft.com/office/drawing/2014/main" id="{22D13BEB-0608-8480-CB15-5C0EBE49A0E9}"/>
                </a:ext>
              </a:extLst>
            </p:cNvPr>
            <p:cNvSpPr txBox="1">
              <a:spLocks noChangeAspect="1"/>
            </p:cNvSpPr>
            <p:nvPr/>
          </p:nvSpPr>
          <p:spPr>
            <a:xfrm>
              <a:off x="8659581"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8" name="Text Placeholder 2">
              <a:extLst>
                <a:ext uri="{FF2B5EF4-FFF2-40B4-BE49-F238E27FC236}">
                  <a16:creationId xmlns:a16="http://schemas.microsoft.com/office/drawing/2014/main" id="{8DE2B926-63DD-9451-C95C-ADE4EAB04DE4}"/>
                </a:ext>
              </a:extLst>
            </p:cNvPr>
            <p:cNvSpPr txBox="1">
              <a:spLocks noChangeAspect="1"/>
            </p:cNvSpPr>
            <p:nvPr/>
          </p:nvSpPr>
          <p:spPr>
            <a:xfrm>
              <a:off x="8928299"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9" name="Text Placeholder 2">
              <a:extLst>
                <a:ext uri="{FF2B5EF4-FFF2-40B4-BE49-F238E27FC236}">
                  <a16:creationId xmlns:a16="http://schemas.microsoft.com/office/drawing/2014/main" id="{4BDCBC05-6100-DDAC-D963-8846BD18D17B}"/>
                </a:ext>
              </a:extLst>
            </p:cNvPr>
            <p:cNvSpPr txBox="1">
              <a:spLocks noChangeAspect="1"/>
            </p:cNvSpPr>
            <p:nvPr/>
          </p:nvSpPr>
          <p:spPr>
            <a:xfrm>
              <a:off x="9197017"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0" name="Text Placeholder 2">
              <a:extLst>
                <a:ext uri="{FF2B5EF4-FFF2-40B4-BE49-F238E27FC236}">
                  <a16:creationId xmlns:a16="http://schemas.microsoft.com/office/drawing/2014/main" id="{F2311E25-34AE-5448-1A20-59DEE14B03A0}"/>
                </a:ext>
              </a:extLst>
            </p:cNvPr>
            <p:cNvSpPr txBox="1">
              <a:spLocks noChangeAspect="1"/>
            </p:cNvSpPr>
            <p:nvPr/>
          </p:nvSpPr>
          <p:spPr>
            <a:xfrm>
              <a:off x="9481637"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4" name="TextBox 13">
              <a:extLst>
                <a:ext uri="{FF2B5EF4-FFF2-40B4-BE49-F238E27FC236}">
                  <a16:creationId xmlns:a16="http://schemas.microsoft.com/office/drawing/2014/main" id="{37E55693-7402-33E1-70EA-5AAD2A0E7440}"/>
                </a:ext>
              </a:extLst>
            </p:cNvPr>
            <p:cNvSpPr txBox="1"/>
            <p:nvPr/>
          </p:nvSpPr>
          <p:spPr>
            <a:xfrm>
              <a:off x="9697637" y="316289"/>
              <a:ext cx="791934"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Next steps</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22452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3.54167E-6 2.96296E-6 L 3.54167E-6 0.03541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100"/>
                                  </p:stCondLst>
                                  <p:childTnLst>
                                    <p:animMotion origin="layout" path="M 1.25E-6 7.40741E-7 L 1.25E-6 0.03542 " pathEditMode="relative" rAng="0" ptsTypes="AA">
                                      <p:cBhvr>
                                        <p:cTn id="14" dur="700" spd="-100000" fill="hold"/>
                                        <p:tgtEl>
                                          <p:spTgt spid="13"/>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100"/>
                                  </p:stCondLst>
                                  <p:childTnLst>
                                    <p:animMotion origin="layout" path="M -2.08333E-7 -2.22222E-6 L -2.08333E-7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100"/>
                                  </p:stCondLst>
                                  <p:childTnLst>
                                    <p:animMotion origin="layout" path="M 1.25E-6 -4.44444E-6 L 1.25E-6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100"/>
                                  </p:stCondLst>
                                  <p:childTnLst>
                                    <p:animMotion origin="layout" path="M 1.25E-6 2.22222E-6 L 1.25E-6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42" presetClass="path" presetSubtype="0" decel="100000" fill="hold" grpId="1" nodeType="withEffect">
                                  <p:stCondLst>
                                    <p:cond delay="100"/>
                                  </p:stCondLst>
                                  <p:childTnLst>
                                    <p:animMotion origin="layout" path="M 1.25E-6 3.7037E-6 L 1.25E-6 0.03541 " pathEditMode="relative" rAng="0" ptsTypes="AA">
                                      <p:cBhvr>
                                        <p:cTn id="34" dur="700" spd="-100000" fill="hold"/>
                                        <p:tgtEl>
                                          <p:spTgt spid="24"/>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42" presetClass="path" presetSubtype="0" decel="100000" fill="hold" grpId="1" nodeType="withEffect">
                                  <p:stCondLst>
                                    <p:cond delay="100"/>
                                  </p:stCondLst>
                                  <p:childTnLst>
                                    <p:animMotion origin="layout" path="M 1.25E-6 4.44444E-6 L 1.25E-6 0.03541 " pathEditMode="relative" rAng="0" ptsTypes="AA">
                                      <p:cBhvr>
                                        <p:cTn id="39" dur="700" spd="-100000" fill="hold"/>
                                        <p:tgtEl>
                                          <p:spTgt spid="25"/>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200"/>
                                  </p:stCondLst>
                                  <p:childTnLst>
                                    <p:animMotion origin="layout" path="M -4.58333E-6 2.96296E-6 L -4.58333E-6 0.03541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42" presetClass="path" presetSubtype="0" decel="100000" fill="hold" grpId="1" nodeType="withEffect">
                                  <p:stCondLst>
                                    <p:cond delay="200"/>
                                  </p:stCondLst>
                                  <p:childTnLst>
                                    <p:animMotion origin="layout" path="M -2.08333E-7 -2.22222E-6 L -2.08333E-7 0.03542 " pathEditMode="relative" rAng="0" ptsTypes="AA">
                                      <p:cBhvr>
                                        <p:cTn id="49" dur="700" spd="-100000" fill="hold"/>
                                        <p:tgtEl>
                                          <p:spTgt spid="16"/>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42" presetClass="path" presetSubtype="0" decel="100000" fill="hold" grpId="1" nodeType="withEffect">
                                  <p:stCondLst>
                                    <p:cond delay="200"/>
                                  </p:stCondLst>
                                  <p:childTnLst>
                                    <p:animMotion origin="layout" path="M -4.16667E-7 -4.81481E-6 L -4.16667E-7 0.03542 " pathEditMode="relative" rAng="0" ptsTypes="AA">
                                      <p:cBhvr>
                                        <p:cTn id="54" dur="700" spd="-100000" fill="hold"/>
                                        <p:tgtEl>
                                          <p:spTgt spid="17"/>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grpId="1" nodeType="withEffect">
                                  <p:stCondLst>
                                    <p:cond delay="200"/>
                                  </p:stCondLst>
                                  <p:childTnLst>
                                    <p:animMotion origin="layout" path="M -2.08333E-7 3.33333E-6 L -2.08333E-7 0.03541 " pathEditMode="relative" rAng="0" ptsTypes="AA">
                                      <p:cBhvr>
                                        <p:cTn id="59"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p:bldP spid="13" grpId="1"/>
      <p:bldP spid="15" grpId="0" animBg="1"/>
      <p:bldP spid="15" grpId="1" animBg="1"/>
      <p:bldP spid="16" grpId="0" animBg="1"/>
      <p:bldP spid="16" grpId="1" animBg="1"/>
      <p:bldP spid="17" grpId="0"/>
      <p:bldP spid="17" grpId="1"/>
      <p:bldP spid="18" grpId="0"/>
      <p:bldP spid="18" grpId="1"/>
      <p:bldP spid="20" grpId="0"/>
      <p:bldP spid="20" grpId="1"/>
      <p:bldP spid="21" grpId="0"/>
      <p:bldP spid="21" grpId="1"/>
      <p:bldP spid="24" grpId="0"/>
      <p:bldP spid="24" grpId="1"/>
      <p:bldP spid="25" grpId="0"/>
      <p:bldP spid="25" grpId="1"/>
    </p:bldLst>
  </p:timing>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81BD-56A9-40C8-E16D-062DEC9C711D}"/>
              </a:ext>
            </a:extLst>
          </p:cNvPr>
          <p:cNvSpPr>
            <a:spLocks noGrp="1"/>
          </p:cNvSpPr>
          <p:nvPr>
            <p:ph type="title"/>
          </p:nvPr>
        </p:nvSpPr>
        <p:spPr/>
        <p:txBody>
          <a:bodyPr/>
          <a:lstStyle/>
          <a:p>
            <a:r>
              <a:rPr lang="en-US"/>
              <a:t>Next steps</a:t>
            </a:r>
          </a:p>
        </p:txBody>
      </p:sp>
      <p:sp>
        <p:nvSpPr>
          <p:cNvPr id="31" name="Text Placeholder 5">
            <a:extLst>
              <a:ext uri="{FF2B5EF4-FFF2-40B4-BE49-F238E27FC236}">
                <a16:creationId xmlns:a16="http://schemas.microsoft.com/office/drawing/2014/main" id="{1BEC2855-C0D0-DC0A-C403-59812AFE40D3}"/>
              </a:ext>
            </a:extLst>
          </p:cNvPr>
          <p:cNvSpPr txBox="1">
            <a:spLocks/>
          </p:cNvSpPr>
          <p:nvPr/>
        </p:nvSpPr>
        <p:spPr>
          <a:xfrm>
            <a:off x="944657" y="1777717"/>
            <a:ext cx="2150236" cy="468000"/>
          </a:xfrm>
          <a:prstGeom prst="roundRect">
            <a:avLst>
              <a:gd name="adj" fmla="val 28692"/>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90000" numCol="1" spcCol="0" rtlCol="0" fromWordArt="0" anchor="ctr" anchorCtr="0" forceAA="0" compatLnSpc="1">
            <a:prstTxWarp prst="textNoShape">
              <a:avLst/>
            </a:prstTxWarp>
            <a:noAutofit/>
          </a:bodyPr>
          <a:lstStyle>
            <a:defPPr>
              <a:defRPr lang="en-US"/>
            </a:defPPr>
            <a:lvl1pPr marR="0" lvl="0" indent="0" algn="ctr" defTabSz="932486" fontAlgn="base">
              <a:lnSpc>
                <a:spcPct val="100000"/>
              </a:lnSpc>
              <a:spcBef>
                <a:spcPts val="600"/>
              </a:spcBef>
              <a:spcAft>
                <a:spcPct val="0"/>
              </a:spcAft>
              <a:buClrTx/>
              <a:buSzTx/>
              <a:buFontTx/>
              <a:buNone/>
              <a:tabLst>
                <a:tab pos="1487158" algn="l"/>
              </a:tabLst>
              <a:defRPr kumimoji="0" sz="1600" b="1" i="0" u="none" strike="noStrike" cap="none" spc="0" normalizeH="0" baseline="0">
                <a:ln>
                  <a:noFill/>
                </a:ln>
                <a:gradFill>
                  <a:gsLst>
                    <a:gs pos="70629">
                      <a:srgbClr val="FFFFFF"/>
                    </a:gs>
                    <a:gs pos="48951">
                      <a:srgbClr val="FFFFFF"/>
                    </a:gs>
                  </a:gsLst>
                  <a:path path="circle">
                    <a:fillToRect l="100000" t="100000"/>
                  </a:path>
                </a:gradFill>
                <a:effectLst/>
                <a:uLnTx/>
                <a:uFillTx/>
                <a:latin typeface="Segoe UI Variable Display Semibold" pitchFamily="2" charset="0"/>
              </a:defRPr>
            </a:lvl1pPr>
            <a:lvl2pPr marL="0" lvl="1" algn="ctr" defTabSz="932486" fontAlgn="base">
              <a:spcBef>
                <a:spcPts val="600"/>
              </a:spcBef>
              <a:spcAft>
                <a:spcPct val="0"/>
              </a:spcAft>
              <a:tabLst>
                <a:tab pos="1487158" algn="l"/>
              </a:tabLst>
              <a:defRPr b="1">
                <a:gradFill>
                  <a:gsLst>
                    <a:gs pos="70629">
                      <a:srgbClr val="FFFFFF"/>
                    </a:gs>
                    <a:gs pos="48951">
                      <a:srgbClr val="FFFFFF"/>
                    </a:gs>
                  </a:gsLst>
                  <a:path path="circle">
                    <a:fillToRect l="100000" t="100000"/>
                  </a:path>
                </a:gradFill>
                <a:latin typeface="Segoe UI Semibold"/>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6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Variable Text Semibold" pitchFamily="2" charset="0"/>
                <a:ea typeface="+mn-ea"/>
                <a:cs typeface="+mn-cs"/>
              </a:rPr>
              <a:t>Get started for free</a:t>
            </a:r>
          </a:p>
        </p:txBody>
      </p:sp>
      <p:sp>
        <p:nvSpPr>
          <p:cNvPr id="35" name="TextBox 34">
            <a:extLst>
              <a:ext uri="{FF2B5EF4-FFF2-40B4-BE49-F238E27FC236}">
                <a16:creationId xmlns:a16="http://schemas.microsoft.com/office/drawing/2014/main" id="{194A48DC-A379-FDC9-85D3-D764E110679D}"/>
              </a:ext>
            </a:extLst>
          </p:cNvPr>
          <p:cNvSpPr txBox="1"/>
          <p:nvPr/>
        </p:nvSpPr>
        <p:spPr>
          <a:xfrm>
            <a:off x="944657" y="2523140"/>
            <a:ext cx="6727159" cy="14388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a:ln>
                  <a:noFill/>
                </a:ln>
                <a:gradFill flip="none" rotWithShape="1">
                  <a:gsLst>
                    <a:gs pos="5000">
                      <a:srgbClr val="8DC8E8"/>
                    </a:gs>
                    <a:gs pos="95000">
                      <a:srgbClr val="49C5B1"/>
                    </a:gs>
                  </a:gsLst>
                  <a:path path="circle">
                    <a:fillToRect l="100000" t="100000"/>
                  </a:path>
                  <a:tileRect r="-100000" b="-100000"/>
                </a:gradFill>
                <a:effectLst/>
                <a:uLnTx/>
                <a:uFillTx/>
                <a:latin typeface="Segoe UI Variable Text Semibold" pitchFamily="2" charset="0"/>
                <a:ea typeface="+mn-ea"/>
                <a:cs typeface="Segoe UI Semibold" panose="020B0502040204020203" pitchFamily="34" charset="0"/>
              </a:rPr>
              <a:t>Azure Free Trial</a:t>
            </a:r>
            <a:endParaRPr kumimoji="0" lang="en-US" sz="2400" b="0" i="0" u="none" strike="noStrike" kern="0" cap="none" spc="0" normalizeH="0" baseline="0" noProof="0">
              <a:ln>
                <a:noFill/>
              </a:ln>
              <a:gradFill flip="none" rotWithShape="1">
                <a:gsLst>
                  <a:gs pos="5000">
                    <a:srgbClr val="8DC8E8"/>
                  </a:gs>
                  <a:gs pos="95000">
                    <a:srgbClr val="49C5B1"/>
                  </a:gs>
                </a:gsLst>
                <a:path path="circle">
                  <a:fillToRect l="100000" t="100000"/>
                </a:path>
                <a:tileRect r="-100000" b="-100000"/>
              </a:gradFill>
              <a:effectLst/>
              <a:uLnTx/>
              <a:uFillTx/>
              <a:latin typeface="Segoe UI Variable Text" pitchFamily="2" charset="0"/>
              <a:ea typeface="+mn-ea"/>
              <a:cs typeface="Segoe UI" panose="020B0502040204020203" pitchFamily="34" charset="0"/>
            </a:endParaRPr>
          </a:p>
          <a:p>
            <a:pPr marL="0" marR="0" lvl="0" indent="0" algn="l" defTabSz="932742"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If you're new to Azure, you can  explore Azure AI Search for free. Information retrieval over your own content is useful for many scenarios including AI generative search.</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1" i="0" u="none" strike="noStrike" kern="0" cap="none" spc="0" normalizeH="0" baseline="0" noProof="0">
                <a:ln>
                  <a:noFill/>
                </a:ln>
                <a:solidFill>
                  <a:srgbClr val="FFFFFF"/>
                </a:solidFill>
                <a:effectLst/>
                <a:uLnTx/>
                <a:uFillTx/>
                <a:latin typeface="Segoe UI Variable Text Semibold" pitchFamily="2" charset="0"/>
                <a:ea typeface="+mn-ea"/>
                <a:cs typeface="Segoe UI Semibold" panose="020B0502040204020203" pitchFamily="34" charset="0"/>
                <a:hlinkClick r:id="rId2">
                  <a:extLst>
                    <a:ext uri="{A12FA001-AC4F-418D-AE19-62706E023703}">
                      <ahyp:hlinkClr xmlns:ahyp="http://schemas.microsoft.com/office/drawing/2018/hyperlinkcolor" val="tx"/>
                    </a:ext>
                  </a:extLst>
                </a:hlinkClick>
              </a:rPr>
              <a:t>Learn more</a:t>
            </a:r>
            <a:endParaRPr kumimoji="0" lang="en-US" sz="1400" b="1" i="0" u="none" strike="noStrike" kern="0" cap="none" spc="0" normalizeH="0" baseline="0" noProof="0">
              <a:ln>
                <a:noFill/>
              </a:ln>
              <a:solidFill>
                <a:srgbClr val="FFFFFF"/>
              </a:solidFill>
              <a:effectLst/>
              <a:uLnTx/>
              <a:uFillTx/>
              <a:latin typeface="Segoe UI Variable Text Semibold" pitchFamily="2" charset="0"/>
              <a:ea typeface="+mn-ea"/>
              <a:cs typeface="Segoe UI Semibold" panose="020B0502040204020203" pitchFamily="34" charset="0"/>
            </a:endParaRPr>
          </a:p>
        </p:txBody>
      </p:sp>
      <p:sp>
        <p:nvSpPr>
          <p:cNvPr id="37" name="TextBox 36">
            <a:extLst>
              <a:ext uri="{FF2B5EF4-FFF2-40B4-BE49-F238E27FC236}">
                <a16:creationId xmlns:a16="http://schemas.microsoft.com/office/drawing/2014/main" id="{039682E4-EE1B-0269-1872-AF0D2B5C4710}"/>
              </a:ext>
            </a:extLst>
          </p:cNvPr>
          <p:cNvSpPr txBox="1"/>
          <p:nvPr/>
        </p:nvSpPr>
        <p:spPr>
          <a:xfrm>
            <a:off x="944657" y="4329019"/>
            <a:ext cx="6727160" cy="143885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a:ln>
                  <a:noFill/>
                </a:ln>
                <a:gradFill flip="none" rotWithShape="1">
                  <a:gsLst>
                    <a:gs pos="5000">
                      <a:srgbClr val="8DC8E8"/>
                    </a:gs>
                    <a:gs pos="95000">
                      <a:srgbClr val="49C5B1"/>
                    </a:gs>
                  </a:gsLst>
                  <a:path path="circle">
                    <a:fillToRect l="100000" t="100000"/>
                  </a:path>
                  <a:tileRect r="-100000" b="-100000"/>
                </a:gradFill>
                <a:effectLst/>
                <a:uLnTx/>
                <a:uFillTx/>
                <a:latin typeface="Segoe UI Variable Text Semibold" pitchFamily="2" charset="0"/>
                <a:ea typeface="+mn-ea"/>
                <a:cs typeface="Segoe UI Semibold" panose="020B0502040204020203" pitchFamily="34" charset="0"/>
              </a:rPr>
              <a:t>Azure AI Lab</a:t>
            </a:r>
          </a:p>
          <a:p>
            <a:pPr marL="0" marR="0" lvl="0" indent="0" algn="l" defTabSz="932742" rtl="0" eaLnBrk="1" fontAlgn="auto" latinLnBrk="0" hangingPunct="1">
              <a:lnSpc>
                <a:spcPct val="100000"/>
              </a:lnSpc>
              <a:spcBef>
                <a:spcPts val="300"/>
              </a:spcBef>
              <a:spcAft>
                <a:spcPts val="0"/>
              </a:spcAft>
              <a:buClrTx/>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rPr>
              <a:t>To try out Azure AI search for free, you can use the Azure AI Learning and Experimentation Lab provided by GitHub. This repository is open source and offers samples to try out Azure AI scenarios on your local machine.</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FFFFFF"/>
                </a:solidFill>
                <a:effectLst/>
                <a:uLnTx/>
                <a:uFillTx/>
                <a:latin typeface="Segoe UI Variable Text Semibold" pitchFamily="2" charset="0"/>
                <a:ea typeface="+mn-ea"/>
                <a:cs typeface="Segoe UI Semibold" panose="020B0502040204020203" pitchFamily="34" charset="0"/>
                <a:hlinkClick r:id="rId3">
                  <a:extLst>
                    <a:ext uri="{A12FA001-AC4F-418D-AE19-62706E023703}">
                      <ahyp:hlinkClr xmlns:ahyp="http://schemas.microsoft.com/office/drawing/2018/hyperlinkcolor" val="tx"/>
                    </a:ext>
                  </a:extLst>
                </a:hlinkClick>
              </a:rPr>
              <a:t>Learn more</a:t>
            </a:r>
            <a:endParaRPr kumimoji="0" lang="en-US" sz="1400" b="1" i="0" u="none" strike="noStrike" kern="1200" cap="none" spc="0" normalizeH="0" baseline="0" noProof="0">
              <a:ln>
                <a:noFill/>
              </a:ln>
              <a:solidFill>
                <a:srgbClr val="FFFFFF"/>
              </a:solidFill>
              <a:effectLst/>
              <a:uLnTx/>
              <a:uFillTx/>
              <a:latin typeface="Segoe UI Variable Text Semibold" pitchFamily="2" charset="0"/>
              <a:ea typeface="+mn-ea"/>
              <a:cs typeface="Segoe UI Semibold" panose="020B0502040204020203" pitchFamily="34" charset="0"/>
            </a:endParaRPr>
          </a:p>
        </p:txBody>
      </p:sp>
      <p:sp>
        <p:nvSpPr>
          <p:cNvPr id="38" name="Rectangle: Rounded Corners 87">
            <a:extLst>
              <a:ext uri="{FF2B5EF4-FFF2-40B4-BE49-F238E27FC236}">
                <a16:creationId xmlns:a16="http://schemas.microsoft.com/office/drawing/2014/main" id="{61613604-E7C3-C368-B409-71DCCEE0CF76}"/>
              </a:ext>
              <a:ext uri="{C183D7F6-B498-43B3-948B-1728B52AA6E4}">
                <adec:decorative xmlns:adec="http://schemas.microsoft.com/office/drawing/2017/decorative" val="1"/>
              </a:ext>
            </a:extLst>
          </p:cNvPr>
          <p:cNvSpPr/>
          <p:nvPr/>
        </p:nvSpPr>
        <p:spPr bwMode="auto">
          <a:xfrm>
            <a:off x="584200" y="1436688"/>
            <a:ext cx="7543800" cy="4835197"/>
          </a:xfrm>
          <a:prstGeom prst="roundRect">
            <a:avLst>
              <a:gd name="adj" fmla="val 324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D1E7B1ED-DA4B-0214-7970-6BC43E1A0F80}"/>
              </a:ext>
            </a:extLst>
          </p:cNvPr>
          <p:cNvGrpSpPr/>
          <p:nvPr/>
        </p:nvGrpSpPr>
        <p:grpSpPr>
          <a:xfrm>
            <a:off x="8984356" y="292100"/>
            <a:ext cx="2636144" cy="216000"/>
            <a:chOff x="7853427" y="292100"/>
            <a:chExt cx="2636144" cy="216000"/>
          </a:xfrm>
        </p:grpSpPr>
        <p:sp>
          <p:nvSpPr>
            <p:cNvPr id="4" name="Text Placeholder 2">
              <a:extLst>
                <a:ext uri="{FF2B5EF4-FFF2-40B4-BE49-F238E27FC236}">
                  <a16:creationId xmlns:a16="http://schemas.microsoft.com/office/drawing/2014/main" id="{AA0FBCC7-9D72-4BE8-23BE-F1B36602FA1E}"/>
                </a:ext>
              </a:extLst>
            </p:cNvPr>
            <p:cNvSpPr txBox="1">
              <a:spLocks noChangeAspect="1"/>
            </p:cNvSpPr>
            <p:nvPr/>
          </p:nvSpPr>
          <p:spPr>
            <a:xfrm>
              <a:off x="7853427"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5" name="Text Placeholder 2">
              <a:extLst>
                <a:ext uri="{FF2B5EF4-FFF2-40B4-BE49-F238E27FC236}">
                  <a16:creationId xmlns:a16="http://schemas.microsoft.com/office/drawing/2014/main" id="{CDE66EB6-0567-ECB6-C569-E2D3505CE7F4}"/>
                </a:ext>
              </a:extLst>
            </p:cNvPr>
            <p:cNvSpPr txBox="1">
              <a:spLocks noChangeAspect="1"/>
            </p:cNvSpPr>
            <p:nvPr/>
          </p:nvSpPr>
          <p:spPr>
            <a:xfrm>
              <a:off x="8122145"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6" name="Text Placeholder 2">
              <a:extLst>
                <a:ext uri="{FF2B5EF4-FFF2-40B4-BE49-F238E27FC236}">
                  <a16:creationId xmlns:a16="http://schemas.microsoft.com/office/drawing/2014/main" id="{1827CCE5-FEC3-0D2A-EA3D-800EB94D1874}"/>
                </a:ext>
              </a:extLst>
            </p:cNvPr>
            <p:cNvSpPr txBox="1">
              <a:spLocks noChangeAspect="1"/>
            </p:cNvSpPr>
            <p:nvPr/>
          </p:nvSpPr>
          <p:spPr>
            <a:xfrm>
              <a:off x="8390863"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7" name="Text Placeholder 2">
              <a:extLst>
                <a:ext uri="{FF2B5EF4-FFF2-40B4-BE49-F238E27FC236}">
                  <a16:creationId xmlns:a16="http://schemas.microsoft.com/office/drawing/2014/main" id="{134B24D5-68DB-B3EC-D18C-4E1E92A1BD50}"/>
                </a:ext>
              </a:extLst>
            </p:cNvPr>
            <p:cNvSpPr txBox="1">
              <a:spLocks noChangeAspect="1"/>
            </p:cNvSpPr>
            <p:nvPr/>
          </p:nvSpPr>
          <p:spPr>
            <a:xfrm>
              <a:off x="8659581"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8" name="Text Placeholder 2">
              <a:extLst>
                <a:ext uri="{FF2B5EF4-FFF2-40B4-BE49-F238E27FC236}">
                  <a16:creationId xmlns:a16="http://schemas.microsoft.com/office/drawing/2014/main" id="{D851E1D9-8EDC-8660-5250-1D29DFCA65DA}"/>
                </a:ext>
              </a:extLst>
            </p:cNvPr>
            <p:cNvSpPr txBox="1">
              <a:spLocks noChangeAspect="1"/>
            </p:cNvSpPr>
            <p:nvPr/>
          </p:nvSpPr>
          <p:spPr>
            <a:xfrm>
              <a:off x="8928299"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9" name="Text Placeholder 2">
              <a:extLst>
                <a:ext uri="{FF2B5EF4-FFF2-40B4-BE49-F238E27FC236}">
                  <a16:creationId xmlns:a16="http://schemas.microsoft.com/office/drawing/2014/main" id="{9D126D5E-4A02-4370-A3B2-201022A62F5A}"/>
                </a:ext>
              </a:extLst>
            </p:cNvPr>
            <p:cNvSpPr txBox="1">
              <a:spLocks noChangeAspect="1"/>
            </p:cNvSpPr>
            <p:nvPr/>
          </p:nvSpPr>
          <p:spPr>
            <a:xfrm>
              <a:off x="9197017"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10" name="Text Placeholder 2">
              <a:extLst>
                <a:ext uri="{FF2B5EF4-FFF2-40B4-BE49-F238E27FC236}">
                  <a16:creationId xmlns:a16="http://schemas.microsoft.com/office/drawing/2014/main" id="{B8CCCA80-973D-C5DC-6263-0B5633BB0EA2}"/>
                </a:ext>
              </a:extLst>
            </p:cNvPr>
            <p:cNvSpPr txBox="1">
              <a:spLocks noChangeAspect="1"/>
            </p:cNvSpPr>
            <p:nvPr/>
          </p:nvSpPr>
          <p:spPr>
            <a:xfrm>
              <a:off x="9481637"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11" name="TextBox 10">
              <a:extLst>
                <a:ext uri="{FF2B5EF4-FFF2-40B4-BE49-F238E27FC236}">
                  <a16:creationId xmlns:a16="http://schemas.microsoft.com/office/drawing/2014/main" id="{97EC80C2-A502-699B-6E30-3F265D91E29C}"/>
                </a:ext>
              </a:extLst>
            </p:cNvPr>
            <p:cNvSpPr txBox="1"/>
            <p:nvPr/>
          </p:nvSpPr>
          <p:spPr>
            <a:xfrm>
              <a:off x="9697637" y="316289"/>
              <a:ext cx="791934"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Next steps</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4137906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100"/>
                                  </p:stCondLst>
                                  <p:childTnLst>
                                    <p:animMotion origin="layout" path="M -2.08333E-7 -2.22222E-6 L -2.08333E-7 0.03542 " pathEditMode="relative" rAng="0" ptsTypes="AA">
                                      <p:cBhvr>
                                        <p:cTn id="9" dur="700" spd="-100000" fill="hold"/>
                                        <p:tgtEl>
                                          <p:spTgt spid="31"/>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100"/>
                                  </p:stCondLst>
                                  <p:childTnLst>
                                    <p:animMotion origin="layout" path="M 4.58333E-6 4.81481E-6 L 4.58333E-6 0.03541 " pathEditMode="relative" rAng="0" ptsTypes="AA">
                                      <p:cBhvr>
                                        <p:cTn id="14" dur="700" spd="-100000" fill="hold"/>
                                        <p:tgtEl>
                                          <p:spTgt spid="3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42" presetClass="path" presetSubtype="0" decel="100000" fill="hold" grpId="1" nodeType="withEffect">
                                  <p:stCondLst>
                                    <p:cond delay="100"/>
                                  </p:stCondLst>
                                  <p:childTnLst>
                                    <p:animMotion origin="layout" path="M 4.58333E-6 -1.11111E-6 L 4.58333E-6 0.03542 " pathEditMode="relative" rAng="0" ptsTypes="AA">
                                      <p:cBhvr>
                                        <p:cTn id="19" dur="700" spd="-100000" fill="hold"/>
                                        <p:tgtEl>
                                          <p:spTgt spid="3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42" presetClass="path" presetSubtype="0" decel="100000" fill="hold" grpId="1" nodeType="withEffect">
                                  <p:stCondLst>
                                    <p:cond delay="100"/>
                                  </p:stCondLst>
                                  <p:childTnLst>
                                    <p:animMotion origin="layout" path="M -1.66667E-6 2.96296E-6 L -1.66667E-6 0.03541 " pathEditMode="relative" rAng="0" ptsTypes="AA">
                                      <p:cBhvr>
                                        <p:cTn id="24"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5" grpId="0"/>
      <p:bldP spid="35" grpId="1"/>
      <p:bldP spid="37" grpId="0"/>
      <p:bldP spid="37" grpId="1"/>
      <p:bldP spid="38" grpId="0" animBg="1"/>
      <p:bldP spid="38" grpId="1"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7D8227-D3F0-95BD-96D8-A074C03D09F4}"/>
            </a:ext>
          </a:extLst>
        </p:cNvPr>
        <p:cNvGrpSpPr/>
        <p:nvPr/>
      </p:nvGrpSpPr>
      <p:grpSpPr>
        <a:xfrm>
          <a:off x="0" y="0"/>
          <a:ext cx="0" cy="0"/>
          <a:chOff x="0" y="0"/>
          <a:chExt cx="0" cy="0"/>
        </a:xfrm>
      </p:grpSpPr>
      <p:sp>
        <p:nvSpPr>
          <p:cNvPr id="7" name="Rectangle: Rounded Corners 87">
            <a:extLst>
              <a:ext uri="{FF2B5EF4-FFF2-40B4-BE49-F238E27FC236}">
                <a16:creationId xmlns:a16="http://schemas.microsoft.com/office/drawing/2014/main" id="{F9C721DE-EF53-0D7D-8D00-96E4B6D88EBF}"/>
              </a:ext>
              <a:ext uri="{C183D7F6-B498-43B3-948B-1728B52AA6E4}">
                <adec:decorative xmlns:adec="http://schemas.microsoft.com/office/drawing/2017/decorative" val="1"/>
              </a:ext>
            </a:extLst>
          </p:cNvPr>
          <p:cNvSpPr/>
          <p:nvPr/>
        </p:nvSpPr>
        <p:spPr bwMode="auto">
          <a:xfrm>
            <a:off x="588964" y="585798"/>
            <a:ext cx="11020426" cy="5683236"/>
          </a:xfrm>
          <a:prstGeom prst="roundRect">
            <a:avLst>
              <a:gd name="adj" fmla="val 26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cxnSp>
        <p:nvCxnSpPr>
          <p:cNvPr id="12" name="Straight Connector 11">
            <a:extLst>
              <a:ext uri="{FF2B5EF4-FFF2-40B4-BE49-F238E27FC236}">
                <a16:creationId xmlns:a16="http://schemas.microsoft.com/office/drawing/2014/main" id="{A8CD41B7-1CC1-39F4-5FAE-A8D9AC36A312}"/>
              </a:ext>
            </a:extLst>
          </p:cNvPr>
          <p:cNvCxnSpPr>
            <a:cxnSpLocks/>
          </p:cNvCxnSpPr>
          <p:nvPr/>
        </p:nvCxnSpPr>
        <p:spPr>
          <a:xfrm>
            <a:off x="588963" y="2596044"/>
            <a:ext cx="1101960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TextBox 15">
            <a:extLst>
              <a:ext uri="{FF2B5EF4-FFF2-40B4-BE49-F238E27FC236}">
                <a16:creationId xmlns:a16="http://schemas.microsoft.com/office/drawing/2014/main" id="{AD84858F-DE4A-4610-7F50-E2D153DADB7D}"/>
              </a:ext>
            </a:extLst>
          </p:cNvPr>
          <p:cNvSpPr txBox="1"/>
          <p:nvPr/>
        </p:nvSpPr>
        <p:spPr>
          <a:xfrm>
            <a:off x="1089893" y="1128600"/>
            <a:ext cx="10018569" cy="12721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Lorem ipsum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dolor</a:t>
            </a: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 sit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amet</a:t>
            </a:r>
            <a:endPar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p:txBody>
      </p:sp>
      <p:sp>
        <p:nvSpPr>
          <p:cNvPr id="18" name="TextBox 17">
            <a:extLst>
              <a:ext uri="{FF2B5EF4-FFF2-40B4-BE49-F238E27FC236}">
                <a16:creationId xmlns:a16="http://schemas.microsoft.com/office/drawing/2014/main" id="{1A6636F0-5E9D-1B81-B01F-BB9CC3C74F6F}"/>
              </a:ext>
            </a:extLst>
          </p:cNvPr>
          <p:cNvSpPr txBox="1"/>
          <p:nvPr/>
        </p:nvSpPr>
        <p:spPr>
          <a:xfrm>
            <a:off x="1089893" y="2791345"/>
            <a:ext cx="10018569" cy="12721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Lorem ipsum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dolor</a:t>
            </a: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 sit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amet</a:t>
            </a:r>
            <a:endPar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p:txBody>
      </p:sp>
      <p:sp>
        <p:nvSpPr>
          <p:cNvPr id="19" name="TextBox 18">
            <a:extLst>
              <a:ext uri="{FF2B5EF4-FFF2-40B4-BE49-F238E27FC236}">
                <a16:creationId xmlns:a16="http://schemas.microsoft.com/office/drawing/2014/main" id="{9C1DB47D-1F5D-4661-8306-771FC1F38F65}"/>
              </a:ext>
            </a:extLst>
          </p:cNvPr>
          <p:cNvSpPr txBox="1"/>
          <p:nvPr/>
        </p:nvSpPr>
        <p:spPr>
          <a:xfrm>
            <a:off x="1089893" y="4454089"/>
            <a:ext cx="10018569" cy="12721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Lorem ipsum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dolor</a:t>
            </a: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 sit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amet</a:t>
            </a:r>
            <a:endPar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p:txBody>
      </p:sp>
      <p:cxnSp>
        <p:nvCxnSpPr>
          <p:cNvPr id="20" name="Straight Connector 19">
            <a:extLst>
              <a:ext uri="{FF2B5EF4-FFF2-40B4-BE49-F238E27FC236}">
                <a16:creationId xmlns:a16="http://schemas.microsoft.com/office/drawing/2014/main" id="{4AECCE9B-637F-0B95-BE0A-E3297F11AF52}"/>
              </a:ext>
            </a:extLst>
          </p:cNvPr>
          <p:cNvCxnSpPr>
            <a:cxnSpLocks/>
          </p:cNvCxnSpPr>
          <p:nvPr/>
        </p:nvCxnSpPr>
        <p:spPr>
          <a:xfrm>
            <a:off x="588963" y="4258789"/>
            <a:ext cx="1101960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 name="Group 12">
            <a:extLst>
              <a:ext uri="{FF2B5EF4-FFF2-40B4-BE49-F238E27FC236}">
                <a16:creationId xmlns:a16="http://schemas.microsoft.com/office/drawing/2014/main" id="{0F496E2E-3612-72D8-0FFD-4D8CF9A76D4F}"/>
              </a:ext>
            </a:extLst>
          </p:cNvPr>
          <p:cNvGrpSpPr/>
          <p:nvPr/>
        </p:nvGrpSpPr>
        <p:grpSpPr>
          <a:xfrm>
            <a:off x="8668773" y="292100"/>
            <a:ext cx="2958851" cy="216000"/>
            <a:chOff x="8668773" y="292100"/>
            <a:chExt cx="2958851" cy="216000"/>
          </a:xfrm>
        </p:grpSpPr>
        <p:sp>
          <p:nvSpPr>
            <p:cNvPr id="14" name="Text Placeholder 2">
              <a:extLst>
                <a:ext uri="{FF2B5EF4-FFF2-40B4-BE49-F238E27FC236}">
                  <a16:creationId xmlns:a16="http://schemas.microsoft.com/office/drawing/2014/main" id="{1E4503A8-EA86-F090-5797-0A90EABF96E2}"/>
                </a:ext>
              </a:extLst>
            </p:cNvPr>
            <p:cNvSpPr txBox="1">
              <a:spLocks noChangeAspect="1"/>
            </p:cNvSpPr>
            <p:nvPr/>
          </p:nvSpPr>
          <p:spPr>
            <a:xfrm>
              <a:off x="8668773"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5" name="Text Placeholder 2">
              <a:extLst>
                <a:ext uri="{FF2B5EF4-FFF2-40B4-BE49-F238E27FC236}">
                  <a16:creationId xmlns:a16="http://schemas.microsoft.com/office/drawing/2014/main" id="{E203D61F-F0E7-68FB-CFEA-0A67F8945754}"/>
                </a:ext>
              </a:extLst>
            </p:cNvPr>
            <p:cNvSpPr txBox="1">
              <a:spLocks noChangeAspect="1"/>
            </p:cNvSpPr>
            <p:nvPr/>
          </p:nvSpPr>
          <p:spPr>
            <a:xfrm>
              <a:off x="8937491"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7" name="Text Placeholder 2">
              <a:extLst>
                <a:ext uri="{FF2B5EF4-FFF2-40B4-BE49-F238E27FC236}">
                  <a16:creationId xmlns:a16="http://schemas.microsoft.com/office/drawing/2014/main" id="{D2B6D835-3DCE-F6C3-C199-1719980691D3}"/>
                </a:ext>
              </a:extLst>
            </p:cNvPr>
            <p:cNvSpPr txBox="1">
              <a:spLocks noChangeAspect="1"/>
            </p:cNvSpPr>
            <p:nvPr/>
          </p:nvSpPr>
          <p:spPr>
            <a:xfrm>
              <a:off x="9206209"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1" name="Text Placeholder 2">
              <a:extLst>
                <a:ext uri="{FF2B5EF4-FFF2-40B4-BE49-F238E27FC236}">
                  <a16:creationId xmlns:a16="http://schemas.microsoft.com/office/drawing/2014/main" id="{9A00AB02-3911-0DEF-11F6-1F5D12C10195}"/>
                </a:ext>
              </a:extLst>
            </p:cNvPr>
            <p:cNvSpPr txBox="1">
              <a:spLocks noChangeAspect="1"/>
            </p:cNvSpPr>
            <p:nvPr/>
          </p:nvSpPr>
          <p:spPr>
            <a:xfrm>
              <a:off x="9474927"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2" name="Text Placeholder 2">
              <a:extLst>
                <a:ext uri="{FF2B5EF4-FFF2-40B4-BE49-F238E27FC236}">
                  <a16:creationId xmlns:a16="http://schemas.microsoft.com/office/drawing/2014/main" id="{D805ED02-2676-3258-1508-BC876E6662EE}"/>
                </a:ext>
              </a:extLst>
            </p:cNvPr>
            <p:cNvSpPr txBox="1">
              <a:spLocks noChangeAspect="1"/>
            </p:cNvSpPr>
            <p:nvPr/>
          </p:nvSpPr>
          <p:spPr>
            <a:xfrm>
              <a:off x="9743645"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3" name="Text Placeholder 2">
              <a:extLst>
                <a:ext uri="{FF2B5EF4-FFF2-40B4-BE49-F238E27FC236}">
                  <a16:creationId xmlns:a16="http://schemas.microsoft.com/office/drawing/2014/main" id="{2C0AAF18-A42F-EFFE-390C-57A4882E9AC6}"/>
                </a:ext>
              </a:extLst>
            </p:cNvPr>
            <p:cNvSpPr txBox="1">
              <a:spLocks noChangeAspect="1"/>
            </p:cNvSpPr>
            <p:nvPr/>
          </p:nvSpPr>
          <p:spPr>
            <a:xfrm>
              <a:off x="10012363"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4" name="Text Placeholder 2">
              <a:extLst>
                <a:ext uri="{FF2B5EF4-FFF2-40B4-BE49-F238E27FC236}">
                  <a16:creationId xmlns:a16="http://schemas.microsoft.com/office/drawing/2014/main" id="{65A61EE1-C618-89FB-C17B-9294EE8F65C2}"/>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5" name="TextBox 24">
              <a:extLst>
                <a:ext uri="{FF2B5EF4-FFF2-40B4-BE49-F238E27FC236}">
                  <a16:creationId xmlns:a16="http://schemas.microsoft.com/office/drawing/2014/main" id="{23765378-9D1A-DC29-CD0C-A6B4BE2E9114}"/>
                </a:ext>
              </a:extLst>
            </p:cNvPr>
            <p:cNvSpPr txBox="1"/>
            <p:nvPr/>
          </p:nvSpPr>
          <p:spPr>
            <a:xfrm>
              <a:off x="10228363" y="316289"/>
              <a:ext cx="10628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Hero scenarios</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1372547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01835 7.40741E-7 L -4.375E-6 7.40741E-7 " pathEditMode="relative" rAng="0" ptsTypes="AA">
                                      <p:cBhvr>
                                        <p:cTn id="9" dur="500" fill="hold"/>
                                        <p:tgtEl>
                                          <p:spTgt spid="7"/>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50000" fill="hold" grpId="1" nodeType="withEffect">
                                  <p:stCondLst>
                                    <p:cond delay="100"/>
                                  </p:stCondLst>
                                  <p:childTnLst>
                                    <p:animMotion origin="layout" path="M -0.01835 7.40741E-7 L -4.375E-6 7.40741E-7 " pathEditMode="relative" rAng="0" ptsTypes="AA">
                                      <p:cBhvr>
                                        <p:cTn id="14" dur="500" fill="hold"/>
                                        <p:tgtEl>
                                          <p:spTgt spid="16"/>
                                        </p:tgtEl>
                                        <p:attrNameLst>
                                          <p:attrName>ppt_x</p:attrName>
                                          <p:attrName>ppt_y</p:attrName>
                                        </p:attrNameLst>
                                      </p:cBhvr>
                                      <p:rCtr x="911" y="0"/>
                                    </p:animMotion>
                                  </p:childTnLst>
                                </p:cTn>
                              </p:par>
                              <p:par>
                                <p:cTn id="15" presetID="10" presetClass="entr" presetSubtype="0" fill="hold"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100"/>
                                  </p:stCondLst>
                                  <p:childTnLst>
                                    <p:animMotion origin="layout" path="M -0.01836 -2.22222E-6 L -2.08333E-7 -2.22222E-6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1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50000" fill="hold" grpId="1" nodeType="withEffect">
                                  <p:stCondLst>
                                    <p:cond delay="100"/>
                                  </p:stCondLst>
                                  <p:childTnLst>
                                    <p:animMotion origin="layout" path="M -0.01836 1.48148E-6 L -4.16667E-7 1.48148E-6 " pathEditMode="relative" rAng="0" ptsTypes="AA">
                                      <p:cBhvr>
                                        <p:cTn id="24" dur="500" fill="hold"/>
                                        <p:tgtEl>
                                          <p:spTgt spid="18"/>
                                        </p:tgtEl>
                                        <p:attrNameLst>
                                          <p:attrName>ppt_x</p:attrName>
                                          <p:attrName>ppt_y</p:attrName>
                                        </p:attrNameLst>
                                      </p:cBhvr>
                                      <p:rCtr x="911" y="0"/>
                                    </p:animMotion>
                                  </p:childTnLst>
                                </p:cTn>
                              </p:par>
                              <p:par>
                                <p:cTn id="25" presetID="10" presetClass="entr" presetSubtype="0" fill="hold"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50000" fill="hold" nodeType="withEffect">
                                  <p:stCondLst>
                                    <p:cond delay="100"/>
                                  </p:stCondLst>
                                  <p:childTnLst>
                                    <p:animMotion origin="layout" path="M -0.01836 -4.81481E-6 L -2.08333E-7 -4.81481E-6 " pathEditMode="relative" rAng="0" ptsTypes="AA">
                                      <p:cBhvr>
                                        <p:cTn id="29" dur="500" fill="hold"/>
                                        <p:tgtEl>
                                          <p:spTgt spid="20"/>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50000" fill="hold" grpId="1" nodeType="withEffect">
                                  <p:stCondLst>
                                    <p:cond delay="100"/>
                                  </p:stCondLst>
                                  <p:childTnLst>
                                    <p:animMotion origin="layout" path="M -0.01835 7.40741E-7 L -4.375E-6 7.40741E-7 " pathEditMode="relative" rAng="0" ptsTypes="AA">
                                      <p:cBhvr>
                                        <p:cTn id="34" dur="500" fill="hold"/>
                                        <p:tgtEl>
                                          <p:spTgt spid="19"/>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6" grpId="0"/>
      <p:bldP spid="16" grpId="1"/>
      <p:bldP spid="18" grpId="0"/>
      <p:bldP spid="18" grpId="1"/>
      <p:bldP spid="19" grpId="0"/>
      <p:bldP spid="19" grpId="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5DA839-8C74-26F6-4359-F38FBF5F1B4E}"/>
            </a:ext>
          </a:extLst>
        </p:cNvPr>
        <p:cNvGrpSpPr/>
        <p:nvPr/>
      </p:nvGrpSpPr>
      <p:grpSpPr>
        <a:xfrm>
          <a:off x="0" y="0"/>
          <a:ext cx="0" cy="0"/>
          <a:chOff x="0" y="0"/>
          <a:chExt cx="0" cy="0"/>
        </a:xfrm>
      </p:grpSpPr>
      <p:sp>
        <p:nvSpPr>
          <p:cNvPr id="7" name="Rectangle: Rounded Corners 87">
            <a:extLst>
              <a:ext uri="{FF2B5EF4-FFF2-40B4-BE49-F238E27FC236}">
                <a16:creationId xmlns:a16="http://schemas.microsoft.com/office/drawing/2014/main" id="{A430C861-45AF-8E94-7ED1-8CED30639BB4}"/>
              </a:ext>
              <a:ext uri="{C183D7F6-B498-43B3-948B-1728B52AA6E4}">
                <adec:decorative xmlns:adec="http://schemas.microsoft.com/office/drawing/2017/decorative" val="1"/>
              </a:ext>
            </a:extLst>
          </p:cNvPr>
          <p:cNvSpPr/>
          <p:nvPr/>
        </p:nvSpPr>
        <p:spPr bwMode="auto">
          <a:xfrm>
            <a:off x="588964" y="585798"/>
            <a:ext cx="11020426" cy="5683236"/>
          </a:xfrm>
          <a:prstGeom prst="roundRect">
            <a:avLst>
              <a:gd name="adj" fmla="val 266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cxnSp>
        <p:nvCxnSpPr>
          <p:cNvPr id="12" name="Straight Connector 11">
            <a:extLst>
              <a:ext uri="{FF2B5EF4-FFF2-40B4-BE49-F238E27FC236}">
                <a16:creationId xmlns:a16="http://schemas.microsoft.com/office/drawing/2014/main" id="{7B8C455B-44FB-41E5-C58C-752096AAD36C}"/>
              </a:ext>
            </a:extLst>
          </p:cNvPr>
          <p:cNvCxnSpPr>
            <a:cxnSpLocks/>
          </p:cNvCxnSpPr>
          <p:nvPr/>
        </p:nvCxnSpPr>
        <p:spPr>
          <a:xfrm>
            <a:off x="588963" y="2596044"/>
            <a:ext cx="1101960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TextBox 15">
            <a:extLst>
              <a:ext uri="{FF2B5EF4-FFF2-40B4-BE49-F238E27FC236}">
                <a16:creationId xmlns:a16="http://schemas.microsoft.com/office/drawing/2014/main" id="{E96CE554-B84B-2A4C-2B57-41B79206BE6A}"/>
              </a:ext>
            </a:extLst>
          </p:cNvPr>
          <p:cNvSpPr txBox="1"/>
          <p:nvPr/>
        </p:nvSpPr>
        <p:spPr>
          <a:xfrm>
            <a:off x="1089893" y="1128600"/>
            <a:ext cx="10018569" cy="12721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Lorem ipsum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dolor</a:t>
            </a: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 sit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amet</a:t>
            </a:r>
            <a:endPar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p:txBody>
      </p:sp>
      <p:sp>
        <p:nvSpPr>
          <p:cNvPr id="18" name="TextBox 17">
            <a:extLst>
              <a:ext uri="{FF2B5EF4-FFF2-40B4-BE49-F238E27FC236}">
                <a16:creationId xmlns:a16="http://schemas.microsoft.com/office/drawing/2014/main" id="{1CFDD5D3-65C0-4BA9-8FBD-10E4094B744A}"/>
              </a:ext>
            </a:extLst>
          </p:cNvPr>
          <p:cNvSpPr txBox="1"/>
          <p:nvPr/>
        </p:nvSpPr>
        <p:spPr>
          <a:xfrm>
            <a:off x="1089893" y="2791345"/>
            <a:ext cx="10018569" cy="12721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Lorem ipsum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dolor</a:t>
            </a: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 sit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amet</a:t>
            </a:r>
            <a:endPar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p:txBody>
      </p:sp>
      <p:sp>
        <p:nvSpPr>
          <p:cNvPr id="19" name="TextBox 18">
            <a:extLst>
              <a:ext uri="{FF2B5EF4-FFF2-40B4-BE49-F238E27FC236}">
                <a16:creationId xmlns:a16="http://schemas.microsoft.com/office/drawing/2014/main" id="{974444CE-7743-7866-5822-1136D5882980}"/>
              </a:ext>
            </a:extLst>
          </p:cNvPr>
          <p:cNvSpPr txBox="1"/>
          <p:nvPr/>
        </p:nvSpPr>
        <p:spPr>
          <a:xfrm>
            <a:off x="1089893" y="4454089"/>
            <a:ext cx="10018569" cy="12721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Lorem ipsum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dolor</a:t>
            </a: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 sit </a:t>
            </a:r>
            <a:r>
              <a:rPr kumimoji="0" lang="en-GB" sz="24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rPr>
              <a:t>amet</a:t>
            </a:r>
            <a:endPar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Variable Text Semibold" pitchFamily="2" charset="0"/>
              <a:ea typeface="+mn-ea"/>
              <a:cs typeface="Segoe UI" panose="020B0502040204020203" pitchFamily="34" charset="0"/>
            </a:endParaRP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a:p>
            <a:pPr marL="252000" marR="0" lvl="0" indent="-2520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Lorem ipsum dolor sit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amet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consectetur</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adipiscing</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 </a:t>
            </a:r>
            <a:r>
              <a:rPr kumimoji="0" lang="en-US" sz="1400" b="0" i="0" u="none" strike="noStrike" kern="1200" cap="none" spc="0" normalizeH="0" baseline="0" noProof="0" err="1">
                <a:ln w="3175">
                  <a:noFill/>
                </a:ln>
                <a:solidFill>
                  <a:srgbClr val="FFFFFF"/>
                </a:solidFill>
                <a:effectLst/>
                <a:uLnTx/>
                <a:uFillTx/>
                <a:latin typeface="Segoe UI Variable Text" pitchFamily="2" charset="0"/>
                <a:ea typeface="+mn-ea"/>
                <a:cs typeface="Segoe UI" panose="020B0502040204020203" pitchFamily="34" charset="0"/>
              </a:rPr>
              <a:t>elit</a:t>
            </a:r>
            <a:r>
              <a:rPr kumimoji="0" lang="en-US" sz="1400" b="0" i="0" u="none" strike="noStrike" kern="1200" cap="none" spc="0" normalizeH="0" baseline="0" noProof="0">
                <a:ln w="3175">
                  <a:noFill/>
                </a:ln>
                <a:solidFill>
                  <a:srgbClr val="FFFFFF"/>
                </a:solidFill>
                <a:effectLst/>
                <a:uLnTx/>
                <a:uFillTx/>
                <a:latin typeface="Segoe UI Variable Text" pitchFamily="2" charset="0"/>
                <a:ea typeface="+mn-ea"/>
                <a:cs typeface="Segoe UI" panose="020B0502040204020203" pitchFamily="34" charset="0"/>
              </a:rPr>
              <a:t>.</a:t>
            </a:r>
          </a:p>
        </p:txBody>
      </p:sp>
      <p:cxnSp>
        <p:nvCxnSpPr>
          <p:cNvPr id="20" name="Straight Connector 19">
            <a:extLst>
              <a:ext uri="{FF2B5EF4-FFF2-40B4-BE49-F238E27FC236}">
                <a16:creationId xmlns:a16="http://schemas.microsoft.com/office/drawing/2014/main" id="{16C5EBFD-93B2-4D14-56FE-FEE395B75108}"/>
              </a:ext>
            </a:extLst>
          </p:cNvPr>
          <p:cNvCxnSpPr>
            <a:cxnSpLocks/>
          </p:cNvCxnSpPr>
          <p:nvPr/>
        </p:nvCxnSpPr>
        <p:spPr>
          <a:xfrm>
            <a:off x="588963" y="4258789"/>
            <a:ext cx="1101960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 name="Group 12">
            <a:extLst>
              <a:ext uri="{FF2B5EF4-FFF2-40B4-BE49-F238E27FC236}">
                <a16:creationId xmlns:a16="http://schemas.microsoft.com/office/drawing/2014/main" id="{76741AEE-91B6-3782-C927-47A0D80CB1E4}"/>
              </a:ext>
            </a:extLst>
          </p:cNvPr>
          <p:cNvGrpSpPr/>
          <p:nvPr/>
        </p:nvGrpSpPr>
        <p:grpSpPr>
          <a:xfrm>
            <a:off x="8668773" y="292100"/>
            <a:ext cx="2958851" cy="216000"/>
            <a:chOff x="8668773" y="292100"/>
            <a:chExt cx="2958851" cy="216000"/>
          </a:xfrm>
        </p:grpSpPr>
        <p:sp>
          <p:nvSpPr>
            <p:cNvPr id="14" name="Text Placeholder 2">
              <a:extLst>
                <a:ext uri="{FF2B5EF4-FFF2-40B4-BE49-F238E27FC236}">
                  <a16:creationId xmlns:a16="http://schemas.microsoft.com/office/drawing/2014/main" id="{E77FACA2-4C1B-EF4A-BEA9-F384379B99B8}"/>
                </a:ext>
              </a:extLst>
            </p:cNvPr>
            <p:cNvSpPr txBox="1">
              <a:spLocks noChangeAspect="1"/>
            </p:cNvSpPr>
            <p:nvPr/>
          </p:nvSpPr>
          <p:spPr>
            <a:xfrm>
              <a:off x="8668773"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5" name="Text Placeholder 2">
              <a:extLst>
                <a:ext uri="{FF2B5EF4-FFF2-40B4-BE49-F238E27FC236}">
                  <a16:creationId xmlns:a16="http://schemas.microsoft.com/office/drawing/2014/main" id="{94A31841-7E88-54C1-A4B4-5CB592C92AD9}"/>
                </a:ext>
              </a:extLst>
            </p:cNvPr>
            <p:cNvSpPr txBox="1">
              <a:spLocks noChangeAspect="1"/>
            </p:cNvSpPr>
            <p:nvPr/>
          </p:nvSpPr>
          <p:spPr>
            <a:xfrm>
              <a:off x="8937491"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7" name="Text Placeholder 2">
              <a:extLst>
                <a:ext uri="{FF2B5EF4-FFF2-40B4-BE49-F238E27FC236}">
                  <a16:creationId xmlns:a16="http://schemas.microsoft.com/office/drawing/2014/main" id="{8CA0A36C-9432-AEEB-2758-E224D9BD6C5D}"/>
                </a:ext>
              </a:extLst>
            </p:cNvPr>
            <p:cNvSpPr txBox="1">
              <a:spLocks noChangeAspect="1"/>
            </p:cNvSpPr>
            <p:nvPr/>
          </p:nvSpPr>
          <p:spPr>
            <a:xfrm>
              <a:off x="9206209"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1" name="Text Placeholder 2">
              <a:extLst>
                <a:ext uri="{FF2B5EF4-FFF2-40B4-BE49-F238E27FC236}">
                  <a16:creationId xmlns:a16="http://schemas.microsoft.com/office/drawing/2014/main" id="{BE6ACCAB-4B9A-1F33-F127-52280D0DD062}"/>
                </a:ext>
              </a:extLst>
            </p:cNvPr>
            <p:cNvSpPr txBox="1">
              <a:spLocks noChangeAspect="1"/>
            </p:cNvSpPr>
            <p:nvPr/>
          </p:nvSpPr>
          <p:spPr>
            <a:xfrm>
              <a:off x="9474927"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2" name="Text Placeholder 2">
              <a:extLst>
                <a:ext uri="{FF2B5EF4-FFF2-40B4-BE49-F238E27FC236}">
                  <a16:creationId xmlns:a16="http://schemas.microsoft.com/office/drawing/2014/main" id="{C52239F2-0BB9-A986-1501-13CC608E7E4A}"/>
                </a:ext>
              </a:extLst>
            </p:cNvPr>
            <p:cNvSpPr txBox="1">
              <a:spLocks noChangeAspect="1"/>
            </p:cNvSpPr>
            <p:nvPr/>
          </p:nvSpPr>
          <p:spPr>
            <a:xfrm>
              <a:off x="9743645"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3" name="Text Placeholder 2">
              <a:extLst>
                <a:ext uri="{FF2B5EF4-FFF2-40B4-BE49-F238E27FC236}">
                  <a16:creationId xmlns:a16="http://schemas.microsoft.com/office/drawing/2014/main" id="{8DE421A3-7CBE-45B3-4E34-E3080C8666E5}"/>
                </a:ext>
              </a:extLst>
            </p:cNvPr>
            <p:cNvSpPr txBox="1">
              <a:spLocks noChangeAspect="1"/>
            </p:cNvSpPr>
            <p:nvPr/>
          </p:nvSpPr>
          <p:spPr>
            <a:xfrm>
              <a:off x="10012363"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4" name="Text Placeholder 2">
              <a:extLst>
                <a:ext uri="{FF2B5EF4-FFF2-40B4-BE49-F238E27FC236}">
                  <a16:creationId xmlns:a16="http://schemas.microsoft.com/office/drawing/2014/main" id="{1EC232B2-6731-1408-A48D-2E9CA5593702}"/>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25" name="TextBox 24">
              <a:extLst>
                <a:ext uri="{FF2B5EF4-FFF2-40B4-BE49-F238E27FC236}">
                  <a16:creationId xmlns:a16="http://schemas.microsoft.com/office/drawing/2014/main" id="{1AD606AA-40B6-BCCB-9D10-996D8308F48E}"/>
                </a:ext>
              </a:extLst>
            </p:cNvPr>
            <p:cNvSpPr txBox="1"/>
            <p:nvPr/>
          </p:nvSpPr>
          <p:spPr>
            <a:xfrm>
              <a:off x="10228363" y="316289"/>
              <a:ext cx="106284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Hero scenarios</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Tree>
    <p:extLst>
      <p:ext uri="{BB962C8B-B14F-4D97-AF65-F5344CB8AC3E}">
        <p14:creationId xmlns:p14="http://schemas.microsoft.com/office/powerpoint/2010/main" val="81283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01835 7.40741E-7 L -4.375E-6 7.40741E-7 " pathEditMode="relative" rAng="0" ptsTypes="AA">
                                      <p:cBhvr>
                                        <p:cTn id="9" dur="500" fill="hold"/>
                                        <p:tgtEl>
                                          <p:spTgt spid="7"/>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50000" fill="hold" grpId="1" nodeType="withEffect">
                                  <p:stCondLst>
                                    <p:cond delay="100"/>
                                  </p:stCondLst>
                                  <p:childTnLst>
                                    <p:animMotion origin="layout" path="M -0.01835 7.40741E-7 L -4.375E-6 7.40741E-7 " pathEditMode="relative" rAng="0" ptsTypes="AA">
                                      <p:cBhvr>
                                        <p:cTn id="14" dur="500" fill="hold"/>
                                        <p:tgtEl>
                                          <p:spTgt spid="16"/>
                                        </p:tgtEl>
                                        <p:attrNameLst>
                                          <p:attrName>ppt_x</p:attrName>
                                          <p:attrName>ppt_y</p:attrName>
                                        </p:attrNameLst>
                                      </p:cBhvr>
                                      <p:rCtr x="911" y="0"/>
                                    </p:animMotion>
                                  </p:childTnLst>
                                </p:cTn>
                              </p:par>
                              <p:par>
                                <p:cTn id="15" presetID="10" presetClass="entr" presetSubtype="0" fill="hold"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100"/>
                                  </p:stCondLst>
                                  <p:childTnLst>
                                    <p:animMotion origin="layout" path="M -0.01836 -2.22222E-6 L -2.08333E-7 -2.22222E-6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1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50000" fill="hold" grpId="1" nodeType="withEffect">
                                  <p:stCondLst>
                                    <p:cond delay="100"/>
                                  </p:stCondLst>
                                  <p:childTnLst>
                                    <p:animMotion origin="layout" path="M -0.01836 1.48148E-6 L -4.16667E-7 1.48148E-6 " pathEditMode="relative" rAng="0" ptsTypes="AA">
                                      <p:cBhvr>
                                        <p:cTn id="24" dur="500" fill="hold"/>
                                        <p:tgtEl>
                                          <p:spTgt spid="18"/>
                                        </p:tgtEl>
                                        <p:attrNameLst>
                                          <p:attrName>ppt_x</p:attrName>
                                          <p:attrName>ppt_y</p:attrName>
                                        </p:attrNameLst>
                                      </p:cBhvr>
                                      <p:rCtr x="911" y="0"/>
                                    </p:animMotion>
                                  </p:childTnLst>
                                </p:cTn>
                              </p:par>
                              <p:par>
                                <p:cTn id="25" presetID="10" presetClass="entr" presetSubtype="0" fill="hold"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50000" fill="hold" nodeType="withEffect">
                                  <p:stCondLst>
                                    <p:cond delay="100"/>
                                  </p:stCondLst>
                                  <p:childTnLst>
                                    <p:animMotion origin="layout" path="M -0.01836 -4.81481E-6 L -2.08333E-7 -4.81481E-6 " pathEditMode="relative" rAng="0" ptsTypes="AA">
                                      <p:cBhvr>
                                        <p:cTn id="29" dur="500" fill="hold"/>
                                        <p:tgtEl>
                                          <p:spTgt spid="20"/>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50000" fill="hold" grpId="1" nodeType="withEffect">
                                  <p:stCondLst>
                                    <p:cond delay="100"/>
                                  </p:stCondLst>
                                  <p:childTnLst>
                                    <p:animMotion origin="layout" path="M -0.01835 7.40741E-7 L -4.375E-6 7.40741E-7 " pathEditMode="relative" rAng="0" ptsTypes="AA">
                                      <p:cBhvr>
                                        <p:cTn id="34" dur="500" fill="hold"/>
                                        <p:tgtEl>
                                          <p:spTgt spid="19"/>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6" grpId="0"/>
      <p:bldP spid="16" grpId="1"/>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B98BE-4F9F-6467-D276-498CFE5E5C6C}"/>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4432CD23-42B7-086F-07FF-DA52B87C1351}"/>
              </a:ext>
            </a:extLst>
          </p:cNvPr>
          <p:cNvSpPr>
            <a:spLocks noGrp="1"/>
          </p:cNvSpPr>
          <p:nvPr>
            <p:ph type="title"/>
          </p:nvPr>
        </p:nvSpPr>
        <p:spPr>
          <a:xfrm>
            <a:off x="588963" y="457200"/>
            <a:ext cx="3509212" cy="554038"/>
          </a:xfrm>
        </p:spPr>
        <p:txBody>
          <a:bodyPr/>
          <a:lstStyle/>
          <a:p>
            <a:r>
              <a:rPr lang="en-US"/>
              <a:t>RAG Framework</a:t>
            </a:r>
            <a:endParaRPr lang="en-CA"/>
          </a:p>
        </p:txBody>
      </p:sp>
      <p:grpSp>
        <p:nvGrpSpPr>
          <p:cNvPr id="24" name="Group 23">
            <a:extLst>
              <a:ext uri="{FF2B5EF4-FFF2-40B4-BE49-F238E27FC236}">
                <a16:creationId xmlns:a16="http://schemas.microsoft.com/office/drawing/2014/main" id="{3BA7C086-13B0-717F-7F57-4B21F766BFBC}"/>
              </a:ext>
            </a:extLst>
          </p:cNvPr>
          <p:cNvGrpSpPr/>
          <p:nvPr/>
        </p:nvGrpSpPr>
        <p:grpSpPr>
          <a:xfrm>
            <a:off x="8972441" y="292100"/>
            <a:ext cx="2655183" cy="216000"/>
            <a:chOff x="8972441" y="292100"/>
            <a:chExt cx="2655183" cy="216000"/>
          </a:xfrm>
        </p:grpSpPr>
        <p:sp>
          <p:nvSpPr>
            <p:cNvPr id="25" name="Text Placeholder 2">
              <a:extLst>
                <a:ext uri="{FF2B5EF4-FFF2-40B4-BE49-F238E27FC236}">
                  <a16:creationId xmlns:a16="http://schemas.microsoft.com/office/drawing/2014/main" id="{E1C0DC98-8969-C774-3322-3B5E54F67809}"/>
                </a:ext>
              </a:extLst>
            </p:cNvPr>
            <p:cNvSpPr txBox="1">
              <a:spLocks noChangeAspect="1"/>
            </p:cNvSpPr>
            <p:nvPr/>
          </p:nvSpPr>
          <p:spPr>
            <a:xfrm>
              <a:off x="8972441"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26" name="Text Placeholder 2">
              <a:extLst>
                <a:ext uri="{FF2B5EF4-FFF2-40B4-BE49-F238E27FC236}">
                  <a16:creationId xmlns:a16="http://schemas.microsoft.com/office/drawing/2014/main" id="{15F0839F-5940-827D-04FD-512169473F03}"/>
                </a:ext>
              </a:extLst>
            </p:cNvPr>
            <p:cNvSpPr txBox="1">
              <a:spLocks noChangeAspect="1"/>
            </p:cNvSpPr>
            <p:nvPr/>
          </p:nvSpPr>
          <p:spPr>
            <a:xfrm>
              <a:off x="1006803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30" name="Text Placeholder 2">
              <a:extLst>
                <a:ext uri="{FF2B5EF4-FFF2-40B4-BE49-F238E27FC236}">
                  <a16:creationId xmlns:a16="http://schemas.microsoft.com/office/drawing/2014/main" id="{8350E441-B2AD-09F8-0BCC-2197397253F2}"/>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32" name="Text Placeholder 2">
              <a:extLst>
                <a:ext uri="{FF2B5EF4-FFF2-40B4-BE49-F238E27FC236}">
                  <a16:creationId xmlns:a16="http://schemas.microsoft.com/office/drawing/2014/main" id="{BF5FFAE4-7246-468B-D512-6CA4BFC6595B}"/>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34" name="Text Placeholder 2">
              <a:extLst>
                <a:ext uri="{FF2B5EF4-FFF2-40B4-BE49-F238E27FC236}">
                  <a16:creationId xmlns:a16="http://schemas.microsoft.com/office/drawing/2014/main" id="{01D5E8AD-0809-0D80-0D66-7BFAC14EF4F4}"/>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38" name="Text Placeholder 2">
              <a:extLst>
                <a:ext uri="{FF2B5EF4-FFF2-40B4-BE49-F238E27FC236}">
                  <a16:creationId xmlns:a16="http://schemas.microsoft.com/office/drawing/2014/main" id="{9284F9FF-7A5C-BCBD-A844-382ED69E79F8}"/>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41" name="Text Placeholder 2">
              <a:extLst>
                <a:ext uri="{FF2B5EF4-FFF2-40B4-BE49-F238E27FC236}">
                  <a16:creationId xmlns:a16="http://schemas.microsoft.com/office/drawing/2014/main" id="{9F84D78B-51E0-4DB9-503D-F595B70720FE}"/>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45" name="TextBox 44">
              <a:extLst>
                <a:ext uri="{FF2B5EF4-FFF2-40B4-BE49-F238E27FC236}">
                  <a16:creationId xmlns:a16="http://schemas.microsoft.com/office/drawing/2014/main" id="{554EFFEA-7A88-029A-ADF5-ADE25657A362}"/>
                </a:ext>
              </a:extLst>
            </p:cNvPr>
            <p:cNvSpPr txBox="1"/>
            <p:nvPr/>
          </p:nvSpPr>
          <p:spPr>
            <a:xfrm>
              <a:off x="9188441" y="315461"/>
              <a:ext cx="70537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Overview</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9" name="TextBox 8">
            <a:extLst>
              <a:ext uri="{FF2B5EF4-FFF2-40B4-BE49-F238E27FC236}">
                <a16:creationId xmlns:a16="http://schemas.microsoft.com/office/drawing/2014/main" id="{5BB38744-D873-CFAA-E109-04282C91D6AD}"/>
              </a:ext>
            </a:extLst>
          </p:cNvPr>
          <p:cNvSpPr txBox="1"/>
          <p:nvPr/>
        </p:nvSpPr>
        <p:spPr>
          <a:xfrm>
            <a:off x="847486" y="1730582"/>
            <a:ext cx="2933553" cy="338554"/>
          </a:xfrm>
          <a:prstGeom prst="rect">
            <a:avLst/>
          </a:prstGeom>
          <a:noFill/>
        </p:spPr>
        <p:txBody>
          <a:bodyPr wrap="square" tIns="0" bIns="0" anchor="ctr">
            <a:spAutoFit/>
          </a:body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8DC8E8"/>
                    </a:gs>
                    <a:gs pos="50000">
                      <a:srgbClr val="49C5B1"/>
                    </a:gs>
                  </a:gsLst>
                  <a:path path="circle">
                    <a:fillToRect l="100000" t="100000"/>
                  </a:path>
                </a:gradFill>
                <a:effectLst/>
                <a:uLnTx/>
                <a:uFillTx/>
                <a:latin typeface="Segoe UI Variable Text Semibold" pitchFamily="2" charset="0"/>
                <a:ea typeface="+mn-ea"/>
                <a:cs typeface="Segoe UI" pitchFamily="34" charset="0"/>
              </a:rPr>
              <a:t>Query pipeline</a:t>
            </a:r>
          </a:p>
        </p:txBody>
      </p:sp>
      <p:sp>
        <p:nvSpPr>
          <p:cNvPr id="29" name="!!QueryRec">
            <a:extLst>
              <a:ext uri="{FF2B5EF4-FFF2-40B4-BE49-F238E27FC236}">
                <a16:creationId xmlns:a16="http://schemas.microsoft.com/office/drawing/2014/main" id="{A3774B0F-184E-5C60-1EA4-0EED4E1989D7}"/>
              </a:ext>
              <a:ext uri="{C183D7F6-B498-43B3-948B-1728B52AA6E4}">
                <adec:decorative xmlns:adec="http://schemas.microsoft.com/office/drawing/2017/decorative" val="1"/>
              </a:ext>
            </a:extLst>
          </p:cNvPr>
          <p:cNvSpPr/>
          <p:nvPr/>
        </p:nvSpPr>
        <p:spPr bwMode="auto">
          <a:xfrm>
            <a:off x="580502" y="1448335"/>
            <a:ext cx="4996201" cy="4820703"/>
          </a:xfrm>
          <a:prstGeom prst="roundRect">
            <a:avLst>
              <a:gd name="adj" fmla="val 383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6DE4A3A8-B9E9-8E53-DDF3-36EC7768083A}"/>
              </a:ext>
            </a:extLst>
          </p:cNvPr>
          <p:cNvSpPr txBox="1">
            <a:spLocks/>
          </p:cNvSpPr>
          <p:nvPr/>
        </p:nvSpPr>
        <p:spPr>
          <a:xfrm>
            <a:off x="1670515" y="2335259"/>
            <a:ext cx="3494097" cy="654025"/>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Transform query</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Employ a language model to change, augment or create new optimized search queries from raw input</a:t>
            </a:r>
          </a:p>
        </p:txBody>
      </p:sp>
      <p:sp>
        <p:nvSpPr>
          <p:cNvPr id="37" name="TextBox 36">
            <a:extLst>
              <a:ext uri="{FF2B5EF4-FFF2-40B4-BE49-F238E27FC236}">
                <a16:creationId xmlns:a16="http://schemas.microsoft.com/office/drawing/2014/main" id="{E1099F74-4520-40B5-2CE9-2ACBBE4A1606}"/>
              </a:ext>
            </a:extLst>
          </p:cNvPr>
          <p:cNvSpPr txBox="1">
            <a:spLocks/>
          </p:cNvSpPr>
          <p:nvPr/>
        </p:nvSpPr>
        <p:spPr>
          <a:xfrm>
            <a:off x="1670515" y="3326707"/>
            <a:ext cx="3494097" cy="46935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Retrieve</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Search for relevant information based on the query</a:t>
            </a:r>
          </a:p>
        </p:txBody>
      </p:sp>
      <p:sp>
        <p:nvSpPr>
          <p:cNvPr id="39" name="TextBox 38">
            <a:extLst>
              <a:ext uri="{FF2B5EF4-FFF2-40B4-BE49-F238E27FC236}">
                <a16:creationId xmlns:a16="http://schemas.microsoft.com/office/drawing/2014/main" id="{322A1FDC-43B7-42B0-2BFF-AE7F454B5C2A}"/>
              </a:ext>
            </a:extLst>
          </p:cNvPr>
          <p:cNvSpPr txBox="1">
            <a:spLocks/>
          </p:cNvSpPr>
          <p:nvPr/>
        </p:nvSpPr>
        <p:spPr>
          <a:xfrm>
            <a:off x="1670515" y="4133488"/>
            <a:ext cx="3242307" cy="654025"/>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Rerank</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Reorder search results based on relevance to user query</a:t>
            </a:r>
          </a:p>
        </p:txBody>
      </p:sp>
      <p:sp>
        <p:nvSpPr>
          <p:cNvPr id="40" name="TextBox 39">
            <a:extLst>
              <a:ext uri="{FF2B5EF4-FFF2-40B4-BE49-F238E27FC236}">
                <a16:creationId xmlns:a16="http://schemas.microsoft.com/office/drawing/2014/main" id="{A8099DCD-7853-7145-0970-C9E5D1D586AE}"/>
              </a:ext>
            </a:extLst>
          </p:cNvPr>
          <p:cNvSpPr txBox="1">
            <a:spLocks/>
          </p:cNvSpPr>
          <p:nvPr/>
        </p:nvSpPr>
        <p:spPr>
          <a:xfrm>
            <a:off x="1670515" y="5032602"/>
            <a:ext cx="3494097" cy="654025"/>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Generate response</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Use a language model to generate </a:t>
            </a:r>
            <a:b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b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a response using provided prompt and information</a:t>
            </a:r>
          </a:p>
        </p:txBody>
      </p:sp>
      <p:grpSp>
        <p:nvGrpSpPr>
          <p:cNvPr id="68" name="Group 67">
            <a:extLst>
              <a:ext uri="{FF2B5EF4-FFF2-40B4-BE49-F238E27FC236}">
                <a16:creationId xmlns:a16="http://schemas.microsoft.com/office/drawing/2014/main" id="{AC4A935A-E2D6-B99C-441D-CEE17EF763DB}"/>
              </a:ext>
            </a:extLst>
          </p:cNvPr>
          <p:cNvGrpSpPr/>
          <p:nvPr/>
        </p:nvGrpSpPr>
        <p:grpSpPr>
          <a:xfrm>
            <a:off x="908005" y="5057037"/>
            <a:ext cx="605156" cy="605156"/>
            <a:chOff x="6774792" y="5238445"/>
            <a:chExt cx="605156" cy="605156"/>
          </a:xfrm>
        </p:grpSpPr>
        <p:sp>
          <p:nvSpPr>
            <p:cNvPr id="64" name="Oval 63">
              <a:extLst>
                <a:ext uri="{FF2B5EF4-FFF2-40B4-BE49-F238E27FC236}">
                  <a16:creationId xmlns:a16="http://schemas.microsoft.com/office/drawing/2014/main" id="{E3618EF5-669F-3777-1F63-6FB49B16A3CE}"/>
                </a:ext>
              </a:extLst>
            </p:cNvPr>
            <p:cNvSpPr/>
            <p:nvPr/>
          </p:nvSpPr>
          <p:spPr bwMode="auto">
            <a:xfrm>
              <a:off x="6774792" y="5238445"/>
              <a:ext cx="605156" cy="605156"/>
            </a:xfrm>
            <a:prstGeom prst="ellipse">
              <a:avLst/>
            </a:prstGeom>
            <a:gradFill>
              <a:gsLst>
                <a:gs pos="0">
                  <a:srgbClr val="0A6BBA"/>
                </a:gs>
                <a:gs pos="75000">
                  <a:srgbClr val="399A9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31" name="Graphic 1026">
              <a:extLst>
                <a:ext uri="{FF2B5EF4-FFF2-40B4-BE49-F238E27FC236}">
                  <a16:creationId xmlns:a16="http://schemas.microsoft.com/office/drawing/2014/main" id="{20C7216D-261C-EF8C-FF43-E9FFD0657B0F}"/>
                </a:ext>
                <a:ext uri="{C183D7F6-B498-43B3-948B-1728B52AA6E4}">
                  <adec:decorative xmlns:adec="http://schemas.microsoft.com/office/drawing/2017/decorative" val="1"/>
                </a:ext>
              </a:extLst>
            </p:cNvPr>
            <p:cNvSpPr>
              <a:spLocks noChangeAspect="1"/>
            </p:cNvSpPr>
            <p:nvPr/>
          </p:nvSpPr>
          <p:spPr>
            <a:xfrm>
              <a:off x="6951010" y="5414657"/>
              <a:ext cx="252720" cy="252731"/>
            </a:xfrm>
            <a:custGeom>
              <a:avLst/>
              <a:gdLst>
                <a:gd name="connsiteX0" fmla="*/ 0 w 800071"/>
                <a:gd name="connsiteY0" fmla="*/ 123825 h 800100"/>
                <a:gd name="connsiteX1" fmla="*/ 123825 w 800071"/>
                <a:gd name="connsiteY1" fmla="*/ 0 h 800100"/>
                <a:gd name="connsiteX2" fmla="*/ 523875 w 800071"/>
                <a:gd name="connsiteY2" fmla="*/ 0 h 800100"/>
                <a:gd name="connsiteX3" fmla="*/ 647700 w 800071"/>
                <a:gd name="connsiteY3" fmla="*/ 123825 h 800100"/>
                <a:gd name="connsiteX4" fmla="*/ 647700 w 800071"/>
                <a:gd name="connsiteY4" fmla="*/ 353682 h 800100"/>
                <a:gd name="connsiteX5" fmla="*/ 601409 w 800071"/>
                <a:gd name="connsiteY5" fmla="*/ 342900 h 800100"/>
                <a:gd name="connsiteX6" fmla="*/ 590550 w 800071"/>
                <a:gd name="connsiteY6" fmla="*/ 342900 h 800100"/>
                <a:gd name="connsiteX7" fmla="*/ 590550 w 800071"/>
                <a:gd name="connsiteY7" fmla="*/ 123825 h 800100"/>
                <a:gd name="connsiteX8" fmla="*/ 523875 w 800071"/>
                <a:gd name="connsiteY8" fmla="*/ 57150 h 800100"/>
                <a:gd name="connsiteX9" fmla="*/ 123825 w 800071"/>
                <a:gd name="connsiteY9" fmla="*/ 57150 h 800100"/>
                <a:gd name="connsiteX10" fmla="*/ 57150 w 800071"/>
                <a:gd name="connsiteY10" fmla="*/ 123825 h 800100"/>
                <a:gd name="connsiteX11" fmla="*/ 57150 w 800071"/>
                <a:gd name="connsiteY11" fmla="*/ 561975 h 800100"/>
                <a:gd name="connsiteX12" fmla="*/ 123825 w 800071"/>
                <a:gd name="connsiteY12" fmla="*/ 628650 h 800100"/>
                <a:gd name="connsiteX13" fmla="*/ 252222 w 800071"/>
                <a:gd name="connsiteY13" fmla="*/ 628650 h 800100"/>
                <a:gd name="connsiteX14" fmla="*/ 204102 w 800071"/>
                <a:gd name="connsiteY14" fmla="*/ 685800 h 800100"/>
                <a:gd name="connsiteX15" fmla="*/ 123825 w 800071"/>
                <a:gd name="connsiteY15" fmla="*/ 685800 h 800100"/>
                <a:gd name="connsiteX16" fmla="*/ 0 w 800071"/>
                <a:gd name="connsiteY16" fmla="*/ 561975 h 800100"/>
                <a:gd name="connsiteX17" fmla="*/ 0 w 800071"/>
                <a:gd name="connsiteY17" fmla="*/ 123825 h 800100"/>
                <a:gd name="connsiteX18" fmla="*/ 180975 w 800071"/>
                <a:gd name="connsiteY18" fmla="*/ 152400 h 800100"/>
                <a:gd name="connsiteX19" fmla="*/ 152400 w 800071"/>
                <a:gd name="connsiteY19" fmla="*/ 180975 h 800100"/>
                <a:gd name="connsiteX20" fmla="*/ 180975 w 800071"/>
                <a:gd name="connsiteY20" fmla="*/ 209550 h 800100"/>
                <a:gd name="connsiteX21" fmla="*/ 466725 w 800071"/>
                <a:gd name="connsiteY21" fmla="*/ 209550 h 800100"/>
                <a:gd name="connsiteX22" fmla="*/ 495300 w 800071"/>
                <a:gd name="connsiteY22" fmla="*/ 180975 h 800100"/>
                <a:gd name="connsiteX23" fmla="*/ 466725 w 800071"/>
                <a:gd name="connsiteY23" fmla="*/ 152400 h 800100"/>
                <a:gd name="connsiteX24" fmla="*/ 180975 w 800071"/>
                <a:gd name="connsiteY24" fmla="*/ 152400 h 800100"/>
                <a:gd name="connsiteX25" fmla="*/ 193167 w 800071"/>
                <a:gd name="connsiteY25" fmla="*/ 397535 h 800100"/>
                <a:gd name="connsiteX26" fmla="*/ 219075 w 800071"/>
                <a:gd name="connsiteY26" fmla="*/ 381000 h 800100"/>
                <a:gd name="connsiteX27" fmla="*/ 601409 w 800071"/>
                <a:gd name="connsiteY27" fmla="*/ 381000 h 800100"/>
                <a:gd name="connsiteX28" fmla="*/ 652386 w 800071"/>
                <a:gd name="connsiteY28" fmla="*/ 404736 h 800100"/>
                <a:gd name="connsiteX29" fmla="*/ 793356 w 800071"/>
                <a:gd name="connsiteY29" fmla="*/ 572148 h 800100"/>
                <a:gd name="connsiteX30" fmla="*/ 793356 w 800071"/>
                <a:gd name="connsiteY30" fmla="*/ 608952 h 800100"/>
                <a:gd name="connsiteX31" fmla="*/ 652386 w 800071"/>
                <a:gd name="connsiteY31" fmla="*/ 776364 h 800100"/>
                <a:gd name="connsiteX32" fmla="*/ 601409 w 800071"/>
                <a:gd name="connsiteY32" fmla="*/ 800100 h 800100"/>
                <a:gd name="connsiteX33" fmla="*/ 219075 w 800071"/>
                <a:gd name="connsiteY33" fmla="*/ 800100 h 800100"/>
                <a:gd name="connsiteX34" fmla="*/ 190491 w 800071"/>
                <a:gd name="connsiteY34" fmla="*/ 771533 h 800100"/>
                <a:gd name="connsiteX35" fmla="*/ 197206 w 800071"/>
                <a:gd name="connsiteY35" fmla="*/ 753123 h 800100"/>
                <a:gd name="connsiteX36" fmla="*/ 334137 w 800071"/>
                <a:gd name="connsiteY36" fmla="*/ 590550 h 800100"/>
                <a:gd name="connsiteX37" fmla="*/ 197206 w 800071"/>
                <a:gd name="connsiteY37" fmla="*/ 427977 h 800100"/>
                <a:gd name="connsiteX38" fmla="*/ 193167 w 800071"/>
                <a:gd name="connsiteY38" fmla="*/ 397497 h 800100"/>
                <a:gd name="connsiteX39" fmla="*/ 180975 w 800071"/>
                <a:gd name="connsiteY39" fmla="*/ 266700 h 800100"/>
                <a:gd name="connsiteX40" fmla="*/ 152400 w 800071"/>
                <a:gd name="connsiteY40" fmla="*/ 295275 h 800100"/>
                <a:gd name="connsiteX41" fmla="*/ 180975 w 800071"/>
                <a:gd name="connsiteY41" fmla="*/ 323850 h 800100"/>
                <a:gd name="connsiteX42" fmla="*/ 352425 w 800071"/>
                <a:gd name="connsiteY42" fmla="*/ 323850 h 800100"/>
                <a:gd name="connsiteX43" fmla="*/ 381000 w 800071"/>
                <a:gd name="connsiteY43" fmla="*/ 295275 h 800100"/>
                <a:gd name="connsiteX44" fmla="*/ 352425 w 800071"/>
                <a:gd name="connsiteY44" fmla="*/ 266700 h 800100"/>
                <a:gd name="connsiteX45" fmla="*/ 180975 w 800071"/>
                <a:gd name="connsiteY45" fmla="*/ 2667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00071" h="800100">
                  <a:moveTo>
                    <a:pt x="0" y="123825"/>
                  </a:moveTo>
                  <a:cubicBezTo>
                    <a:pt x="0" y="55438"/>
                    <a:pt x="55438" y="0"/>
                    <a:pt x="123825" y="0"/>
                  </a:cubicBezTo>
                  <a:lnTo>
                    <a:pt x="523875" y="0"/>
                  </a:lnTo>
                  <a:cubicBezTo>
                    <a:pt x="592261" y="0"/>
                    <a:pt x="647700" y="55438"/>
                    <a:pt x="647700" y="123825"/>
                  </a:cubicBezTo>
                  <a:lnTo>
                    <a:pt x="647700" y="353682"/>
                  </a:lnTo>
                  <a:cubicBezTo>
                    <a:pt x="633298" y="346588"/>
                    <a:pt x="617460" y="342900"/>
                    <a:pt x="601409" y="342900"/>
                  </a:cubicBezTo>
                  <a:lnTo>
                    <a:pt x="590550" y="342900"/>
                  </a:lnTo>
                  <a:lnTo>
                    <a:pt x="590550" y="123825"/>
                  </a:lnTo>
                  <a:cubicBezTo>
                    <a:pt x="590550" y="87001"/>
                    <a:pt x="560699" y="57150"/>
                    <a:pt x="523875" y="57150"/>
                  </a:cubicBezTo>
                  <a:lnTo>
                    <a:pt x="123825" y="57150"/>
                  </a:lnTo>
                  <a:cubicBezTo>
                    <a:pt x="87001" y="57150"/>
                    <a:pt x="57150" y="87001"/>
                    <a:pt x="57150" y="123825"/>
                  </a:cubicBezTo>
                  <a:lnTo>
                    <a:pt x="57150" y="561975"/>
                  </a:lnTo>
                  <a:cubicBezTo>
                    <a:pt x="57150" y="598780"/>
                    <a:pt x="87020" y="628650"/>
                    <a:pt x="123825" y="628650"/>
                  </a:cubicBezTo>
                  <a:lnTo>
                    <a:pt x="252222" y="628650"/>
                  </a:lnTo>
                  <a:lnTo>
                    <a:pt x="204102" y="685800"/>
                  </a:lnTo>
                  <a:lnTo>
                    <a:pt x="123825" y="685800"/>
                  </a:lnTo>
                  <a:cubicBezTo>
                    <a:pt x="55438" y="685800"/>
                    <a:pt x="0" y="630361"/>
                    <a:pt x="0" y="561975"/>
                  </a:cubicBezTo>
                  <a:lnTo>
                    <a:pt x="0" y="123825"/>
                  </a:lnTo>
                  <a:close/>
                  <a:moveTo>
                    <a:pt x="180975" y="152400"/>
                  </a:moveTo>
                  <a:cubicBezTo>
                    <a:pt x="165194" y="152400"/>
                    <a:pt x="152400" y="165194"/>
                    <a:pt x="152400" y="180975"/>
                  </a:cubicBezTo>
                  <a:cubicBezTo>
                    <a:pt x="152400" y="196756"/>
                    <a:pt x="165194" y="209550"/>
                    <a:pt x="180975" y="209550"/>
                  </a:cubicBezTo>
                  <a:lnTo>
                    <a:pt x="466725" y="209550"/>
                  </a:lnTo>
                  <a:cubicBezTo>
                    <a:pt x="482506" y="209550"/>
                    <a:pt x="495300" y="196756"/>
                    <a:pt x="495300" y="180975"/>
                  </a:cubicBezTo>
                  <a:cubicBezTo>
                    <a:pt x="495300" y="165194"/>
                    <a:pt x="482506" y="152400"/>
                    <a:pt x="466725" y="152400"/>
                  </a:cubicBezTo>
                  <a:lnTo>
                    <a:pt x="180975" y="152400"/>
                  </a:lnTo>
                  <a:close/>
                  <a:moveTo>
                    <a:pt x="193167" y="397535"/>
                  </a:moveTo>
                  <a:cubicBezTo>
                    <a:pt x="197851" y="387454"/>
                    <a:pt x="207958" y="381004"/>
                    <a:pt x="219075" y="381000"/>
                  </a:cubicBezTo>
                  <a:lnTo>
                    <a:pt x="601409" y="381000"/>
                  </a:lnTo>
                  <a:cubicBezTo>
                    <a:pt x="621068" y="381008"/>
                    <a:pt x="639726" y="389694"/>
                    <a:pt x="652386" y="404736"/>
                  </a:cubicBezTo>
                  <a:lnTo>
                    <a:pt x="793356" y="572148"/>
                  </a:lnTo>
                  <a:cubicBezTo>
                    <a:pt x="802310" y="582781"/>
                    <a:pt x="802310" y="598319"/>
                    <a:pt x="793356" y="608952"/>
                  </a:cubicBezTo>
                  <a:lnTo>
                    <a:pt x="652386" y="776364"/>
                  </a:lnTo>
                  <a:cubicBezTo>
                    <a:pt x="639726" y="791406"/>
                    <a:pt x="621068" y="800092"/>
                    <a:pt x="601409" y="800100"/>
                  </a:cubicBezTo>
                  <a:lnTo>
                    <a:pt x="219075" y="800100"/>
                  </a:lnTo>
                  <a:cubicBezTo>
                    <a:pt x="203294" y="800104"/>
                    <a:pt x="190496" y="787314"/>
                    <a:pt x="190491" y="771533"/>
                  </a:cubicBezTo>
                  <a:cubicBezTo>
                    <a:pt x="190489" y="764797"/>
                    <a:pt x="192867" y="758278"/>
                    <a:pt x="197206" y="753123"/>
                  </a:cubicBezTo>
                  <a:lnTo>
                    <a:pt x="334137" y="590550"/>
                  </a:lnTo>
                  <a:lnTo>
                    <a:pt x="197206" y="427977"/>
                  </a:lnTo>
                  <a:cubicBezTo>
                    <a:pt x="190042" y="419470"/>
                    <a:pt x="188467" y="407579"/>
                    <a:pt x="193167" y="397497"/>
                  </a:cubicBezTo>
                  <a:close/>
                  <a:moveTo>
                    <a:pt x="180975" y="266700"/>
                  </a:moveTo>
                  <a:cubicBezTo>
                    <a:pt x="165194" y="266700"/>
                    <a:pt x="152400" y="279494"/>
                    <a:pt x="152400" y="295275"/>
                  </a:cubicBezTo>
                  <a:cubicBezTo>
                    <a:pt x="152400" y="311056"/>
                    <a:pt x="165194" y="323850"/>
                    <a:pt x="180975" y="323850"/>
                  </a:cubicBezTo>
                  <a:lnTo>
                    <a:pt x="352425" y="323850"/>
                  </a:lnTo>
                  <a:cubicBezTo>
                    <a:pt x="368206" y="323850"/>
                    <a:pt x="381000" y="311056"/>
                    <a:pt x="381000" y="295275"/>
                  </a:cubicBezTo>
                  <a:cubicBezTo>
                    <a:pt x="381000" y="279494"/>
                    <a:pt x="368206" y="266700"/>
                    <a:pt x="352425" y="266700"/>
                  </a:cubicBezTo>
                  <a:lnTo>
                    <a:pt x="180975" y="266700"/>
                  </a:ln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grpSp>
      <p:grpSp>
        <p:nvGrpSpPr>
          <p:cNvPr id="66" name="Group 65">
            <a:extLst>
              <a:ext uri="{FF2B5EF4-FFF2-40B4-BE49-F238E27FC236}">
                <a16:creationId xmlns:a16="http://schemas.microsoft.com/office/drawing/2014/main" id="{9BDD1742-BA31-4D57-A35D-AB44F9084FDA}"/>
              </a:ext>
            </a:extLst>
          </p:cNvPr>
          <p:cNvGrpSpPr/>
          <p:nvPr/>
        </p:nvGrpSpPr>
        <p:grpSpPr>
          <a:xfrm>
            <a:off x="908005" y="3258808"/>
            <a:ext cx="605156" cy="605156"/>
            <a:chOff x="6774792" y="3501774"/>
            <a:chExt cx="605156" cy="605156"/>
          </a:xfrm>
        </p:grpSpPr>
        <p:sp>
          <p:nvSpPr>
            <p:cNvPr id="62" name="Oval 61">
              <a:extLst>
                <a:ext uri="{FF2B5EF4-FFF2-40B4-BE49-F238E27FC236}">
                  <a16:creationId xmlns:a16="http://schemas.microsoft.com/office/drawing/2014/main" id="{2D8C261B-60DC-9E8C-A335-4CEA36422BF1}"/>
                </a:ext>
              </a:extLst>
            </p:cNvPr>
            <p:cNvSpPr/>
            <p:nvPr/>
          </p:nvSpPr>
          <p:spPr bwMode="auto">
            <a:xfrm>
              <a:off x="6774792" y="3501774"/>
              <a:ext cx="605156" cy="605156"/>
            </a:xfrm>
            <a:prstGeom prst="ellipse">
              <a:avLst/>
            </a:prstGeom>
            <a:gradFill>
              <a:gsLst>
                <a:gs pos="0">
                  <a:srgbClr val="0A6BBA"/>
                </a:gs>
                <a:gs pos="75000">
                  <a:srgbClr val="399A9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33" name="Freeform 32">
              <a:extLst>
                <a:ext uri="{FF2B5EF4-FFF2-40B4-BE49-F238E27FC236}">
                  <a16:creationId xmlns:a16="http://schemas.microsoft.com/office/drawing/2014/main" id="{87770EB0-D440-6BDD-D221-FD8011A1CB0D}"/>
                </a:ext>
              </a:extLst>
            </p:cNvPr>
            <p:cNvSpPr>
              <a:spLocks noChangeAspect="1"/>
            </p:cNvSpPr>
            <p:nvPr/>
          </p:nvSpPr>
          <p:spPr bwMode="auto">
            <a:xfrm>
              <a:off x="6935354" y="3664906"/>
              <a:ext cx="284031" cy="278892"/>
            </a:xfrm>
            <a:custGeom>
              <a:avLst/>
              <a:gdLst>
                <a:gd name="connsiteX0" fmla="*/ 431565 w 553496"/>
                <a:gd name="connsiteY0" fmla="*/ 276021 h 543482"/>
                <a:gd name="connsiteX1" fmla="*/ 508918 w 553496"/>
                <a:gd name="connsiteY1" fmla="*/ 276021 h 543482"/>
                <a:gd name="connsiteX2" fmla="*/ 553496 w 553496"/>
                <a:gd name="connsiteY2" fmla="*/ 320599 h 543482"/>
                <a:gd name="connsiteX3" fmla="*/ 553496 w 553496"/>
                <a:gd name="connsiteY3" fmla="*/ 498904 h 543482"/>
                <a:gd name="connsiteX4" fmla="*/ 508918 w 553496"/>
                <a:gd name="connsiteY4" fmla="*/ 543482 h 543482"/>
                <a:gd name="connsiteX5" fmla="*/ 330613 w 553496"/>
                <a:gd name="connsiteY5" fmla="*/ 543482 h 543482"/>
                <a:gd name="connsiteX6" fmla="*/ 286035 w 553496"/>
                <a:gd name="connsiteY6" fmla="*/ 498904 h 543482"/>
                <a:gd name="connsiteX7" fmla="*/ 286035 w 553496"/>
                <a:gd name="connsiteY7" fmla="*/ 400521 h 543482"/>
                <a:gd name="connsiteX8" fmla="*/ 339555 w 553496"/>
                <a:gd name="connsiteY8" fmla="*/ 389717 h 543482"/>
                <a:gd name="connsiteX9" fmla="*/ 349923 w 553496"/>
                <a:gd name="connsiteY9" fmla="*/ 384089 h 543482"/>
                <a:gd name="connsiteX10" fmla="*/ 429140 w 553496"/>
                <a:gd name="connsiteY10" fmla="*/ 463306 h 543482"/>
                <a:gd name="connsiteX11" fmla="*/ 481631 w 553496"/>
                <a:gd name="connsiteY11" fmla="*/ 463306 h 543482"/>
                <a:gd name="connsiteX12" fmla="*/ 481631 w 553496"/>
                <a:gd name="connsiteY12" fmla="*/ 410816 h 543482"/>
                <a:gd name="connsiteX13" fmla="*/ 406511 w 553496"/>
                <a:gd name="connsiteY13" fmla="*/ 335695 h 543482"/>
                <a:gd name="connsiteX14" fmla="*/ 409380 w 553496"/>
                <a:gd name="connsiteY14" fmla="*/ 332218 h 543482"/>
                <a:gd name="connsiteX15" fmla="*/ 429349 w 553496"/>
                <a:gd name="connsiteY15" fmla="*/ 290679 h 543482"/>
                <a:gd name="connsiteX16" fmla="*/ 44578 w 553496"/>
                <a:gd name="connsiteY16" fmla="*/ 276021 h 543482"/>
                <a:gd name="connsiteX17" fmla="*/ 125648 w 553496"/>
                <a:gd name="connsiteY17" fmla="*/ 276021 h 543482"/>
                <a:gd name="connsiteX18" fmla="*/ 131551 w 553496"/>
                <a:gd name="connsiteY18" fmla="*/ 305260 h 543482"/>
                <a:gd name="connsiteX19" fmla="*/ 216007 w 553496"/>
                <a:gd name="connsiteY19" fmla="*/ 389716 h 543482"/>
                <a:gd name="connsiteX20" fmla="*/ 267461 w 553496"/>
                <a:gd name="connsiteY20" fmla="*/ 400104 h 543482"/>
                <a:gd name="connsiteX21" fmla="*/ 267461 w 553496"/>
                <a:gd name="connsiteY21" fmla="*/ 498904 h 543482"/>
                <a:gd name="connsiteX22" fmla="*/ 222883 w 553496"/>
                <a:gd name="connsiteY22" fmla="*/ 543482 h 543482"/>
                <a:gd name="connsiteX23" fmla="*/ 44578 w 553496"/>
                <a:gd name="connsiteY23" fmla="*/ 543482 h 543482"/>
                <a:gd name="connsiteX24" fmla="*/ 0 w 553496"/>
                <a:gd name="connsiteY24" fmla="*/ 498904 h 543482"/>
                <a:gd name="connsiteX25" fmla="*/ 0 w 553496"/>
                <a:gd name="connsiteY25" fmla="*/ 320599 h 543482"/>
                <a:gd name="connsiteX26" fmla="*/ 44578 w 553496"/>
                <a:gd name="connsiteY26" fmla="*/ 276021 h 543482"/>
                <a:gd name="connsiteX27" fmla="*/ 277780 w 553496"/>
                <a:gd name="connsiteY27" fmla="*/ 157290 h 543482"/>
                <a:gd name="connsiteX28" fmla="*/ 191583 w 553496"/>
                <a:gd name="connsiteY28" fmla="*/ 243486 h 543482"/>
                <a:gd name="connsiteX29" fmla="*/ 277780 w 553496"/>
                <a:gd name="connsiteY29" fmla="*/ 329683 h 543482"/>
                <a:gd name="connsiteX30" fmla="*/ 363976 w 553496"/>
                <a:gd name="connsiteY30" fmla="*/ 243486 h 543482"/>
                <a:gd name="connsiteX31" fmla="*/ 277780 w 553496"/>
                <a:gd name="connsiteY31" fmla="*/ 157290 h 543482"/>
                <a:gd name="connsiteX32" fmla="*/ 277780 w 553496"/>
                <a:gd name="connsiteY32" fmla="*/ 106211 h 543482"/>
                <a:gd name="connsiteX33" fmla="*/ 415054 w 553496"/>
                <a:gd name="connsiteY33" fmla="*/ 243486 h 543482"/>
                <a:gd name="connsiteX34" fmla="*/ 391610 w 553496"/>
                <a:gd name="connsiteY34" fmla="*/ 320238 h 543482"/>
                <a:gd name="connsiteX35" fmla="*/ 382435 w 553496"/>
                <a:gd name="connsiteY35" fmla="*/ 331358 h 543482"/>
                <a:gd name="connsiteX36" fmla="*/ 471653 w 553496"/>
                <a:gd name="connsiteY36" fmla="*/ 420577 h 543482"/>
                <a:gd name="connsiteX37" fmla="*/ 471653 w 553496"/>
                <a:gd name="connsiteY37" fmla="*/ 453333 h 543482"/>
                <a:gd name="connsiteX38" fmla="*/ 438897 w 553496"/>
                <a:gd name="connsiteY38" fmla="*/ 453333 h 543482"/>
                <a:gd name="connsiteX39" fmla="*/ 346981 w 553496"/>
                <a:gd name="connsiteY39" fmla="*/ 361416 h 543482"/>
                <a:gd name="connsiteX40" fmla="*/ 331213 w 553496"/>
                <a:gd name="connsiteY40" fmla="*/ 369974 h 543482"/>
                <a:gd name="connsiteX41" fmla="*/ 277780 w 553496"/>
                <a:gd name="connsiteY41" fmla="*/ 380761 h 543482"/>
                <a:gd name="connsiteX42" fmla="*/ 140505 w 553496"/>
                <a:gd name="connsiteY42" fmla="*/ 243486 h 543482"/>
                <a:gd name="connsiteX43" fmla="*/ 277780 w 553496"/>
                <a:gd name="connsiteY43" fmla="*/ 106211 h 543482"/>
                <a:gd name="connsiteX44" fmla="*/ 43340 w 553496"/>
                <a:gd name="connsiteY44" fmla="*/ 0 h 543482"/>
                <a:gd name="connsiteX45" fmla="*/ 499012 w 553496"/>
                <a:gd name="connsiteY45" fmla="*/ 0 h 543482"/>
                <a:gd name="connsiteX46" fmla="*/ 542352 w 553496"/>
                <a:gd name="connsiteY46" fmla="*/ 43340 h 543482"/>
                <a:gd name="connsiteX47" fmla="*/ 542352 w 553496"/>
                <a:gd name="connsiteY47" fmla="*/ 216692 h 543482"/>
                <a:gd name="connsiteX48" fmla="*/ 499012 w 553496"/>
                <a:gd name="connsiteY48" fmla="*/ 260032 h 543482"/>
                <a:gd name="connsiteX49" fmla="*/ 433982 w 553496"/>
                <a:gd name="connsiteY49" fmla="*/ 260032 h 543482"/>
                <a:gd name="connsiteX50" fmla="*/ 436484 w 553496"/>
                <a:gd name="connsiteY50" fmla="*/ 243485 h 543482"/>
                <a:gd name="connsiteX51" fmla="*/ 277781 w 553496"/>
                <a:gd name="connsiteY51" fmla="*/ 84784 h 543482"/>
                <a:gd name="connsiteX52" fmla="*/ 119079 w 553496"/>
                <a:gd name="connsiteY52" fmla="*/ 243486 h 543482"/>
                <a:gd name="connsiteX53" fmla="*/ 122420 w 553496"/>
                <a:gd name="connsiteY53" fmla="*/ 260032 h 543482"/>
                <a:gd name="connsiteX54" fmla="*/ 43340 w 553496"/>
                <a:gd name="connsiteY54" fmla="*/ 260032 h 543482"/>
                <a:gd name="connsiteX55" fmla="*/ 0 w 553496"/>
                <a:gd name="connsiteY55" fmla="*/ 216692 h 543482"/>
                <a:gd name="connsiteX56" fmla="*/ 0 w 553496"/>
                <a:gd name="connsiteY56" fmla="*/ 43340 h 543482"/>
                <a:gd name="connsiteX57" fmla="*/ 43340 w 553496"/>
                <a:gd name="connsiteY57" fmla="*/ 0 h 5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53496" h="543482">
                  <a:moveTo>
                    <a:pt x="431565" y="276021"/>
                  </a:moveTo>
                  <a:lnTo>
                    <a:pt x="508918" y="276021"/>
                  </a:lnTo>
                  <a:cubicBezTo>
                    <a:pt x="533538" y="276021"/>
                    <a:pt x="553496" y="295979"/>
                    <a:pt x="553496" y="320599"/>
                  </a:cubicBezTo>
                  <a:lnTo>
                    <a:pt x="553496" y="498904"/>
                  </a:lnTo>
                  <a:cubicBezTo>
                    <a:pt x="553496" y="523524"/>
                    <a:pt x="533538" y="543482"/>
                    <a:pt x="508918" y="543482"/>
                  </a:cubicBezTo>
                  <a:lnTo>
                    <a:pt x="330613" y="543482"/>
                  </a:lnTo>
                  <a:cubicBezTo>
                    <a:pt x="305993" y="543482"/>
                    <a:pt x="286035" y="523524"/>
                    <a:pt x="286035" y="498904"/>
                  </a:cubicBezTo>
                  <a:lnTo>
                    <a:pt x="286035" y="400521"/>
                  </a:lnTo>
                  <a:lnTo>
                    <a:pt x="339555" y="389717"/>
                  </a:lnTo>
                  <a:lnTo>
                    <a:pt x="349923" y="384089"/>
                  </a:lnTo>
                  <a:lnTo>
                    <a:pt x="429140" y="463306"/>
                  </a:lnTo>
                  <a:cubicBezTo>
                    <a:pt x="443635" y="477802"/>
                    <a:pt x="467136" y="477802"/>
                    <a:pt x="481631" y="463306"/>
                  </a:cubicBezTo>
                  <a:cubicBezTo>
                    <a:pt x="496126" y="448812"/>
                    <a:pt x="496126" y="425311"/>
                    <a:pt x="481631" y="410816"/>
                  </a:cubicBezTo>
                  <a:lnTo>
                    <a:pt x="406511" y="335695"/>
                  </a:lnTo>
                  <a:lnTo>
                    <a:pt x="409380" y="332218"/>
                  </a:lnTo>
                  <a:cubicBezTo>
                    <a:pt x="417936" y="319554"/>
                    <a:pt x="424712" y="305588"/>
                    <a:pt x="429349" y="290679"/>
                  </a:cubicBezTo>
                  <a:close/>
                  <a:moveTo>
                    <a:pt x="44578" y="276021"/>
                  </a:moveTo>
                  <a:lnTo>
                    <a:pt x="125648" y="276021"/>
                  </a:lnTo>
                  <a:lnTo>
                    <a:pt x="131551" y="305260"/>
                  </a:lnTo>
                  <a:cubicBezTo>
                    <a:pt x="147612" y="343234"/>
                    <a:pt x="178034" y="373655"/>
                    <a:pt x="216007" y="389716"/>
                  </a:cubicBezTo>
                  <a:lnTo>
                    <a:pt x="267461" y="400104"/>
                  </a:lnTo>
                  <a:lnTo>
                    <a:pt x="267461" y="498904"/>
                  </a:lnTo>
                  <a:cubicBezTo>
                    <a:pt x="267461" y="523524"/>
                    <a:pt x="247503" y="543482"/>
                    <a:pt x="222883" y="543482"/>
                  </a:cubicBezTo>
                  <a:lnTo>
                    <a:pt x="44578" y="543482"/>
                  </a:lnTo>
                  <a:cubicBezTo>
                    <a:pt x="19958" y="543482"/>
                    <a:pt x="0" y="523524"/>
                    <a:pt x="0" y="498904"/>
                  </a:cubicBezTo>
                  <a:lnTo>
                    <a:pt x="0" y="320599"/>
                  </a:lnTo>
                  <a:cubicBezTo>
                    <a:pt x="0" y="295979"/>
                    <a:pt x="19958" y="276021"/>
                    <a:pt x="44578" y="276021"/>
                  </a:cubicBezTo>
                  <a:close/>
                  <a:moveTo>
                    <a:pt x="277780" y="157290"/>
                  </a:moveTo>
                  <a:cubicBezTo>
                    <a:pt x="230175" y="157290"/>
                    <a:pt x="191583" y="195880"/>
                    <a:pt x="191583" y="243486"/>
                  </a:cubicBezTo>
                  <a:cubicBezTo>
                    <a:pt x="191583" y="291091"/>
                    <a:pt x="230175" y="329683"/>
                    <a:pt x="277780" y="329683"/>
                  </a:cubicBezTo>
                  <a:cubicBezTo>
                    <a:pt x="325385" y="329683"/>
                    <a:pt x="363976" y="291091"/>
                    <a:pt x="363976" y="243486"/>
                  </a:cubicBezTo>
                  <a:cubicBezTo>
                    <a:pt x="363976" y="195880"/>
                    <a:pt x="325385" y="157290"/>
                    <a:pt x="277780" y="157290"/>
                  </a:cubicBezTo>
                  <a:close/>
                  <a:moveTo>
                    <a:pt x="277780" y="106211"/>
                  </a:moveTo>
                  <a:cubicBezTo>
                    <a:pt x="353594" y="106211"/>
                    <a:pt x="415054" y="167672"/>
                    <a:pt x="415054" y="243486"/>
                  </a:cubicBezTo>
                  <a:cubicBezTo>
                    <a:pt x="415054" y="271917"/>
                    <a:pt x="406411" y="298328"/>
                    <a:pt x="391610" y="320238"/>
                  </a:cubicBezTo>
                  <a:lnTo>
                    <a:pt x="382435" y="331358"/>
                  </a:lnTo>
                  <a:lnTo>
                    <a:pt x="471653" y="420577"/>
                  </a:lnTo>
                  <a:cubicBezTo>
                    <a:pt x="480699" y="429622"/>
                    <a:pt x="480699" y="444288"/>
                    <a:pt x="471653" y="453333"/>
                  </a:cubicBezTo>
                  <a:cubicBezTo>
                    <a:pt x="462608" y="462378"/>
                    <a:pt x="447943" y="462378"/>
                    <a:pt x="438897" y="453333"/>
                  </a:cubicBezTo>
                  <a:lnTo>
                    <a:pt x="346981" y="361416"/>
                  </a:lnTo>
                  <a:lnTo>
                    <a:pt x="331213" y="369974"/>
                  </a:lnTo>
                  <a:cubicBezTo>
                    <a:pt x="314790" y="376920"/>
                    <a:pt x="296734" y="380761"/>
                    <a:pt x="277780" y="380761"/>
                  </a:cubicBezTo>
                  <a:cubicBezTo>
                    <a:pt x="201965" y="380761"/>
                    <a:pt x="140505" y="319301"/>
                    <a:pt x="140505" y="243486"/>
                  </a:cubicBezTo>
                  <a:cubicBezTo>
                    <a:pt x="140505" y="167672"/>
                    <a:pt x="201965" y="106211"/>
                    <a:pt x="277780" y="106211"/>
                  </a:cubicBezTo>
                  <a:close/>
                  <a:moveTo>
                    <a:pt x="43340" y="0"/>
                  </a:moveTo>
                  <a:lnTo>
                    <a:pt x="499012" y="0"/>
                  </a:lnTo>
                  <a:cubicBezTo>
                    <a:pt x="522948" y="0"/>
                    <a:pt x="542352" y="19404"/>
                    <a:pt x="542352" y="43340"/>
                  </a:cubicBezTo>
                  <a:lnTo>
                    <a:pt x="542352" y="216692"/>
                  </a:lnTo>
                  <a:cubicBezTo>
                    <a:pt x="542352" y="240628"/>
                    <a:pt x="522948" y="260032"/>
                    <a:pt x="499012" y="260032"/>
                  </a:cubicBezTo>
                  <a:lnTo>
                    <a:pt x="433982" y="260032"/>
                  </a:lnTo>
                  <a:lnTo>
                    <a:pt x="436484" y="243485"/>
                  </a:lnTo>
                  <a:cubicBezTo>
                    <a:pt x="436484" y="155837"/>
                    <a:pt x="365430" y="84784"/>
                    <a:pt x="277781" y="84784"/>
                  </a:cubicBezTo>
                  <a:cubicBezTo>
                    <a:pt x="190133" y="84784"/>
                    <a:pt x="119079" y="155838"/>
                    <a:pt x="119079" y="243486"/>
                  </a:cubicBezTo>
                  <a:lnTo>
                    <a:pt x="122420" y="260032"/>
                  </a:lnTo>
                  <a:lnTo>
                    <a:pt x="43340" y="260032"/>
                  </a:lnTo>
                  <a:cubicBezTo>
                    <a:pt x="19404" y="260032"/>
                    <a:pt x="0" y="240628"/>
                    <a:pt x="0" y="216692"/>
                  </a:cubicBezTo>
                  <a:lnTo>
                    <a:pt x="0" y="43340"/>
                  </a:lnTo>
                  <a:cubicBezTo>
                    <a:pt x="0" y="19404"/>
                    <a:pt x="19404" y="0"/>
                    <a:pt x="43340" y="0"/>
                  </a:cubicBez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grpSp>
      <p:grpSp>
        <p:nvGrpSpPr>
          <p:cNvPr id="67" name="Group 66">
            <a:extLst>
              <a:ext uri="{FF2B5EF4-FFF2-40B4-BE49-F238E27FC236}">
                <a16:creationId xmlns:a16="http://schemas.microsoft.com/office/drawing/2014/main" id="{1D608B79-FDE3-3BCA-6613-B2AE29B57CE9}"/>
              </a:ext>
            </a:extLst>
          </p:cNvPr>
          <p:cNvGrpSpPr/>
          <p:nvPr/>
        </p:nvGrpSpPr>
        <p:grpSpPr>
          <a:xfrm>
            <a:off x="908005" y="4157922"/>
            <a:ext cx="605156" cy="605156"/>
            <a:chOff x="6774792" y="4370110"/>
            <a:chExt cx="605156" cy="605156"/>
          </a:xfrm>
        </p:grpSpPr>
        <p:sp>
          <p:nvSpPr>
            <p:cNvPr id="63" name="Oval 62">
              <a:extLst>
                <a:ext uri="{FF2B5EF4-FFF2-40B4-BE49-F238E27FC236}">
                  <a16:creationId xmlns:a16="http://schemas.microsoft.com/office/drawing/2014/main" id="{1CBF7F56-6DE3-620B-14F3-557656B88C5E}"/>
                </a:ext>
              </a:extLst>
            </p:cNvPr>
            <p:cNvSpPr/>
            <p:nvPr/>
          </p:nvSpPr>
          <p:spPr bwMode="auto">
            <a:xfrm>
              <a:off x="6774792" y="4370110"/>
              <a:ext cx="605156" cy="605156"/>
            </a:xfrm>
            <a:prstGeom prst="ellipse">
              <a:avLst/>
            </a:prstGeom>
            <a:gradFill>
              <a:gsLst>
                <a:gs pos="0">
                  <a:srgbClr val="0A6BBA"/>
                </a:gs>
                <a:gs pos="75000">
                  <a:srgbClr val="399A9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35" name="Graphic 126">
              <a:extLst>
                <a:ext uri="{FF2B5EF4-FFF2-40B4-BE49-F238E27FC236}">
                  <a16:creationId xmlns:a16="http://schemas.microsoft.com/office/drawing/2014/main" id="{6DCFECA3-AC3A-15F1-DE1E-F8A70D73370B}"/>
                </a:ext>
              </a:extLst>
            </p:cNvPr>
            <p:cNvSpPr>
              <a:spLocks noChangeAspect="1"/>
            </p:cNvSpPr>
            <p:nvPr/>
          </p:nvSpPr>
          <p:spPr>
            <a:xfrm>
              <a:off x="6935505" y="4523276"/>
              <a:ext cx="283730" cy="298824"/>
            </a:xfrm>
            <a:custGeom>
              <a:avLst/>
              <a:gdLst>
                <a:gd name="connsiteX0" fmla="*/ 322493 w 552908"/>
                <a:gd name="connsiteY0" fmla="*/ 13940 h 582325"/>
                <a:gd name="connsiteX1" fmla="*/ 533724 w 552908"/>
                <a:gd name="connsiteY1" fmla="*/ 154749 h 582325"/>
                <a:gd name="connsiteX2" fmla="*/ 542923 w 552908"/>
                <a:gd name="connsiteY2" fmla="*/ 200771 h 582325"/>
                <a:gd name="connsiteX3" fmla="*/ 533724 w 552908"/>
                <a:gd name="connsiteY3" fmla="*/ 209971 h 582325"/>
                <a:gd name="connsiteX4" fmla="*/ 322493 w 552908"/>
                <a:gd name="connsiteY4" fmla="*/ 350814 h 582325"/>
                <a:gd name="connsiteX5" fmla="*/ 230434 w 552908"/>
                <a:gd name="connsiteY5" fmla="*/ 350814 h 582325"/>
                <a:gd name="connsiteX6" fmla="*/ 19203 w 552908"/>
                <a:gd name="connsiteY6" fmla="*/ 209971 h 582325"/>
                <a:gd name="connsiteX7" fmla="*/ 10003 w 552908"/>
                <a:gd name="connsiteY7" fmla="*/ 163949 h 582325"/>
                <a:gd name="connsiteX8" fmla="*/ 19203 w 552908"/>
                <a:gd name="connsiteY8" fmla="*/ 154749 h 582325"/>
                <a:gd name="connsiteX9" fmla="*/ 230434 w 552908"/>
                <a:gd name="connsiteY9" fmla="*/ 13940 h 582325"/>
                <a:gd name="connsiteX10" fmla="*/ 322493 w 552908"/>
                <a:gd name="connsiteY10" fmla="*/ 13940 h 582325"/>
                <a:gd name="connsiteX11" fmla="*/ 542817 w 552908"/>
                <a:gd name="connsiteY11" fmla="*/ 304884 h 582325"/>
                <a:gd name="connsiteX12" fmla="*/ 523669 w 552908"/>
                <a:gd name="connsiteY12" fmla="*/ 324730 h 582325"/>
                <a:gd name="connsiteX13" fmla="*/ 322891 w 552908"/>
                <a:gd name="connsiteY13" fmla="*/ 460263 h 582325"/>
                <a:gd name="connsiteX14" fmla="*/ 230036 w 552908"/>
                <a:gd name="connsiteY14" fmla="*/ 460263 h 582325"/>
                <a:gd name="connsiteX15" fmla="*/ 29259 w 552908"/>
                <a:gd name="connsiteY15" fmla="*/ 324730 h 582325"/>
                <a:gd name="connsiteX16" fmla="*/ 3407 w 552908"/>
                <a:gd name="connsiteY16" fmla="*/ 248733 h 582325"/>
                <a:gd name="connsiteX17" fmla="*/ 230434 w 552908"/>
                <a:gd name="connsiteY17" fmla="*/ 400063 h 582325"/>
                <a:gd name="connsiteX18" fmla="*/ 317150 w 552908"/>
                <a:gd name="connsiteY18" fmla="*/ 403315 h 582325"/>
                <a:gd name="connsiteX19" fmla="*/ 322460 w 552908"/>
                <a:gd name="connsiteY19" fmla="*/ 400063 h 582325"/>
                <a:gd name="connsiteX20" fmla="*/ 549488 w 552908"/>
                <a:gd name="connsiteY20" fmla="*/ 248733 h 582325"/>
                <a:gd name="connsiteX21" fmla="*/ 542817 w 552908"/>
                <a:gd name="connsiteY21" fmla="*/ 304884 h 582325"/>
                <a:gd name="connsiteX22" fmla="*/ 542817 w 552908"/>
                <a:gd name="connsiteY22" fmla="*/ 412740 h 582325"/>
                <a:gd name="connsiteX23" fmla="*/ 523669 w 552908"/>
                <a:gd name="connsiteY23" fmla="*/ 432585 h 582325"/>
                <a:gd name="connsiteX24" fmla="*/ 322891 w 552908"/>
                <a:gd name="connsiteY24" fmla="*/ 568118 h 582325"/>
                <a:gd name="connsiteX25" fmla="*/ 230036 w 552908"/>
                <a:gd name="connsiteY25" fmla="*/ 568118 h 582325"/>
                <a:gd name="connsiteX26" fmla="*/ 29259 w 552908"/>
                <a:gd name="connsiteY26" fmla="*/ 432585 h 582325"/>
                <a:gd name="connsiteX27" fmla="*/ 3407 w 552908"/>
                <a:gd name="connsiteY27" fmla="*/ 356588 h 582325"/>
                <a:gd name="connsiteX28" fmla="*/ 230434 w 552908"/>
                <a:gd name="connsiteY28" fmla="*/ 507918 h 582325"/>
                <a:gd name="connsiteX29" fmla="*/ 317150 w 552908"/>
                <a:gd name="connsiteY29" fmla="*/ 511170 h 582325"/>
                <a:gd name="connsiteX30" fmla="*/ 322460 w 552908"/>
                <a:gd name="connsiteY30" fmla="*/ 507918 h 582325"/>
                <a:gd name="connsiteX31" fmla="*/ 549488 w 552908"/>
                <a:gd name="connsiteY31" fmla="*/ 356588 h 582325"/>
                <a:gd name="connsiteX32" fmla="*/ 542817 w 552908"/>
                <a:gd name="connsiteY32" fmla="*/ 412740 h 5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2908" h="582325">
                  <a:moveTo>
                    <a:pt x="322493" y="13940"/>
                  </a:moveTo>
                  <a:lnTo>
                    <a:pt x="533724" y="154749"/>
                  </a:lnTo>
                  <a:cubicBezTo>
                    <a:pt x="548973" y="164917"/>
                    <a:pt x="553092" y="185522"/>
                    <a:pt x="542923" y="200771"/>
                  </a:cubicBezTo>
                  <a:cubicBezTo>
                    <a:pt x="540494" y="204415"/>
                    <a:pt x="537368" y="207542"/>
                    <a:pt x="533724" y="209971"/>
                  </a:cubicBezTo>
                  <a:lnTo>
                    <a:pt x="322493" y="350814"/>
                  </a:lnTo>
                  <a:cubicBezTo>
                    <a:pt x="294620" y="369402"/>
                    <a:pt x="258308" y="369402"/>
                    <a:pt x="230434" y="350814"/>
                  </a:cubicBezTo>
                  <a:lnTo>
                    <a:pt x="19203" y="209971"/>
                  </a:lnTo>
                  <a:cubicBezTo>
                    <a:pt x="3954" y="199803"/>
                    <a:pt x="-165" y="179198"/>
                    <a:pt x="10003" y="163949"/>
                  </a:cubicBezTo>
                  <a:cubicBezTo>
                    <a:pt x="12433" y="160306"/>
                    <a:pt x="15560" y="157179"/>
                    <a:pt x="19203" y="154749"/>
                  </a:cubicBezTo>
                  <a:lnTo>
                    <a:pt x="230434" y="13940"/>
                  </a:lnTo>
                  <a:cubicBezTo>
                    <a:pt x="258308" y="-4647"/>
                    <a:pt x="294620" y="-4647"/>
                    <a:pt x="322493" y="13940"/>
                  </a:cubicBezTo>
                  <a:close/>
                  <a:moveTo>
                    <a:pt x="542817" y="304884"/>
                  </a:moveTo>
                  <a:cubicBezTo>
                    <a:pt x="537892" y="312766"/>
                    <a:pt x="531368" y="319526"/>
                    <a:pt x="523669" y="324730"/>
                  </a:cubicBezTo>
                  <a:lnTo>
                    <a:pt x="322891" y="460263"/>
                  </a:lnTo>
                  <a:cubicBezTo>
                    <a:pt x="294839" y="479205"/>
                    <a:pt x="258088" y="479205"/>
                    <a:pt x="230036" y="460263"/>
                  </a:cubicBezTo>
                  <a:lnTo>
                    <a:pt x="29259" y="324730"/>
                  </a:lnTo>
                  <a:cubicBezTo>
                    <a:pt x="4563" y="308070"/>
                    <a:pt x="-6007" y="276998"/>
                    <a:pt x="3407" y="248733"/>
                  </a:cubicBezTo>
                  <a:lnTo>
                    <a:pt x="230434" y="400063"/>
                  </a:lnTo>
                  <a:cubicBezTo>
                    <a:pt x="256423" y="417382"/>
                    <a:pt x="289937" y="418637"/>
                    <a:pt x="317150" y="403315"/>
                  </a:cubicBezTo>
                  <a:lnTo>
                    <a:pt x="322460" y="400063"/>
                  </a:lnTo>
                  <a:lnTo>
                    <a:pt x="549488" y="248733"/>
                  </a:lnTo>
                  <a:cubicBezTo>
                    <a:pt x="555767" y="267506"/>
                    <a:pt x="553321" y="288105"/>
                    <a:pt x="542817" y="304884"/>
                  </a:cubicBezTo>
                  <a:close/>
                  <a:moveTo>
                    <a:pt x="542817" y="412740"/>
                  </a:moveTo>
                  <a:cubicBezTo>
                    <a:pt x="537892" y="420621"/>
                    <a:pt x="531368" y="427381"/>
                    <a:pt x="523669" y="432585"/>
                  </a:cubicBezTo>
                  <a:lnTo>
                    <a:pt x="322891" y="568118"/>
                  </a:lnTo>
                  <a:cubicBezTo>
                    <a:pt x="294839" y="587061"/>
                    <a:pt x="258088" y="587061"/>
                    <a:pt x="230036" y="568118"/>
                  </a:cubicBezTo>
                  <a:lnTo>
                    <a:pt x="29259" y="432585"/>
                  </a:lnTo>
                  <a:cubicBezTo>
                    <a:pt x="4563" y="415926"/>
                    <a:pt x="-6007" y="384853"/>
                    <a:pt x="3407" y="356588"/>
                  </a:cubicBezTo>
                  <a:lnTo>
                    <a:pt x="230434" y="507918"/>
                  </a:lnTo>
                  <a:cubicBezTo>
                    <a:pt x="256423" y="525238"/>
                    <a:pt x="289937" y="526492"/>
                    <a:pt x="317150" y="511170"/>
                  </a:cubicBezTo>
                  <a:lnTo>
                    <a:pt x="322460" y="507918"/>
                  </a:lnTo>
                  <a:lnTo>
                    <a:pt x="549488" y="356588"/>
                  </a:lnTo>
                  <a:cubicBezTo>
                    <a:pt x="555767" y="375362"/>
                    <a:pt x="553321" y="395961"/>
                    <a:pt x="542817" y="412740"/>
                  </a:cubicBez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grpSp>
      <p:grpSp>
        <p:nvGrpSpPr>
          <p:cNvPr id="65" name="Group 64">
            <a:extLst>
              <a:ext uri="{FF2B5EF4-FFF2-40B4-BE49-F238E27FC236}">
                <a16:creationId xmlns:a16="http://schemas.microsoft.com/office/drawing/2014/main" id="{7EF53786-3140-9747-6931-36D81A101DAA}"/>
              </a:ext>
            </a:extLst>
          </p:cNvPr>
          <p:cNvGrpSpPr/>
          <p:nvPr/>
        </p:nvGrpSpPr>
        <p:grpSpPr>
          <a:xfrm>
            <a:off x="908005" y="2359694"/>
            <a:ext cx="605156" cy="605156"/>
            <a:chOff x="6774792" y="2633438"/>
            <a:chExt cx="605156" cy="605156"/>
          </a:xfrm>
        </p:grpSpPr>
        <p:sp>
          <p:nvSpPr>
            <p:cNvPr id="61" name="Oval 60">
              <a:extLst>
                <a:ext uri="{FF2B5EF4-FFF2-40B4-BE49-F238E27FC236}">
                  <a16:creationId xmlns:a16="http://schemas.microsoft.com/office/drawing/2014/main" id="{B8C8553C-539B-804C-9C46-A1D0C025A01D}"/>
                </a:ext>
              </a:extLst>
            </p:cNvPr>
            <p:cNvSpPr/>
            <p:nvPr/>
          </p:nvSpPr>
          <p:spPr bwMode="auto">
            <a:xfrm>
              <a:off x="6774792" y="2633438"/>
              <a:ext cx="605156" cy="605156"/>
            </a:xfrm>
            <a:prstGeom prst="ellipse">
              <a:avLst/>
            </a:prstGeom>
            <a:gradFill>
              <a:gsLst>
                <a:gs pos="0">
                  <a:srgbClr val="0A6BBA"/>
                </a:gs>
                <a:gs pos="75000">
                  <a:srgbClr val="399A9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11" name="Graphic 9">
              <a:extLst>
                <a:ext uri="{FF2B5EF4-FFF2-40B4-BE49-F238E27FC236}">
                  <a16:creationId xmlns:a16="http://schemas.microsoft.com/office/drawing/2014/main" id="{ACCBAF17-5DCE-B796-9BBE-0F737D80A153}"/>
                </a:ext>
              </a:extLst>
            </p:cNvPr>
            <p:cNvSpPr>
              <a:spLocks noChangeAspect="1"/>
            </p:cNvSpPr>
            <p:nvPr/>
          </p:nvSpPr>
          <p:spPr>
            <a:xfrm>
              <a:off x="6932610" y="2791216"/>
              <a:ext cx="289518" cy="289601"/>
            </a:xfrm>
            <a:custGeom>
              <a:avLst/>
              <a:gdLst>
                <a:gd name="connsiteX0" fmla="*/ 9276 w 318470"/>
                <a:gd name="connsiteY0" fmla="*/ 38647 h 318561"/>
                <a:gd name="connsiteX1" fmla="*/ 47923 w 318470"/>
                <a:gd name="connsiteY1" fmla="*/ 0 h 318561"/>
                <a:gd name="connsiteX2" fmla="*/ 90984 w 318470"/>
                <a:gd name="connsiteY2" fmla="*/ 0 h 318561"/>
                <a:gd name="connsiteX3" fmla="*/ 129631 w 318470"/>
                <a:gd name="connsiteY3" fmla="*/ 38647 h 318561"/>
                <a:gd name="connsiteX4" fmla="*/ 129631 w 318470"/>
                <a:gd name="connsiteY4" fmla="*/ 81712 h 318561"/>
                <a:gd name="connsiteX5" fmla="*/ 90984 w 318470"/>
                <a:gd name="connsiteY5" fmla="*/ 120360 h 318561"/>
                <a:gd name="connsiteX6" fmla="*/ 82317 w 318470"/>
                <a:gd name="connsiteY6" fmla="*/ 120360 h 318561"/>
                <a:gd name="connsiteX7" fmla="*/ 82317 w 318470"/>
                <a:gd name="connsiteY7" fmla="*/ 184017 h 318561"/>
                <a:gd name="connsiteX8" fmla="*/ 84614 w 318470"/>
                <a:gd name="connsiteY8" fmla="*/ 186013 h 318561"/>
                <a:gd name="connsiteX9" fmla="*/ 132547 w 318470"/>
                <a:gd name="connsiteY9" fmla="*/ 233955 h 318561"/>
                <a:gd name="connsiteX10" fmla="*/ 134547 w 318470"/>
                <a:gd name="connsiteY10" fmla="*/ 236258 h 318561"/>
                <a:gd name="connsiteX11" fmla="*/ 198341 w 318470"/>
                <a:gd name="connsiteY11" fmla="*/ 236258 h 318561"/>
                <a:gd name="connsiteX12" fmla="*/ 198341 w 318470"/>
                <a:gd name="connsiteY12" fmla="*/ 227662 h 318561"/>
                <a:gd name="connsiteX13" fmla="*/ 236988 w 318470"/>
                <a:gd name="connsiteY13" fmla="*/ 189015 h 318561"/>
                <a:gd name="connsiteX14" fmla="*/ 279824 w 318470"/>
                <a:gd name="connsiteY14" fmla="*/ 189015 h 318561"/>
                <a:gd name="connsiteX15" fmla="*/ 318471 w 318470"/>
                <a:gd name="connsiteY15" fmla="*/ 227662 h 318561"/>
                <a:gd name="connsiteX16" fmla="*/ 318471 w 318470"/>
                <a:gd name="connsiteY16" fmla="*/ 270674 h 318561"/>
                <a:gd name="connsiteX17" fmla="*/ 279824 w 318470"/>
                <a:gd name="connsiteY17" fmla="*/ 309321 h 318561"/>
                <a:gd name="connsiteX18" fmla="*/ 236988 w 318470"/>
                <a:gd name="connsiteY18" fmla="*/ 309321 h 318561"/>
                <a:gd name="connsiteX19" fmla="*/ 198341 w 318470"/>
                <a:gd name="connsiteY19" fmla="*/ 270674 h 318561"/>
                <a:gd name="connsiteX20" fmla="*/ 198341 w 318470"/>
                <a:gd name="connsiteY20" fmla="*/ 262023 h 318561"/>
                <a:gd name="connsiteX21" fmla="*/ 134540 w 318470"/>
                <a:gd name="connsiteY21" fmla="*/ 262023 h 318561"/>
                <a:gd name="connsiteX22" fmla="*/ 132549 w 318470"/>
                <a:gd name="connsiteY22" fmla="*/ 264314 h 318561"/>
                <a:gd name="connsiteX23" fmla="*/ 84615 w 318470"/>
                <a:gd name="connsiteY23" fmla="*/ 312269 h 318561"/>
                <a:gd name="connsiteX24" fmla="*/ 54249 w 318470"/>
                <a:gd name="connsiteY24" fmla="*/ 312274 h 318561"/>
                <a:gd name="connsiteX25" fmla="*/ 6289 w 318470"/>
                <a:gd name="connsiteY25" fmla="*/ 264319 h 318561"/>
                <a:gd name="connsiteX26" fmla="*/ 6291 w 318470"/>
                <a:gd name="connsiteY26" fmla="*/ 233952 h 318561"/>
                <a:gd name="connsiteX27" fmla="*/ 54251 w 318470"/>
                <a:gd name="connsiteY27" fmla="*/ 186007 h 318561"/>
                <a:gd name="connsiteX28" fmla="*/ 56553 w 318470"/>
                <a:gd name="connsiteY28" fmla="*/ 184010 h 318561"/>
                <a:gd name="connsiteX29" fmla="*/ 56553 w 318470"/>
                <a:gd name="connsiteY29" fmla="*/ 120360 h 318561"/>
                <a:gd name="connsiteX30" fmla="*/ 47923 w 318470"/>
                <a:gd name="connsiteY30" fmla="*/ 120360 h 318561"/>
                <a:gd name="connsiteX31" fmla="*/ 9276 w 318470"/>
                <a:gd name="connsiteY31" fmla="*/ 81712 h 318561"/>
                <a:gd name="connsiteX32" fmla="*/ 9276 w 318470"/>
                <a:gd name="connsiteY32" fmla="*/ 38647 h 318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8470" h="318561">
                  <a:moveTo>
                    <a:pt x="9276" y="38647"/>
                  </a:moveTo>
                  <a:cubicBezTo>
                    <a:pt x="9276" y="17303"/>
                    <a:pt x="26579" y="0"/>
                    <a:pt x="47923" y="0"/>
                  </a:cubicBezTo>
                  <a:lnTo>
                    <a:pt x="90984" y="0"/>
                  </a:lnTo>
                  <a:cubicBezTo>
                    <a:pt x="112328" y="0"/>
                    <a:pt x="129631" y="17303"/>
                    <a:pt x="129631" y="38647"/>
                  </a:cubicBezTo>
                  <a:lnTo>
                    <a:pt x="129631" y="81712"/>
                  </a:lnTo>
                  <a:cubicBezTo>
                    <a:pt x="129631" y="103056"/>
                    <a:pt x="112328" y="120360"/>
                    <a:pt x="90984" y="120360"/>
                  </a:cubicBezTo>
                  <a:lnTo>
                    <a:pt x="82317" y="120360"/>
                  </a:lnTo>
                  <a:lnTo>
                    <a:pt x="82317" y="184017"/>
                  </a:lnTo>
                  <a:cubicBezTo>
                    <a:pt x="83117" y="184618"/>
                    <a:pt x="83885" y="185284"/>
                    <a:pt x="84614" y="186013"/>
                  </a:cubicBezTo>
                  <a:lnTo>
                    <a:pt x="132547" y="233955"/>
                  </a:lnTo>
                  <a:cubicBezTo>
                    <a:pt x="133277" y="234687"/>
                    <a:pt x="133944" y="235456"/>
                    <a:pt x="134547" y="236258"/>
                  </a:cubicBezTo>
                  <a:lnTo>
                    <a:pt x="198341" y="236258"/>
                  </a:lnTo>
                  <a:lnTo>
                    <a:pt x="198341" y="227662"/>
                  </a:lnTo>
                  <a:cubicBezTo>
                    <a:pt x="198341" y="206317"/>
                    <a:pt x="215643" y="189015"/>
                    <a:pt x="236988" y="189015"/>
                  </a:cubicBezTo>
                  <a:lnTo>
                    <a:pt x="279824" y="189015"/>
                  </a:lnTo>
                  <a:cubicBezTo>
                    <a:pt x="301167" y="189015"/>
                    <a:pt x="318471" y="206317"/>
                    <a:pt x="318471" y="227662"/>
                  </a:cubicBezTo>
                  <a:lnTo>
                    <a:pt x="318471" y="270674"/>
                  </a:lnTo>
                  <a:cubicBezTo>
                    <a:pt x="318471" y="292018"/>
                    <a:pt x="301167" y="309321"/>
                    <a:pt x="279824" y="309321"/>
                  </a:cubicBezTo>
                  <a:lnTo>
                    <a:pt x="236988" y="309321"/>
                  </a:lnTo>
                  <a:cubicBezTo>
                    <a:pt x="215643" y="309321"/>
                    <a:pt x="198341" y="292018"/>
                    <a:pt x="198341" y="270674"/>
                  </a:cubicBezTo>
                  <a:lnTo>
                    <a:pt x="198341" y="262023"/>
                  </a:lnTo>
                  <a:lnTo>
                    <a:pt x="134540" y="262023"/>
                  </a:lnTo>
                  <a:cubicBezTo>
                    <a:pt x="133940" y="262822"/>
                    <a:pt x="133276" y="263588"/>
                    <a:pt x="132549" y="264314"/>
                  </a:cubicBezTo>
                  <a:lnTo>
                    <a:pt x="84615" y="312269"/>
                  </a:lnTo>
                  <a:cubicBezTo>
                    <a:pt x="76231" y="320657"/>
                    <a:pt x="62635" y="320659"/>
                    <a:pt x="54249" y="312274"/>
                  </a:cubicBezTo>
                  <a:lnTo>
                    <a:pt x="6289" y="264319"/>
                  </a:lnTo>
                  <a:cubicBezTo>
                    <a:pt x="-2097" y="255934"/>
                    <a:pt x="-2096" y="242337"/>
                    <a:pt x="6291" y="233952"/>
                  </a:cubicBezTo>
                  <a:lnTo>
                    <a:pt x="54251" y="186007"/>
                  </a:lnTo>
                  <a:cubicBezTo>
                    <a:pt x="54981" y="185277"/>
                    <a:pt x="55751" y="184613"/>
                    <a:pt x="56553" y="184010"/>
                  </a:cubicBezTo>
                  <a:lnTo>
                    <a:pt x="56553" y="120360"/>
                  </a:lnTo>
                  <a:lnTo>
                    <a:pt x="47923" y="120360"/>
                  </a:lnTo>
                  <a:cubicBezTo>
                    <a:pt x="26579" y="120360"/>
                    <a:pt x="9276" y="103056"/>
                    <a:pt x="9276" y="81712"/>
                  </a:cubicBezTo>
                  <a:lnTo>
                    <a:pt x="9276" y="38647"/>
                  </a:ln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grpSp>
      <p:graphicFrame>
        <p:nvGraphicFramePr>
          <p:cNvPr id="47" name="Chart 46">
            <a:extLst>
              <a:ext uri="{FF2B5EF4-FFF2-40B4-BE49-F238E27FC236}">
                <a16:creationId xmlns:a16="http://schemas.microsoft.com/office/drawing/2014/main" id="{44034BDC-5844-F8F9-48F4-E27D71C01A98}"/>
              </a:ext>
            </a:extLst>
          </p:cNvPr>
          <p:cNvGraphicFramePr/>
          <p:nvPr/>
        </p:nvGraphicFramePr>
        <p:xfrm>
          <a:off x="7334716" y="1840356"/>
          <a:ext cx="3177063" cy="31770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Chart 47">
            <a:extLst>
              <a:ext uri="{FF2B5EF4-FFF2-40B4-BE49-F238E27FC236}">
                <a16:creationId xmlns:a16="http://schemas.microsoft.com/office/drawing/2014/main" id="{24CA7C6B-0C88-CE6D-CFF3-2A11FC2A155E}"/>
              </a:ext>
            </a:extLst>
          </p:cNvPr>
          <p:cNvGraphicFramePr/>
          <p:nvPr/>
        </p:nvGraphicFramePr>
        <p:xfrm>
          <a:off x="7703291" y="2208931"/>
          <a:ext cx="2439913" cy="2439913"/>
        </p:xfrm>
        <a:graphic>
          <a:graphicData uri="http://schemas.openxmlformats.org/drawingml/2006/chart">
            <c:chart xmlns:c="http://schemas.openxmlformats.org/drawingml/2006/chart" xmlns:r="http://schemas.openxmlformats.org/officeDocument/2006/relationships" r:id="rId4"/>
          </a:graphicData>
        </a:graphic>
      </p:graphicFrame>
      <p:pic>
        <p:nvPicPr>
          <p:cNvPr id="49" name="Graphic 48">
            <a:extLst>
              <a:ext uri="{FF2B5EF4-FFF2-40B4-BE49-F238E27FC236}">
                <a16:creationId xmlns:a16="http://schemas.microsoft.com/office/drawing/2014/main" id="{C52B4423-3FA0-AE31-8BD4-2E8D529EAC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8707" y="2904856"/>
            <a:ext cx="367749" cy="367749"/>
          </a:xfrm>
          <a:prstGeom prst="rect">
            <a:avLst/>
          </a:prstGeom>
        </p:spPr>
      </p:pic>
      <p:pic>
        <p:nvPicPr>
          <p:cNvPr id="50" name="Graphic 49">
            <a:extLst>
              <a:ext uri="{FF2B5EF4-FFF2-40B4-BE49-F238E27FC236}">
                <a16:creationId xmlns:a16="http://schemas.microsoft.com/office/drawing/2014/main" id="{37B68ED1-25FF-08FA-3791-217801313A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39374" y="3861427"/>
            <a:ext cx="367748" cy="367748"/>
          </a:xfrm>
          <a:prstGeom prst="rect">
            <a:avLst/>
          </a:prstGeom>
        </p:spPr>
      </p:pic>
      <p:sp>
        <p:nvSpPr>
          <p:cNvPr id="51" name="Rectangle: Rounded Corners 87">
            <a:extLst>
              <a:ext uri="{FF2B5EF4-FFF2-40B4-BE49-F238E27FC236}">
                <a16:creationId xmlns:a16="http://schemas.microsoft.com/office/drawing/2014/main" id="{98718FF4-3A73-D110-86DB-42F41F5F205F}"/>
              </a:ext>
              <a:ext uri="{C183D7F6-B498-43B3-948B-1728B52AA6E4}">
                <adec:decorative xmlns:adec="http://schemas.microsoft.com/office/drawing/2017/decorative" val="1"/>
              </a:ext>
            </a:extLst>
          </p:cNvPr>
          <p:cNvSpPr/>
          <p:nvPr/>
        </p:nvSpPr>
        <p:spPr bwMode="auto">
          <a:xfrm>
            <a:off x="7161348" y="1622677"/>
            <a:ext cx="3522571" cy="3523799"/>
          </a:xfrm>
          <a:prstGeom prst="ellips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52" name="!!ArcQueryPipeline">
            <a:extLst>
              <a:ext uri="{FF2B5EF4-FFF2-40B4-BE49-F238E27FC236}">
                <a16:creationId xmlns:a16="http://schemas.microsoft.com/office/drawing/2014/main" id="{7FC8AD26-8944-B854-BF33-19321FDAD29C}"/>
              </a:ext>
            </a:extLst>
          </p:cNvPr>
          <p:cNvSpPr/>
          <p:nvPr/>
        </p:nvSpPr>
        <p:spPr>
          <a:xfrm>
            <a:off x="7161348" y="1623906"/>
            <a:ext cx="3522571" cy="3522570"/>
          </a:xfrm>
          <a:prstGeom prst="arc">
            <a:avLst>
              <a:gd name="adj1" fmla="val 20301075"/>
              <a:gd name="adj2" fmla="val 0"/>
            </a:avLst>
          </a:prstGeom>
          <a:ln w="38100" cap="rnd">
            <a:solidFill>
              <a:srgbClr val="399A9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53" name="!!ArcDataPreprocessing">
            <a:extLst>
              <a:ext uri="{FF2B5EF4-FFF2-40B4-BE49-F238E27FC236}">
                <a16:creationId xmlns:a16="http://schemas.microsoft.com/office/drawing/2014/main" id="{D37F809E-F068-F950-546F-0DB329ACD200}"/>
              </a:ext>
            </a:extLst>
          </p:cNvPr>
          <p:cNvSpPr/>
          <p:nvPr/>
        </p:nvSpPr>
        <p:spPr>
          <a:xfrm>
            <a:off x="7161348" y="1622677"/>
            <a:ext cx="3522571" cy="3522570"/>
          </a:xfrm>
          <a:prstGeom prst="arc">
            <a:avLst>
              <a:gd name="adj1" fmla="val 4728941"/>
              <a:gd name="adj2" fmla="val 6042658"/>
            </a:avLst>
          </a:prstGeom>
          <a:noFill/>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54" name="!!ArcAgent">
            <a:extLst>
              <a:ext uri="{FF2B5EF4-FFF2-40B4-BE49-F238E27FC236}">
                <a16:creationId xmlns:a16="http://schemas.microsoft.com/office/drawing/2014/main" id="{DF639B46-8152-C3C1-B615-14A36447D9FA}"/>
              </a:ext>
            </a:extLst>
          </p:cNvPr>
          <p:cNvSpPr/>
          <p:nvPr/>
        </p:nvSpPr>
        <p:spPr>
          <a:xfrm>
            <a:off x="7161348" y="1621449"/>
            <a:ext cx="3522571" cy="3522570"/>
          </a:xfrm>
          <a:prstGeom prst="arc">
            <a:avLst>
              <a:gd name="adj1" fmla="val 10895557"/>
              <a:gd name="adj2" fmla="val 12161727"/>
            </a:avLst>
          </a:prstGeom>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58" name="TextBox 57">
            <a:extLst>
              <a:ext uri="{FF2B5EF4-FFF2-40B4-BE49-F238E27FC236}">
                <a16:creationId xmlns:a16="http://schemas.microsoft.com/office/drawing/2014/main" id="{2D2F9B2E-4195-243B-D48D-4510A52B4202}"/>
              </a:ext>
            </a:extLst>
          </p:cNvPr>
          <p:cNvSpPr txBox="1"/>
          <p:nvPr/>
        </p:nvSpPr>
        <p:spPr>
          <a:xfrm>
            <a:off x="7786825" y="5256982"/>
            <a:ext cx="2272845" cy="399102"/>
          </a:xfrm>
          <a:prstGeom prst="rect">
            <a:avLst/>
          </a:prstGeom>
          <a:solidFill>
            <a:srgbClr val="091F2C"/>
          </a:solidFill>
        </p:spPr>
        <p:txBody>
          <a:bodyPr wrap="square" tIns="72000" bIns="72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Data preprocessing</a:t>
            </a:r>
          </a:p>
        </p:txBody>
      </p:sp>
      <p:sp>
        <p:nvSpPr>
          <p:cNvPr id="59" name="TextBox 58">
            <a:extLst>
              <a:ext uri="{FF2B5EF4-FFF2-40B4-BE49-F238E27FC236}">
                <a16:creationId xmlns:a16="http://schemas.microsoft.com/office/drawing/2014/main" id="{1B5254BB-7F02-6727-4C18-BBF9369D6DEC}"/>
              </a:ext>
            </a:extLst>
          </p:cNvPr>
          <p:cNvSpPr txBox="1"/>
          <p:nvPr/>
        </p:nvSpPr>
        <p:spPr>
          <a:xfrm>
            <a:off x="5605483" y="2681144"/>
            <a:ext cx="1382419" cy="685464"/>
          </a:xfrm>
          <a:prstGeom prst="rect">
            <a:avLst/>
          </a:prstGeom>
          <a:solidFill>
            <a:srgbClr val="091F2C"/>
          </a:solidFill>
        </p:spPr>
        <p:txBody>
          <a:bodyPr wrap="square" tIns="72000" bIns="108000" anchor="ctr" anchorCtr="0">
            <a:noAutofit/>
          </a:bodyPr>
          <a:lstStyle/>
          <a:p>
            <a:pPr marL="0" marR="0" lvl="0" indent="0" algn="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Agent orchestration</a:t>
            </a:r>
          </a:p>
        </p:txBody>
      </p:sp>
      <p:sp>
        <p:nvSpPr>
          <p:cNvPr id="70" name="TextBox 69">
            <a:extLst>
              <a:ext uri="{FF2B5EF4-FFF2-40B4-BE49-F238E27FC236}">
                <a16:creationId xmlns:a16="http://schemas.microsoft.com/office/drawing/2014/main" id="{7C61AEAB-A927-E9F4-0E68-30BE2B205D8C}"/>
              </a:ext>
            </a:extLst>
          </p:cNvPr>
          <p:cNvSpPr txBox="1"/>
          <p:nvPr/>
        </p:nvSpPr>
        <p:spPr>
          <a:xfrm>
            <a:off x="10855990" y="2717553"/>
            <a:ext cx="920664" cy="612645"/>
          </a:xfrm>
          <a:prstGeom prst="rect">
            <a:avLst/>
          </a:prstGeom>
          <a:solidFill>
            <a:srgbClr val="091F2C"/>
          </a:solidFill>
        </p:spPr>
        <p:txBody>
          <a:bodyPr wrap="square" tIns="72000" bIns="108000" anchor="ctr" anchorCtr="0">
            <a:spAutoFit/>
          </a:bodyPr>
          <a:lstStyle>
            <a:defPPr>
              <a:defRPr lang="en-US"/>
            </a:defPPr>
            <a:lvl1pPr algn="r" defTabSz="564085" fontAlgn="base">
              <a:spcBef>
                <a:spcPct val="0"/>
              </a:spcBef>
              <a:spcAft>
                <a:spcPct val="0"/>
              </a:spcAft>
              <a:defRPr sz="1400">
                <a:solidFill>
                  <a:schemeClr val="tx1">
                    <a:alpha val="30000"/>
                  </a:schemeClr>
                </a:solidFill>
                <a:latin typeface="Segoe UI Variable Display Semibold" pitchFamily="2" charset="0"/>
                <a:cs typeface="Segoe UI" pitchFamily="34" charset="0"/>
              </a:defRPr>
            </a:lvl1p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Query</a:t>
            </a:r>
            <a:br>
              <a:rPr kumimoji="0" lang="en-US" sz="1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br>
            <a:r>
              <a:rPr kumimoji="0" lang="en-US" sz="1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pipeline</a:t>
            </a:r>
          </a:p>
        </p:txBody>
      </p:sp>
      <p:sp>
        <p:nvSpPr>
          <p:cNvPr id="71" name="!!agent">
            <a:extLst>
              <a:ext uri="{FF2B5EF4-FFF2-40B4-BE49-F238E27FC236}">
                <a16:creationId xmlns:a16="http://schemas.microsoft.com/office/drawing/2014/main" id="{5E5ABBE7-60DF-5CCF-6DD7-AC2E3BA00BB1}"/>
              </a:ext>
              <a:ext uri="{C183D7F6-B498-43B3-948B-1728B52AA6E4}">
                <adec:decorative xmlns:adec="http://schemas.microsoft.com/office/drawing/2017/decorative" val="1"/>
              </a:ext>
            </a:extLst>
          </p:cNvPr>
          <p:cNvSpPr>
            <a:spLocks noChangeAspect="1"/>
          </p:cNvSpPr>
          <p:nvPr/>
        </p:nvSpPr>
        <p:spPr>
          <a:xfrm>
            <a:off x="8293811" y="2951219"/>
            <a:ext cx="259152" cy="280137"/>
          </a:xfrm>
          <a:custGeom>
            <a:avLst/>
            <a:gdLst>
              <a:gd name="connsiteX0" fmla="*/ 318461 w 1071287"/>
              <a:gd name="connsiteY0" fmla="*/ 217133 h 1158042"/>
              <a:gd name="connsiteX1" fmla="*/ 536173 w 1071287"/>
              <a:gd name="connsiteY1" fmla="*/ 0 h 1158042"/>
              <a:gd name="connsiteX2" fmla="*/ 753305 w 1071287"/>
              <a:gd name="connsiteY2" fmla="*/ 217133 h 1158042"/>
              <a:gd name="connsiteX3" fmla="*/ 579599 w 1071287"/>
              <a:gd name="connsiteY3" fmla="*/ 430212 h 1158042"/>
              <a:gd name="connsiteX4" fmla="*/ 579599 w 1071287"/>
              <a:gd name="connsiteY4" fmla="*/ 550069 h 1158042"/>
              <a:gd name="connsiteX5" fmla="*/ 767781 w 1071287"/>
              <a:gd name="connsiteY5" fmla="*/ 550069 h 1158042"/>
              <a:gd name="connsiteX6" fmla="*/ 898060 w 1071287"/>
              <a:gd name="connsiteY6" fmla="*/ 680349 h 1158042"/>
              <a:gd name="connsiteX7" fmla="*/ 898060 w 1071287"/>
              <a:gd name="connsiteY7" fmla="*/ 680349 h 1158042"/>
              <a:gd name="connsiteX8" fmla="*/ 898060 w 1071287"/>
              <a:gd name="connsiteY8" fmla="*/ 727828 h 1158042"/>
              <a:gd name="connsiteX9" fmla="*/ 1066555 w 1071287"/>
              <a:gd name="connsiteY9" fmla="*/ 984913 h 1158042"/>
              <a:gd name="connsiteX10" fmla="*/ 854634 w 1071287"/>
              <a:gd name="connsiteY10" fmla="*/ 1158040 h 1158042"/>
              <a:gd name="connsiteX11" fmla="*/ 636922 w 1071287"/>
              <a:gd name="connsiteY11" fmla="*/ 940908 h 1158042"/>
              <a:gd name="connsiteX12" fmla="*/ 811207 w 1071287"/>
              <a:gd name="connsiteY12" fmla="*/ 727828 h 1158042"/>
              <a:gd name="connsiteX13" fmla="*/ 811207 w 1071287"/>
              <a:gd name="connsiteY13" fmla="*/ 680349 h 1158042"/>
              <a:gd name="connsiteX14" fmla="*/ 767781 w 1071287"/>
              <a:gd name="connsiteY14" fmla="*/ 636922 h 1158042"/>
              <a:gd name="connsiteX15" fmla="*/ 304565 w 1071287"/>
              <a:gd name="connsiteY15" fmla="*/ 636922 h 1158042"/>
              <a:gd name="connsiteX16" fmla="*/ 261138 w 1071287"/>
              <a:gd name="connsiteY16" fmla="*/ 680349 h 1158042"/>
              <a:gd name="connsiteX17" fmla="*/ 261138 w 1071287"/>
              <a:gd name="connsiteY17" fmla="*/ 727828 h 1158042"/>
              <a:gd name="connsiteX18" fmla="*/ 429633 w 1071287"/>
              <a:gd name="connsiteY18" fmla="*/ 984913 h 1158042"/>
              <a:gd name="connsiteX19" fmla="*/ 217712 w 1071287"/>
              <a:gd name="connsiteY19" fmla="*/ 1158040 h 1158042"/>
              <a:gd name="connsiteX20" fmla="*/ 0 w 1071287"/>
              <a:gd name="connsiteY20" fmla="*/ 941487 h 1158042"/>
              <a:gd name="connsiteX21" fmla="*/ 174285 w 1071287"/>
              <a:gd name="connsiteY21" fmla="*/ 728407 h 1158042"/>
              <a:gd name="connsiteX22" fmla="*/ 174285 w 1071287"/>
              <a:gd name="connsiteY22" fmla="*/ 680928 h 1158042"/>
              <a:gd name="connsiteX23" fmla="*/ 304565 w 1071287"/>
              <a:gd name="connsiteY23" fmla="*/ 550648 h 1158042"/>
              <a:gd name="connsiteX24" fmla="*/ 492746 w 1071287"/>
              <a:gd name="connsiteY24" fmla="*/ 550648 h 1158042"/>
              <a:gd name="connsiteX25" fmla="*/ 492746 w 1071287"/>
              <a:gd name="connsiteY25" fmla="*/ 430791 h 1158042"/>
              <a:gd name="connsiteX26" fmla="*/ 319040 w 1071287"/>
              <a:gd name="connsiteY26" fmla="*/ 217712 h 115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1287" h="1158042">
                <a:moveTo>
                  <a:pt x="318461" y="217133"/>
                </a:moveTo>
                <a:cubicBezTo>
                  <a:pt x="318461" y="97275"/>
                  <a:pt x="415736" y="0"/>
                  <a:pt x="536173" y="0"/>
                </a:cubicBezTo>
                <a:cubicBezTo>
                  <a:pt x="656030" y="0"/>
                  <a:pt x="753305" y="97275"/>
                  <a:pt x="753305" y="217133"/>
                </a:cubicBezTo>
                <a:cubicBezTo>
                  <a:pt x="753305" y="320198"/>
                  <a:pt x="680349" y="409367"/>
                  <a:pt x="579599" y="430212"/>
                </a:cubicBezTo>
                <a:lnTo>
                  <a:pt x="579599" y="550069"/>
                </a:lnTo>
                <a:lnTo>
                  <a:pt x="767781" y="550069"/>
                </a:lnTo>
                <a:cubicBezTo>
                  <a:pt x="839579" y="550069"/>
                  <a:pt x="898060" y="608550"/>
                  <a:pt x="898060" y="680349"/>
                </a:cubicBezTo>
                <a:lnTo>
                  <a:pt x="898060" y="680349"/>
                </a:lnTo>
                <a:lnTo>
                  <a:pt x="898060" y="727828"/>
                </a:lnTo>
                <a:cubicBezTo>
                  <a:pt x="1015601" y="752147"/>
                  <a:pt x="1091453" y="867372"/>
                  <a:pt x="1066555" y="984913"/>
                </a:cubicBezTo>
                <a:cubicBezTo>
                  <a:pt x="1045710" y="1085663"/>
                  <a:pt x="957120" y="1158040"/>
                  <a:pt x="854634" y="1158040"/>
                </a:cubicBezTo>
                <a:cubicBezTo>
                  <a:pt x="734776" y="1158040"/>
                  <a:pt x="637501" y="1061344"/>
                  <a:pt x="636922" y="940908"/>
                </a:cubicBezTo>
                <a:cubicBezTo>
                  <a:pt x="636922" y="837263"/>
                  <a:pt x="709300" y="748094"/>
                  <a:pt x="811207" y="727828"/>
                </a:cubicBezTo>
                <a:lnTo>
                  <a:pt x="811207" y="680349"/>
                </a:lnTo>
                <a:cubicBezTo>
                  <a:pt x="811207" y="656609"/>
                  <a:pt x="791520" y="636922"/>
                  <a:pt x="767781" y="636922"/>
                </a:cubicBezTo>
                <a:lnTo>
                  <a:pt x="304565" y="636922"/>
                </a:lnTo>
                <a:cubicBezTo>
                  <a:pt x="280825" y="636922"/>
                  <a:pt x="261138" y="656609"/>
                  <a:pt x="261138" y="680349"/>
                </a:cubicBezTo>
                <a:lnTo>
                  <a:pt x="261138" y="727828"/>
                </a:lnTo>
                <a:cubicBezTo>
                  <a:pt x="378679" y="752147"/>
                  <a:pt x="454531" y="867372"/>
                  <a:pt x="429633" y="984913"/>
                </a:cubicBezTo>
                <a:cubicBezTo>
                  <a:pt x="408788" y="1085663"/>
                  <a:pt x="320198" y="1158040"/>
                  <a:pt x="217712" y="1158040"/>
                </a:cubicBezTo>
                <a:cubicBezTo>
                  <a:pt x="97854" y="1158619"/>
                  <a:pt x="0" y="1061344"/>
                  <a:pt x="0" y="941487"/>
                </a:cubicBezTo>
                <a:cubicBezTo>
                  <a:pt x="0" y="837842"/>
                  <a:pt x="72378" y="748673"/>
                  <a:pt x="174285" y="728407"/>
                </a:cubicBezTo>
                <a:lnTo>
                  <a:pt x="174285" y="680928"/>
                </a:lnTo>
                <a:cubicBezTo>
                  <a:pt x="174285" y="609129"/>
                  <a:pt x="232766" y="550648"/>
                  <a:pt x="304565" y="550648"/>
                </a:cubicBezTo>
                <a:lnTo>
                  <a:pt x="492746" y="550648"/>
                </a:lnTo>
                <a:lnTo>
                  <a:pt x="492746" y="430791"/>
                </a:lnTo>
                <a:cubicBezTo>
                  <a:pt x="391418" y="409946"/>
                  <a:pt x="319040" y="321356"/>
                  <a:pt x="319040" y="217712"/>
                </a:cubicBezTo>
                <a:close/>
              </a:path>
            </a:pathLst>
          </a:custGeom>
          <a:solidFill>
            <a:srgbClr val="F4F3F5">
              <a:alpha val="40000"/>
            </a:srgbClr>
          </a:solidFill>
          <a:ln w="11579" cap="flat">
            <a:noFill/>
            <a:prstDash val="solid"/>
            <a:miter/>
          </a:ln>
          <a:effectLst/>
        </p:spPr>
        <p:txBody>
          <a:bodyPr rot="0" spcFirstLastPara="0" vertOverflow="overflow" horzOverflow="overflow" vert="horz" wrap="square" lIns="130595" tIns="65302" rIns="130595" bIns="65302" numCol="1" spcCol="0" rtlCol="0" fromWordArt="0" anchor="ctr" anchorCtr="0" forceAA="0" compatLnSpc="1">
            <a:prstTxWarp prst="textNoShape">
              <a:avLst/>
            </a:prstTxWarp>
            <a:noAutofit/>
          </a:bodyPr>
          <a:lstStyle/>
          <a:p>
            <a:pPr marL="0" marR="0" lvl="0" indent="0" algn="l" defTabSz="1024543"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Text Semibold" pitchFamily="2" charset="0"/>
              <a:ea typeface="+mn-ea"/>
              <a:cs typeface="Segoe Sans Display Semibold" pitchFamily="2" charset="0"/>
            </a:endParaRPr>
          </a:p>
        </p:txBody>
      </p:sp>
      <p:sp>
        <p:nvSpPr>
          <p:cNvPr id="13" name="Freeform: Shape 12">
            <a:extLst>
              <a:ext uri="{FF2B5EF4-FFF2-40B4-BE49-F238E27FC236}">
                <a16:creationId xmlns:a16="http://schemas.microsoft.com/office/drawing/2014/main" id="{425F1047-8BF3-765F-5525-28695811AD46}"/>
              </a:ext>
            </a:extLst>
          </p:cNvPr>
          <p:cNvSpPr/>
          <p:nvPr/>
        </p:nvSpPr>
        <p:spPr bwMode="auto">
          <a:xfrm>
            <a:off x="6220500" y="5951925"/>
            <a:ext cx="5400000" cy="0"/>
          </a:xfrm>
          <a:custGeom>
            <a:avLst/>
            <a:gdLst>
              <a:gd name="connsiteX0" fmla="*/ 0 w 9664262"/>
              <a:gd name="connsiteY0" fmla="*/ 0 h 0"/>
              <a:gd name="connsiteX1" fmla="*/ 9664262 w 9664262"/>
              <a:gd name="connsiteY1" fmla="*/ 0 h 0"/>
            </a:gdLst>
            <a:ahLst/>
            <a:cxnLst>
              <a:cxn ang="0">
                <a:pos x="connsiteX0" y="connsiteY0"/>
              </a:cxn>
              <a:cxn ang="0">
                <a:pos x="connsiteX1" y="connsiteY1"/>
              </a:cxn>
            </a:cxnLst>
            <a:rect l="l" t="t" r="r" b="b"/>
            <a:pathLst>
              <a:path w="9664262">
                <a:moveTo>
                  <a:pt x="0" y="0"/>
                </a:moveTo>
                <a:lnTo>
                  <a:pt x="9664262" y="0"/>
                </a:lnTo>
              </a:path>
            </a:pathLst>
          </a:custGeom>
          <a:ln w="12700">
            <a:gradFill flip="none" rotWithShape="1">
              <a:gsLst>
                <a:gs pos="0">
                  <a:srgbClr val="3A4953"/>
                </a:gs>
                <a:gs pos="100000">
                  <a:srgbClr val="3A4953"/>
                </a:gs>
              </a:gsLst>
              <a:lin ang="0" scaled="1"/>
              <a:tileRect/>
            </a:gra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3" name="TextBox 2">
            <a:extLst>
              <a:ext uri="{FF2B5EF4-FFF2-40B4-BE49-F238E27FC236}">
                <a16:creationId xmlns:a16="http://schemas.microsoft.com/office/drawing/2014/main" id="{0934280E-1F97-15C0-CFBC-EA2CB6BCE257}"/>
              </a:ext>
            </a:extLst>
          </p:cNvPr>
          <p:cNvSpPr txBox="1"/>
          <p:nvPr/>
        </p:nvSpPr>
        <p:spPr>
          <a:xfrm>
            <a:off x="7856389" y="5807925"/>
            <a:ext cx="2125960" cy="288000"/>
          </a:xfrm>
          <a:prstGeom prst="roundRect">
            <a:avLst>
              <a:gd name="adj" fmla="val 50000"/>
            </a:avLst>
          </a:prstGeom>
          <a:gradFill flip="none" rotWithShape="1">
            <a:gsLst>
              <a:gs pos="100000">
                <a:srgbClr val="3A4953"/>
              </a:gs>
              <a:gs pos="0">
                <a:srgbClr val="3A4953"/>
              </a:gs>
            </a:gsLst>
            <a:path path="circle">
              <a:fillToRect l="100000" t="100000"/>
            </a:path>
            <a:tileRect r="-100000" b="-100000"/>
          </a:gradFill>
        </p:spPr>
        <p:txBody>
          <a:bodyPr wrap="square" lIns="108000" tIns="36000" rIns="108000" bIns="54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Variable Text Semibold" pitchFamily="2" charset="0"/>
                <a:ea typeface="+mn-ea"/>
                <a:cs typeface="Segoe UI" pitchFamily="34" charset="0"/>
              </a:rPr>
              <a:t>Enterprise-ready foundation</a:t>
            </a:r>
          </a:p>
        </p:txBody>
      </p:sp>
    </p:spTree>
    <p:extLst>
      <p:ext uri="{BB962C8B-B14F-4D97-AF65-F5344CB8AC3E}">
        <p14:creationId xmlns:p14="http://schemas.microsoft.com/office/powerpoint/2010/main" val="482070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grpId="1" nodeType="withEffect">
                                  <p:stCondLst>
                                    <p:cond delay="100"/>
                                  </p:stCondLst>
                                  <p:childTnLst>
                                    <p:animMotion origin="layout" path="M 1.66667E-6 -4.44444E-6 L 1.66667E-6 0.03542 " pathEditMode="relative" rAng="0" ptsTypes="AA">
                                      <p:cBhvr>
                                        <p:cTn id="9" dur="700" spd="-100000" fill="hold"/>
                                        <p:tgtEl>
                                          <p:spTgt spid="3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decel="100000" fill="hold" grpId="1" nodeType="withEffect">
                                  <p:stCondLst>
                                    <p:cond delay="200"/>
                                  </p:stCondLst>
                                  <p:childTnLst>
                                    <p:animMotion origin="layout" path="M 1.66667E-6 -2.96296E-6 L 1.66667E-6 0.03542 " pathEditMode="relative" rAng="0" ptsTypes="AA">
                                      <p:cBhvr>
                                        <p:cTn id="14" dur="700" spd="-100000" fill="hold"/>
                                        <p:tgtEl>
                                          <p:spTgt spid="37"/>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42" presetClass="path" presetSubtype="0" decel="100000" fill="hold" grpId="1" nodeType="withEffect">
                                  <p:stCondLst>
                                    <p:cond delay="300"/>
                                  </p:stCondLst>
                                  <p:childTnLst>
                                    <p:animMotion origin="layout" path="M -1.875E-6 -2.96296E-6 L -1.875E-6 0.03542 " pathEditMode="relative" rAng="0" ptsTypes="AA">
                                      <p:cBhvr>
                                        <p:cTn id="19" dur="700" spd="-100000" fill="hold"/>
                                        <p:tgtEl>
                                          <p:spTgt spid="39"/>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42" presetClass="path" presetSubtype="0" decel="100000" fill="hold" grpId="1" nodeType="withEffect">
                                  <p:stCondLst>
                                    <p:cond delay="400"/>
                                  </p:stCondLst>
                                  <p:childTnLst>
                                    <p:animMotion origin="layout" path="M 1.66667E-6 -1.48148E-6 L 1.66667E-6 0.03542 " pathEditMode="relative" rAng="0" ptsTypes="AA">
                                      <p:cBhvr>
                                        <p:cTn id="24" dur="700" spd="-100000" fill="hold"/>
                                        <p:tgtEl>
                                          <p:spTgt spid="40"/>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42" presetClass="path" presetSubtype="0" decel="100000" fill="hold" nodeType="withEffect">
                                  <p:stCondLst>
                                    <p:cond delay="100"/>
                                  </p:stCondLst>
                                  <p:childTnLst>
                                    <p:animMotion origin="layout" path="M 1.25E-6 -4.44444E-6 L 1.25E-6 0.03542 " pathEditMode="relative" rAng="0" ptsTypes="AA">
                                      <p:cBhvr>
                                        <p:cTn id="29" dur="700" spd="-100000" fill="hold"/>
                                        <p:tgtEl>
                                          <p:spTgt spid="65"/>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42" presetClass="path" presetSubtype="0" decel="100000" fill="hold" nodeType="withEffect">
                                  <p:stCondLst>
                                    <p:cond delay="200"/>
                                  </p:stCondLst>
                                  <p:childTnLst>
                                    <p:animMotion origin="layout" path="M 1.25E-6 -2.96296E-6 L 1.25E-6 0.03542 " pathEditMode="relative" rAng="0" ptsTypes="AA">
                                      <p:cBhvr>
                                        <p:cTn id="34" dur="700" spd="-100000" fill="hold"/>
                                        <p:tgtEl>
                                          <p:spTgt spid="66"/>
                                        </p:tgtEl>
                                        <p:attrNameLst>
                                          <p:attrName>ppt_x</p:attrName>
                                          <p:attrName>ppt_y</p:attrName>
                                        </p:attrNameLst>
                                      </p:cBhvr>
                                      <p:rCtr x="0" y="1759"/>
                                    </p:animMotion>
                                  </p:childTnLst>
                                </p:cTn>
                              </p:par>
                              <p:par>
                                <p:cTn id="35" presetID="10" presetClass="entr" presetSubtype="0" fill="hold" nodeType="withEffect">
                                  <p:stCondLst>
                                    <p:cond delay="3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par>
                                <p:cTn id="38" presetID="42" presetClass="path" presetSubtype="0" decel="100000" fill="hold" nodeType="withEffect">
                                  <p:stCondLst>
                                    <p:cond delay="300"/>
                                  </p:stCondLst>
                                  <p:childTnLst>
                                    <p:animMotion origin="layout" path="M 1.25E-6 -1.48148E-6 L 1.25E-6 0.03542 " pathEditMode="relative" rAng="0" ptsTypes="AA">
                                      <p:cBhvr>
                                        <p:cTn id="39" dur="700" spd="-100000" fill="hold"/>
                                        <p:tgtEl>
                                          <p:spTgt spid="67"/>
                                        </p:tgtEl>
                                        <p:attrNameLst>
                                          <p:attrName>ppt_x</p:attrName>
                                          <p:attrName>ppt_y</p:attrName>
                                        </p:attrNameLst>
                                      </p:cBhvr>
                                      <p:rCtr x="0" y="1759"/>
                                    </p:animMotion>
                                  </p:childTnLst>
                                </p:cTn>
                              </p:par>
                              <p:par>
                                <p:cTn id="40" presetID="10" presetClass="entr" presetSubtype="0" fill="hold" nodeType="withEffect">
                                  <p:stCondLst>
                                    <p:cond delay="40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42" presetClass="path" presetSubtype="0" decel="100000" fill="hold" nodeType="withEffect">
                                  <p:stCondLst>
                                    <p:cond delay="400"/>
                                  </p:stCondLst>
                                  <p:childTnLst>
                                    <p:animMotion origin="layout" path="M 1.25E-6 -1.48148E-6 L 1.25E-6 0.03542 " pathEditMode="relative" rAng="0" ptsTypes="AA">
                                      <p:cBhvr>
                                        <p:cTn id="44" dur="700" spd="-100000" fill="hold"/>
                                        <p:tgtEl>
                                          <p:spTgt spid="68"/>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0"/>
                                  </p:stCondLst>
                                  <p:childTnLst>
                                    <p:animMotion origin="layout" path="M -3.75E-6 -1.85185E-6 L -3.75E-6 0.03542 " pathEditMode="relative" rAng="0" ptsTypes="AA">
                                      <p:cBhvr>
                                        <p:cTn id="49" dur="700" spd="-100000" fill="hold"/>
                                        <p:tgtEl>
                                          <p:spTgt spid="9"/>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42" presetClass="path" presetSubtype="0" decel="100000" fill="hold" grpId="1" nodeType="withEffect">
                                  <p:stCondLst>
                                    <p:cond delay="0"/>
                                  </p:stCondLst>
                                  <p:childTnLst>
                                    <p:animMotion origin="layout" path="M -3.75E-6 -1.85185E-6 L -3.75E-6 0.03542 " pathEditMode="relative" rAng="0" ptsTypes="AA">
                                      <p:cBhvr>
                                        <p:cTn id="54" dur="700" spd="-100000" fill="hold"/>
                                        <p:tgtEl>
                                          <p:spTgt spid="2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29" grpId="0" animBg="1"/>
      <p:bldP spid="29" grpId="1" animBg="1"/>
      <p:bldP spid="36" grpId="0"/>
      <p:bldP spid="36" grpId="1"/>
      <p:bldP spid="37" grpId="0"/>
      <p:bldP spid="37" grpId="1"/>
      <p:bldP spid="39" grpId="0"/>
      <p:bldP spid="39" grpId="1"/>
      <p:bldP spid="40" grpId="0"/>
      <p:bldP spid="4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BFF8E-567B-E48A-B3C8-D7E6C8FDA038}"/>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EE33A580-7DB9-208F-05AD-A7452849EA38}"/>
              </a:ext>
            </a:extLst>
          </p:cNvPr>
          <p:cNvSpPr>
            <a:spLocks noGrp="1"/>
          </p:cNvSpPr>
          <p:nvPr>
            <p:ph type="title"/>
          </p:nvPr>
        </p:nvSpPr>
        <p:spPr>
          <a:xfrm>
            <a:off x="588963" y="457200"/>
            <a:ext cx="4017481" cy="554038"/>
          </a:xfrm>
        </p:spPr>
        <p:txBody>
          <a:bodyPr/>
          <a:lstStyle/>
          <a:p>
            <a:r>
              <a:rPr lang="en-US"/>
              <a:t>RAG Framework</a:t>
            </a:r>
            <a:endParaRPr lang="en-CA"/>
          </a:p>
        </p:txBody>
      </p:sp>
      <p:grpSp>
        <p:nvGrpSpPr>
          <p:cNvPr id="26" name="Group 25">
            <a:extLst>
              <a:ext uri="{FF2B5EF4-FFF2-40B4-BE49-F238E27FC236}">
                <a16:creationId xmlns:a16="http://schemas.microsoft.com/office/drawing/2014/main" id="{628B5A17-2C2F-F5E8-F229-01A67FFF682E}"/>
              </a:ext>
            </a:extLst>
          </p:cNvPr>
          <p:cNvGrpSpPr/>
          <p:nvPr/>
        </p:nvGrpSpPr>
        <p:grpSpPr>
          <a:xfrm>
            <a:off x="8972441" y="292100"/>
            <a:ext cx="2655183" cy="216000"/>
            <a:chOff x="8972441" y="292100"/>
            <a:chExt cx="2655183" cy="216000"/>
          </a:xfrm>
        </p:grpSpPr>
        <p:sp>
          <p:nvSpPr>
            <p:cNvPr id="30" name="Text Placeholder 2">
              <a:extLst>
                <a:ext uri="{FF2B5EF4-FFF2-40B4-BE49-F238E27FC236}">
                  <a16:creationId xmlns:a16="http://schemas.microsoft.com/office/drawing/2014/main" id="{A618C985-3A60-4877-485A-8BCBA3B75B87}"/>
                </a:ext>
              </a:extLst>
            </p:cNvPr>
            <p:cNvSpPr txBox="1">
              <a:spLocks noChangeAspect="1"/>
            </p:cNvSpPr>
            <p:nvPr/>
          </p:nvSpPr>
          <p:spPr>
            <a:xfrm>
              <a:off x="8972441"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31" name="Text Placeholder 2">
              <a:extLst>
                <a:ext uri="{FF2B5EF4-FFF2-40B4-BE49-F238E27FC236}">
                  <a16:creationId xmlns:a16="http://schemas.microsoft.com/office/drawing/2014/main" id="{F6DEE44E-722B-723A-CDF1-CA17C6B017FE}"/>
                </a:ext>
              </a:extLst>
            </p:cNvPr>
            <p:cNvSpPr txBox="1">
              <a:spLocks noChangeAspect="1"/>
            </p:cNvSpPr>
            <p:nvPr/>
          </p:nvSpPr>
          <p:spPr>
            <a:xfrm>
              <a:off x="1006803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32" name="Text Placeholder 2">
              <a:extLst>
                <a:ext uri="{FF2B5EF4-FFF2-40B4-BE49-F238E27FC236}">
                  <a16:creationId xmlns:a16="http://schemas.microsoft.com/office/drawing/2014/main" id="{FA974A3E-F6C0-98C0-588D-78CC2564F4F1}"/>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33" name="Text Placeholder 2">
              <a:extLst>
                <a:ext uri="{FF2B5EF4-FFF2-40B4-BE49-F238E27FC236}">
                  <a16:creationId xmlns:a16="http://schemas.microsoft.com/office/drawing/2014/main" id="{CF35E030-B430-0983-4C60-E40C2969A33C}"/>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34" name="Text Placeholder 2">
              <a:extLst>
                <a:ext uri="{FF2B5EF4-FFF2-40B4-BE49-F238E27FC236}">
                  <a16:creationId xmlns:a16="http://schemas.microsoft.com/office/drawing/2014/main" id="{646E8F49-D5AA-A142-BB4D-0E2415D568AB}"/>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35" name="Text Placeholder 2">
              <a:extLst>
                <a:ext uri="{FF2B5EF4-FFF2-40B4-BE49-F238E27FC236}">
                  <a16:creationId xmlns:a16="http://schemas.microsoft.com/office/drawing/2014/main" id="{A2409569-C684-CD3C-EA6F-258991F88D72}"/>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36" name="Text Placeholder 2">
              <a:extLst>
                <a:ext uri="{FF2B5EF4-FFF2-40B4-BE49-F238E27FC236}">
                  <a16:creationId xmlns:a16="http://schemas.microsoft.com/office/drawing/2014/main" id="{3C3D81F9-BD86-EFBD-9646-ED7FC687A956}"/>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38" name="TextBox 37">
              <a:extLst>
                <a:ext uri="{FF2B5EF4-FFF2-40B4-BE49-F238E27FC236}">
                  <a16:creationId xmlns:a16="http://schemas.microsoft.com/office/drawing/2014/main" id="{5E780F09-08A9-882A-F81A-3E3FDADCF163}"/>
                </a:ext>
              </a:extLst>
            </p:cNvPr>
            <p:cNvSpPr txBox="1"/>
            <p:nvPr/>
          </p:nvSpPr>
          <p:spPr>
            <a:xfrm>
              <a:off x="9188441" y="315461"/>
              <a:ext cx="70537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Overview</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11" name="TextBox 10">
            <a:extLst>
              <a:ext uri="{FF2B5EF4-FFF2-40B4-BE49-F238E27FC236}">
                <a16:creationId xmlns:a16="http://schemas.microsoft.com/office/drawing/2014/main" id="{CD04B48B-6962-88EB-2C2F-1DD51640E868}"/>
              </a:ext>
            </a:extLst>
          </p:cNvPr>
          <p:cNvSpPr txBox="1">
            <a:spLocks/>
          </p:cNvSpPr>
          <p:nvPr/>
        </p:nvSpPr>
        <p:spPr>
          <a:xfrm>
            <a:off x="1670515" y="3875693"/>
            <a:ext cx="3661324" cy="65402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Chunk</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Split large documents into smaller segments to fit context windows</a:t>
            </a:r>
          </a:p>
        </p:txBody>
      </p:sp>
      <p:sp>
        <p:nvSpPr>
          <p:cNvPr id="12" name="TextBox 11">
            <a:extLst>
              <a:ext uri="{FF2B5EF4-FFF2-40B4-BE49-F238E27FC236}">
                <a16:creationId xmlns:a16="http://schemas.microsoft.com/office/drawing/2014/main" id="{C1C9ABEA-79F5-ED43-9FCC-813826A7B4CF}"/>
              </a:ext>
            </a:extLst>
          </p:cNvPr>
          <p:cNvSpPr txBox="1">
            <a:spLocks/>
          </p:cNvSpPr>
          <p:nvPr/>
        </p:nvSpPr>
        <p:spPr>
          <a:xfrm>
            <a:off x="1670515" y="2001887"/>
            <a:ext cx="3661324" cy="65402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Ingest</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Import data in various formats, from multiple data sources and documents</a:t>
            </a:r>
            <a:endPar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Sans Text"/>
            </a:endParaRPr>
          </a:p>
        </p:txBody>
      </p:sp>
      <p:sp>
        <p:nvSpPr>
          <p:cNvPr id="15" name="TextBox 14">
            <a:extLst>
              <a:ext uri="{FF2B5EF4-FFF2-40B4-BE49-F238E27FC236}">
                <a16:creationId xmlns:a16="http://schemas.microsoft.com/office/drawing/2014/main" id="{91EE9569-0F37-FFCA-7690-8DF4F9821934}"/>
              </a:ext>
            </a:extLst>
          </p:cNvPr>
          <p:cNvSpPr txBox="1">
            <a:spLocks/>
          </p:cNvSpPr>
          <p:nvPr/>
        </p:nvSpPr>
        <p:spPr>
          <a:xfrm>
            <a:off x="1670515" y="2846457"/>
            <a:ext cx="3661324" cy="8386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Extract</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Parse raw documents and metadata from tables, images, pdfs into a usable format. Transform data and add supporting content</a:t>
            </a:r>
          </a:p>
        </p:txBody>
      </p:sp>
      <p:sp>
        <p:nvSpPr>
          <p:cNvPr id="18" name="TextBox 17">
            <a:extLst>
              <a:ext uri="{FF2B5EF4-FFF2-40B4-BE49-F238E27FC236}">
                <a16:creationId xmlns:a16="http://schemas.microsoft.com/office/drawing/2014/main" id="{DF846609-615F-2462-9578-0EA86033BEA3}"/>
              </a:ext>
            </a:extLst>
          </p:cNvPr>
          <p:cNvSpPr txBox="1">
            <a:spLocks/>
          </p:cNvSpPr>
          <p:nvPr/>
        </p:nvSpPr>
        <p:spPr>
          <a:xfrm>
            <a:off x="1670515" y="4720263"/>
            <a:ext cx="3661324" cy="46935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Embed</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Convert chunks into vector embeddings</a:t>
            </a:r>
          </a:p>
        </p:txBody>
      </p:sp>
      <p:sp>
        <p:nvSpPr>
          <p:cNvPr id="19" name="TextBox 18">
            <a:extLst>
              <a:ext uri="{FF2B5EF4-FFF2-40B4-BE49-F238E27FC236}">
                <a16:creationId xmlns:a16="http://schemas.microsoft.com/office/drawing/2014/main" id="{95603982-306B-5A5C-D62E-5AFE9406BE42}"/>
              </a:ext>
            </a:extLst>
          </p:cNvPr>
          <p:cNvSpPr txBox="1">
            <a:spLocks/>
          </p:cNvSpPr>
          <p:nvPr/>
        </p:nvSpPr>
        <p:spPr>
          <a:xfrm>
            <a:off x="1670515" y="5380169"/>
            <a:ext cx="3661324" cy="65402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Index</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Store embeddings, processed data, and enriched content for efficient querying</a:t>
            </a:r>
          </a:p>
        </p:txBody>
      </p:sp>
      <p:grpSp>
        <p:nvGrpSpPr>
          <p:cNvPr id="75" name="Group 74">
            <a:extLst>
              <a:ext uri="{FF2B5EF4-FFF2-40B4-BE49-F238E27FC236}">
                <a16:creationId xmlns:a16="http://schemas.microsoft.com/office/drawing/2014/main" id="{BA3BD03F-2038-6C0D-D741-551253C4BD7B}"/>
              </a:ext>
            </a:extLst>
          </p:cNvPr>
          <p:cNvGrpSpPr/>
          <p:nvPr/>
        </p:nvGrpSpPr>
        <p:grpSpPr>
          <a:xfrm>
            <a:off x="908005" y="3900127"/>
            <a:ext cx="605156" cy="605156"/>
            <a:chOff x="6635397" y="4800996"/>
            <a:chExt cx="605156" cy="605156"/>
          </a:xfrm>
        </p:grpSpPr>
        <p:sp>
          <p:nvSpPr>
            <p:cNvPr id="70" name="Oval 69">
              <a:extLst>
                <a:ext uri="{FF2B5EF4-FFF2-40B4-BE49-F238E27FC236}">
                  <a16:creationId xmlns:a16="http://schemas.microsoft.com/office/drawing/2014/main" id="{DC380FB9-AE47-80A8-9479-5C53E03F6770}"/>
                </a:ext>
              </a:extLst>
            </p:cNvPr>
            <p:cNvSpPr/>
            <p:nvPr/>
          </p:nvSpPr>
          <p:spPr bwMode="auto">
            <a:xfrm>
              <a:off x="6635397" y="4800996"/>
              <a:ext cx="605156" cy="605156"/>
            </a:xfrm>
            <a:prstGeom prst="ellipse">
              <a:avLst/>
            </a:prstGeom>
            <a:gradFill>
              <a:gsLst>
                <a:gs pos="0">
                  <a:srgbClr val="8661C5"/>
                </a:gs>
                <a:gs pos="70000">
                  <a:srgbClr val="0A6BBA"/>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10" name="Graphic 1028">
              <a:extLst>
                <a:ext uri="{FF2B5EF4-FFF2-40B4-BE49-F238E27FC236}">
                  <a16:creationId xmlns:a16="http://schemas.microsoft.com/office/drawing/2014/main" id="{6D7B54F3-2399-252F-F47E-DD664B0CF8C9}"/>
                </a:ext>
                <a:ext uri="{C183D7F6-B498-43B3-948B-1728B52AA6E4}">
                  <adec:decorative xmlns:adec="http://schemas.microsoft.com/office/drawing/2017/decorative" val="1"/>
                </a:ext>
              </a:extLst>
            </p:cNvPr>
            <p:cNvSpPr>
              <a:spLocks noChangeAspect="1"/>
            </p:cNvSpPr>
            <p:nvPr/>
          </p:nvSpPr>
          <p:spPr>
            <a:xfrm>
              <a:off x="6792236" y="4957835"/>
              <a:ext cx="291478" cy="291478"/>
            </a:xfrm>
            <a:custGeom>
              <a:avLst/>
              <a:gdLst>
                <a:gd name="connsiteX0" fmla="*/ 581025 w 685800"/>
                <a:gd name="connsiteY0" fmla="*/ 0 h 685800"/>
                <a:gd name="connsiteX1" fmla="*/ 685800 w 685800"/>
                <a:gd name="connsiteY1" fmla="*/ 104775 h 685800"/>
                <a:gd name="connsiteX2" fmla="*/ 685800 w 685800"/>
                <a:gd name="connsiteY2" fmla="*/ 581025 h 685800"/>
                <a:gd name="connsiteX3" fmla="*/ 581025 w 685800"/>
                <a:gd name="connsiteY3" fmla="*/ 685800 h 685800"/>
                <a:gd name="connsiteX4" fmla="*/ 104775 w 685800"/>
                <a:gd name="connsiteY4" fmla="*/ 685800 h 685800"/>
                <a:gd name="connsiteX5" fmla="*/ 0 w 685800"/>
                <a:gd name="connsiteY5" fmla="*/ 581025 h 685800"/>
                <a:gd name="connsiteX6" fmla="*/ 0 w 685800"/>
                <a:gd name="connsiteY6" fmla="*/ 104775 h 685800"/>
                <a:gd name="connsiteX7" fmla="*/ 104775 w 685800"/>
                <a:gd name="connsiteY7" fmla="*/ 0 h 685800"/>
                <a:gd name="connsiteX8" fmla="*/ 581025 w 685800"/>
                <a:gd name="connsiteY8" fmla="*/ 0 h 685800"/>
                <a:gd name="connsiteX9" fmla="*/ 581025 w 685800"/>
                <a:gd name="connsiteY9" fmla="*/ 57150 h 685800"/>
                <a:gd name="connsiteX10" fmla="*/ 104775 w 685800"/>
                <a:gd name="connsiteY10" fmla="*/ 57150 h 685800"/>
                <a:gd name="connsiteX11" fmla="*/ 57150 w 685800"/>
                <a:gd name="connsiteY11" fmla="*/ 104775 h 685800"/>
                <a:gd name="connsiteX12" fmla="*/ 57150 w 685800"/>
                <a:gd name="connsiteY12" fmla="*/ 581025 h 685800"/>
                <a:gd name="connsiteX13" fmla="*/ 104775 w 685800"/>
                <a:gd name="connsiteY13" fmla="*/ 628650 h 685800"/>
                <a:gd name="connsiteX14" fmla="*/ 581025 w 685800"/>
                <a:gd name="connsiteY14" fmla="*/ 628650 h 685800"/>
                <a:gd name="connsiteX15" fmla="*/ 628650 w 685800"/>
                <a:gd name="connsiteY15" fmla="*/ 581025 h 685800"/>
                <a:gd name="connsiteX16" fmla="*/ 628650 w 685800"/>
                <a:gd name="connsiteY16" fmla="*/ 104775 h 685800"/>
                <a:gd name="connsiteX17" fmla="*/ 581025 w 685800"/>
                <a:gd name="connsiteY17" fmla="*/ 57150 h 685800"/>
                <a:gd name="connsiteX18" fmla="*/ 257251 w 685800"/>
                <a:gd name="connsiteY18" fmla="*/ 361950 h 685800"/>
                <a:gd name="connsiteX19" fmla="*/ 323926 w 685800"/>
                <a:gd name="connsiteY19" fmla="*/ 428625 h 685800"/>
                <a:gd name="connsiteX20" fmla="*/ 323926 w 685800"/>
                <a:gd name="connsiteY20" fmla="*/ 504825 h 685800"/>
                <a:gd name="connsiteX21" fmla="*/ 257251 w 685800"/>
                <a:gd name="connsiteY21" fmla="*/ 571500 h 685800"/>
                <a:gd name="connsiteX22" fmla="*/ 181051 w 685800"/>
                <a:gd name="connsiteY22" fmla="*/ 571500 h 685800"/>
                <a:gd name="connsiteX23" fmla="*/ 114376 w 685800"/>
                <a:gd name="connsiteY23" fmla="*/ 504825 h 685800"/>
                <a:gd name="connsiteX24" fmla="*/ 114376 w 685800"/>
                <a:gd name="connsiteY24" fmla="*/ 428625 h 685800"/>
                <a:gd name="connsiteX25" fmla="*/ 181051 w 685800"/>
                <a:gd name="connsiteY25" fmla="*/ 361950 h 685800"/>
                <a:gd name="connsiteX26" fmla="*/ 257251 w 685800"/>
                <a:gd name="connsiteY26" fmla="*/ 361950 h 685800"/>
                <a:gd name="connsiteX27" fmla="*/ 504787 w 685800"/>
                <a:gd name="connsiteY27" fmla="*/ 361950 h 685800"/>
                <a:gd name="connsiteX28" fmla="*/ 571462 w 685800"/>
                <a:gd name="connsiteY28" fmla="*/ 428625 h 685800"/>
                <a:gd name="connsiteX29" fmla="*/ 571462 w 685800"/>
                <a:gd name="connsiteY29" fmla="*/ 504825 h 685800"/>
                <a:gd name="connsiteX30" fmla="*/ 504825 w 685800"/>
                <a:gd name="connsiteY30" fmla="*/ 571500 h 685800"/>
                <a:gd name="connsiteX31" fmla="*/ 428625 w 685800"/>
                <a:gd name="connsiteY31" fmla="*/ 571500 h 685800"/>
                <a:gd name="connsiteX32" fmla="*/ 361950 w 685800"/>
                <a:gd name="connsiteY32" fmla="*/ 504825 h 685800"/>
                <a:gd name="connsiteX33" fmla="*/ 361950 w 685800"/>
                <a:gd name="connsiteY33" fmla="*/ 428625 h 685800"/>
                <a:gd name="connsiteX34" fmla="*/ 428625 w 685800"/>
                <a:gd name="connsiteY34" fmla="*/ 361950 h 685800"/>
                <a:gd name="connsiteX35" fmla="*/ 504825 w 685800"/>
                <a:gd name="connsiteY35" fmla="*/ 361950 h 685800"/>
                <a:gd name="connsiteX36" fmla="*/ 257213 w 685800"/>
                <a:gd name="connsiteY36" fmla="*/ 114300 h 685800"/>
                <a:gd name="connsiteX37" fmla="*/ 323888 w 685800"/>
                <a:gd name="connsiteY37" fmla="*/ 180975 h 685800"/>
                <a:gd name="connsiteX38" fmla="*/ 323888 w 685800"/>
                <a:gd name="connsiteY38" fmla="*/ 257175 h 685800"/>
                <a:gd name="connsiteX39" fmla="*/ 257213 w 685800"/>
                <a:gd name="connsiteY39" fmla="*/ 323850 h 685800"/>
                <a:gd name="connsiteX40" fmla="*/ 181013 w 685800"/>
                <a:gd name="connsiteY40" fmla="*/ 323850 h 685800"/>
                <a:gd name="connsiteX41" fmla="*/ 114300 w 685800"/>
                <a:gd name="connsiteY41" fmla="*/ 257213 h 685800"/>
                <a:gd name="connsiteX42" fmla="*/ 114300 w 685800"/>
                <a:gd name="connsiteY42" fmla="*/ 257175 h 685800"/>
                <a:gd name="connsiteX43" fmla="*/ 114300 w 685800"/>
                <a:gd name="connsiteY43" fmla="*/ 180975 h 685800"/>
                <a:gd name="connsiteX44" fmla="*/ 180975 w 685800"/>
                <a:gd name="connsiteY44" fmla="*/ 114300 h 685800"/>
                <a:gd name="connsiteX45" fmla="*/ 257175 w 685800"/>
                <a:gd name="connsiteY45" fmla="*/ 114300 h 685800"/>
                <a:gd name="connsiteX46" fmla="*/ 504749 w 685800"/>
                <a:gd name="connsiteY46" fmla="*/ 114300 h 685800"/>
                <a:gd name="connsiteX47" fmla="*/ 571424 w 685800"/>
                <a:gd name="connsiteY47" fmla="*/ 180975 h 685800"/>
                <a:gd name="connsiteX48" fmla="*/ 571424 w 685800"/>
                <a:gd name="connsiteY48" fmla="*/ 257175 h 685800"/>
                <a:gd name="connsiteX49" fmla="*/ 504749 w 685800"/>
                <a:gd name="connsiteY49" fmla="*/ 323850 h 685800"/>
                <a:gd name="connsiteX50" fmla="*/ 428549 w 685800"/>
                <a:gd name="connsiteY50" fmla="*/ 323850 h 685800"/>
                <a:gd name="connsiteX51" fmla="*/ 361874 w 685800"/>
                <a:gd name="connsiteY51" fmla="*/ 257175 h 685800"/>
                <a:gd name="connsiteX52" fmla="*/ 361874 w 685800"/>
                <a:gd name="connsiteY52" fmla="*/ 180975 h 685800"/>
                <a:gd name="connsiteX53" fmla="*/ 428549 w 685800"/>
                <a:gd name="connsiteY53" fmla="*/ 114300 h 685800"/>
                <a:gd name="connsiteX54" fmla="*/ 504749 w 685800"/>
                <a:gd name="connsiteY54" fmla="*/ 1143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5800" h="685800">
                  <a:moveTo>
                    <a:pt x="581025" y="0"/>
                  </a:moveTo>
                  <a:cubicBezTo>
                    <a:pt x="638891" y="0"/>
                    <a:pt x="685800" y="46909"/>
                    <a:pt x="685800" y="104775"/>
                  </a:cubicBezTo>
                  <a:lnTo>
                    <a:pt x="685800" y="581025"/>
                  </a:lnTo>
                  <a:cubicBezTo>
                    <a:pt x="685800" y="638891"/>
                    <a:pt x="638891" y="685800"/>
                    <a:pt x="581025" y="685800"/>
                  </a:cubicBezTo>
                  <a:lnTo>
                    <a:pt x="104775" y="685800"/>
                  </a:lnTo>
                  <a:cubicBezTo>
                    <a:pt x="46909" y="685800"/>
                    <a:pt x="0" y="638891"/>
                    <a:pt x="0" y="581025"/>
                  </a:cubicBezTo>
                  <a:lnTo>
                    <a:pt x="0" y="104775"/>
                  </a:lnTo>
                  <a:cubicBezTo>
                    <a:pt x="0" y="46909"/>
                    <a:pt x="46909" y="0"/>
                    <a:pt x="104775" y="0"/>
                  </a:cubicBezTo>
                  <a:lnTo>
                    <a:pt x="581025" y="0"/>
                  </a:lnTo>
                  <a:close/>
                  <a:moveTo>
                    <a:pt x="581025" y="57150"/>
                  </a:moveTo>
                  <a:lnTo>
                    <a:pt x="104775" y="57150"/>
                  </a:lnTo>
                  <a:cubicBezTo>
                    <a:pt x="78486" y="57150"/>
                    <a:pt x="57150" y="78486"/>
                    <a:pt x="57150" y="104775"/>
                  </a:cubicBezTo>
                  <a:lnTo>
                    <a:pt x="57150" y="581025"/>
                  </a:lnTo>
                  <a:cubicBezTo>
                    <a:pt x="57150" y="607314"/>
                    <a:pt x="78486" y="628650"/>
                    <a:pt x="104775" y="628650"/>
                  </a:cubicBezTo>
                  <a:lnTo>
                    <a:pt x="581025" y="628650"/>
                  </a:lnTo>
                  <a:cubicBezTo>
                    <a:pt x="607314" y="628650"/>
                    <a:pt x="628650" y="607314"/>
                    <a:pt x="628650" y="581025"/>
                  </a:cubicBezTo>
                  <a:lnTo>
                    <a:pt x="628650" y="104775"/>
                  </a:lnTo>
                  <a:cubicBezTo>
                    <a:pt x="628650" y="78486"/>
                    <a:pt x="607314" y="57150"/>
                    <a:pt x="581025" y="57150"/>
                  </a:cubicBezTo>
                  <a:close/>
                  <a:moveTo>
                    <a:pt x="257251" y="361950"/>
                  </a:moveTo>
                  <a:cubicBezTo>
                    <a:pt x="294056" y="361950"/>
                    <a:pt x="323926" y="391820"/>
                    <a:pt x="323926" y="428625"/>
                  </a:cubicBezTo>
                  <a:lnTo>
                    <a:pt x="323926" y="504825"/>
                  </a:lnTo>
                  <a:cubicBezTo>
                    <a:pt x="323926" y="541649"/>
                    <a:pt x="294075" y="571500"/>
                    <a:pt x="257251" y="571500"/>
                  </a:cubicBezTo>
                  <a:lnTo>
                    <a:pt x="181051" y="571500"/>
                  </a:lnTo>
                  <a:cubicBezTo>
                    <a:pt x="144228" y="571500"/>
                    <a:pt x="114376" y="541649"/>
                    <a:pt x="114376" y="504825"/>
                  </a:cubicBezTo>
                  <a:lnTo>
                    <a:pt x="114376" y="428625"/>
                  </a:lnTo>
                  <a:cubicBezTo>
                    <a:pt x="114376" y="391820"/>
                    <a:pt x="144209" y="361950"/>
                    <a:pt x="181051" y="361950"/>
                  </a:cubicBezTo>
                  <a:lnTo>
                    <a:pt x="257251" y="361950"/>
                  </a:lnTo>
                  <a:close/>
                  <a:moveTo>
                    <a:pt x="504787" y="361950"/>
                  </a:moveTo>
                  <a:cubicBezTo>
                    <a:pt x="541630" y="361950"/>
                    <a:pt x="571462" y="391820"/>
                    <a:pt x="571462" y="428625"/>
                  </a:cubicBezTo>
                  <a:lnTo>
                    <a:pt x="571462" y="504825"/>
                  </a:lnTo>
                  <a:cubicBezTo>
                    <a:pt x="571462" y="541633"/>
                    <a:pt x="541633" y="571477"/>
                    <a:pt x="504825" y="571500"/>
                  </a:cubicBezTo>
                  <a:lnTo>
                    <a:pt x="428625" y="571500"/>
                  </a:lnTo>
                  <a:cubicBezTo>
                    <a:pt x="391801" y="571500"/>
                    <a:pt x="361950" y="541649"/>
                    <a:pt x="361950" y="504825"/>
                  </a:cubicBezTo>
                  <a:lnTo>
                    <a:pt x="361950" y="428625"/>
                  </a:lnTo>
                  <a:cubicBezTo>
                    <a:pt x="361950" y="391820"/>
                    <a:pt x="391820" y="361950"/>
                    <a:pt x="428625" y="361950"/>
                  </a:cubicBezTo>
                  <a:lnTo>
                    <a:pt x="504825" y="361950"/>
                  </a:lnTo>
                  <a:close/>
                  <a:moveTo>
                    <a:pt x="257213" y="114300"/>
                  </a:moveTo>
                  <a:cubicBezTo>
                    <a:pt x="294018" y="114300"/>
                    <a:pt x="323888" y="144170"/>
                    <a:pt x="323888" y="180975"/>
                  </a:cubicBezTo>
                  <a:lnTo>
                    <a:pt x="323888" y="257175"/>
                  </a:lnTo>
                  <a:cubicBezTo>
                    <a:pt x="323888" y="293999"/>
                    <a:pt x="294037" y="323850"/>
                    <a:pt x="257213" y="323850"/>
                  </a:cubicBezTo>
                  <a:lnTo>
                    <a:pt x="181013" y="323850"/>
                  </a:lnTo>
                  <a:cubicBezTo>
                    <a:pt x="144189" y="323873"/>
                    <a:pt x="114321" y="294037"/>
                    <a:pt x="114300" y="257213"/>
                  </a:cubicBezTo>
                  <a:cubicBezTo>
                    <a:pt x="114300" y="257201"/>
                    <a:pt x="114300" y="257188"/>
                    <a:pt x="114300" y="257175"/>
                  </a:cubicBezTo>
                  <a:lnTo>
                    <a:pt x="114300" y="180975"/>
                  </a:lnTo>
                  <a:cubicBezTo>
                    <a:pt x="114300" y="144170"/>
                    <a:pt x="144170" y="114300"/>
                    <a:pt x="180975" y="114300"/>
                  </a:cubicBezTo>
                  <a:lnTo>
                    <a:pt x="257175" y="114300"/>
                  </a:lnTo>
                  <a:close/>
                  <a:moveTo>
                    <a:pt x="504749" y="114300"/>
                  </a:moveTo>
                  <a:cubicBezTo>
                    <a:pt x="541592" y="114300"/>
                    <a:pt x="571424" y="144170"/>
                    <a:pt x="571424" y="180975"/>
                  </a:cubicBezTo>
                  <a:lnTo>
                    <a:pt x="571424" y="257175"/>
                  </a:lnTo>
                  <a:cubicBezTo>
                    <a:pt x="571424" y="293999"/>
                    <a:pt x="541572" y="323850"/>
                    <a:pt x="504749" y="323850"/>
                  </a:cubicBezTo>
                  <a:lnTo>
                    <a:pt x="428549" y="323850"/>
                  </a:lnTo>
                  <a:cubicBezTo>
                    <a:pt x="391725" y="323850"/>
                    <a:pt x="361874" y="293999"/>
                    <a:pt x="361874" y="257175"/>
                  </a:cubicBezTo>
                  <a:lnTo>
                    <a:pt x="361874" y="180975"/>
                  </a:lnTo>
                  <a:cubicBezTo>
                    <a:pt x="361874" y="144170"/>
                    <a:pt x="391744" y="114300"/>
                    <a:pt x="428549" y="114300"/>
                  </a:cubicBezTo>
                  <a:lnTo>
                    <a:pt x="504749" y="1143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grpSp>
      <p:grpSp>
        <p:nvGrpSpPr>
          <p:cNvPr id="73" name="Group 72">
            <a:extLst>
              <a:ext uri="{FF2B5EF4-FFF2-40B4-BE49-F238E27FC236}">
                <a16:creationId xmlns:a16="http://schemas.microsoft.com/office/drawing/2014/main" id="{D8921E5E-10CE-75CD-C5C0-8F19FB5EB4A9}"/>
              </a:ext>
            </a:extLst>
          </p:cNvPr>
          <p:cNvGrpSpPr/>
          <p:nvPr/>
        </p:nvGrpSpPr>
        <p:grpSpPr>
          <a:xfrm>
            <a:off x="908005" y="2026321"/>
            <a:ext cx="605156" cy="605156"/>
            <a:chOff x="1520105" y="4800996"/>
            <a:chExt cx="605156" cy="605156"/>
          </a:xfrm>
        </p:grpSpPr>
        <p:sp>
          <p:nvSpPr>
            <p:cNvPr id="68" name="Oval 67">
              <a:extLst>
                <a:ext uri="{FF2B5EF4-FFF2-40B4-BE49-F238E27FC236}">
                  <a16:creationId xmlns:a16="http://schemas.microsoft.com/office/drawing/2014/main" id="{2D8D2C58-A6E1-6377-27D6-181F3B20F73B}"/>
                </a:ext>
              </a:extLst>
            </p:cNvPr>
            <p:cNvSpPr/>
            <p:nvPr/>
          </p:nvSpPr>
          <p:spPr bwMode="auto">
            <a:xfrm>
              <a:off x="1520105" y="4800996"/>
              <a:ext cx="605156" cy="605156"/>
            </a:xfrm>
            <a:prstGeom prst="ellipse">
              <a:avLst/>
            </a:prstGeom>
            <a:gradFill>
              <a:gsLst>
                <a:gs pos="0">
                  <a:srgbClr val="8661C5"/>
                </a:gs>
                <a:gs pos="70000">
                  <a:srgbClr val="0A6BBA"/>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16" name="Graphic 249">
              <a:extLst>
                <a:ext uri="{FF2B5EF4-FFF2-40B4-BE49-F238E27FC236}">
                  <a16:creationId xmlns:a16="http://schemas.microsoft.com/office/drawing/2014/main" id="{FA0D7EB0-0BF1-C5F6-C476-E16FDB384DDF}"/>
                </a:ext>
                <a:ext uri="{C183D7F6-B498-43B3-948B-1728B52AA6E4}">
                  <adec:decorative xmlns:adec="http://schemas.microsoft.com/office/drawing/2017/decorative" val="1"/>
                </a:ext>
              </a:extLst>
            </p:cNvPr>
            <p:cNvSpPr>
              <a:spLocks noChangeAspect="1"/>
            </p:cNvSpPr>
            <p:nvPr/>
          </p:nvSpPr>
          <p:spPr>
            <a:xfrm>
              <a:off x="1702237" y="4964598"/>
              <a:ext cx="240891" cy="277952"/>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solidFill>
              <a:schemeClr val="tx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Variable Text Semibold" pitchFamily="2" charset="0"/>
                <a:ea typeface="+mn-ea"/>
                <a:cs typeface="+mn-cs"/>
              </a:endParaRPr>
            </a:p>
          </p:txBody>
        </p:sp>
      </p:grpSp>
      <p:grpSp>
        <p:nvGrpSpPr>
          <p:cNvPr id="74" name="Group 73">
            <a:extLst>
              <a:ext uri="{FF2B5EF4-FFF2-40B4-BE49-F238E27FC236}">
                <a16:creationId xmlns:a16="http://schemas.microsoft.com/office/drawing/2014/main" id="{948138CB-26D4-D6E3-8D1F-02AB5CE05A07}"/>
              </a:ext>
            </a:extLst>
          </p:cNvPr>
          <p:cNvGrpSpPr/>
          <p:nvPr/>
        </p:nvGrpSpPr>
        <p:grpSpPr>
          <a:xfrm>
            <a:off x="908005" y="2963225"/>
            <a:ext cx="605156" cy="605156"/>
            <a:chOff x="4158126" y="4800996"/>
            <a:chExt cx="605156" cy="605156"/>
          </a:xfrm>
        </p:grpSpPr>
        <p:sp>
          <p:nvSpPr>
            <p:cNvPr id="69" name="Oval 68">
              <a:extLst>
                <a:ext uri="{FF2B5EF4-FFF2-40B4-BE49-F238E27FC236}">
                  <a16:creationId xmlns:a16="http://schemas.microsoft.com/office/drawing/2014/main" id="{122F71F5-C17A-93EC-5B5E-9A8367097C33}"/>
                </a:ext>
              </a:extLst>
            </p:cNvPr>
            <p:cNvSpPr/>
            <p:nvPr/>
          </p:nvSpPr>
          <p:spPr bwMode="auto">
            <a:xfrm>
              <a:off x="4158126" y="4800996"/>
              <a:ext cx="605156" cy="605156"/>
            </a:xfrm>
            <a:prstGeom prst="ellipse">
              <a:avLst/>
            </a:prstGeom>
            <a:gradFill>
              <a:gsLst>
                <a:gs pos="0">
                  <a:srgbClr val="8661C5"/>
                </a:gs>
                <a:gs pos="70000">
                  <a:srgbClr val="0A6BBA"/>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17" name="Graphic 36">
              <a:extLst>
                <a:ext uri="{FF2B5EF4-FFF2-40B4-BE49-F238E27FC236}">
                  <a16:creationId xmlns:a16="http://schemas.microsoft.com/office/drawing/2014/main" id="{BCA2144A-5B5E-F665-E938-A70C0672C528}"/>
                </a:ext>
              </a:extLst>
            </p:cNvPr>
            <p:cNvSpPr>
              <a:spLocks noChangeAspect="1"/>
            </p:cNvSpPr>
            <p:nvPr/>
          </p:nvSpPr>
          <p:spPr>
            <a:xfrm>
              <a:off x="4314965" y="4957820"/>
              <a:ext cx="291479" cy="291508"/>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Text Semibold" pitchFamily="2" charset="0"/>
                <a:ea typeface="+mn-ea"/>
                <a:cs typeface="Segoe UI" pitchFamily="34" charset="0"/>
              </a:endParaRPr>
            </a:p>
          </p:txBody>
        </p:sp>
      </p:grpSp>
      <p:grpSp>
        <p:nvGrpSpPr>
          <p:cNvPr id="76" name="Group 75">
            <a:extLst>
              <a:ext uri="{FF2B5EF4-FFF2-40B4-BE49-F238E27FC236}">
                <a16:creationId xmlns:a16="http://schemas.microsoft.com/office/drawing/2014/main" id="{AA5B2BA4-12A7-AC9C-C9CE-D658ED6E6B4F}"/>
              </a:ext>
            </a:extLst>
          </p:cNvPr>
          <p:cNvGrpSpPr/>
          <p:nvPr/>
        </p:nvGrpSpPr>
        <p:grpSpPr>
          <a:xfrm>
            <a:off x="908005" y="4652365"/>
            <a:ext cx="605156" cy="605156"/>
            <a:chOff x="8202720" y="4800996"/>
            <a:chExt cx="605156" cy="605156"/>
          </a:xfrm>
        </p:grpSpPr>
        <p:sp>
          <p:nvSpPr>
            <p:cNvPr id="71" name="Oval 70">
              <a:extLst>
                <a:ext uri="{FF2B5EF4-FFF2-40B4-BE49-F238E27FC236}">
                  <a16:creationId xmlns:a16="http://schemas.microsoft.com/office/drawing/2014/main" id="{BFB423B2-FC73-2D72-F842-D60DCCC357C3}"/>
                </a:ext>
              </a:extLst>
            </p:cNvPr>
            <p:cNvSpPr/>
            <p:nvPr/>
          </p:nvSpPr>
          <p:spPr bwMode="auto">
            <a:xfrm>
              <a:off x="8202720" y="4800996"/>
              <a:ext cx="605156" cy="605156"/>
            </a:xfrm>
            <a:prstGeom prst="ellipse">
              <a:avLst/>
            </a:prstGeom>
            <a:gradFill>
              <a:gsLst>
                <a:gs pos="0">
                  <a:srgbClr val="8661C5"/>
                </a:gs>
                <a:gs pos="70000">
                  <a:srgbClr val="0A6BBA"/>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21" name="Graphic 1024">
              <a:extLst>
                <a:ext uri="{FF2B5EF4-FFF2-40B4-BE49-F238E27FC236}">
                  <a16:creationId xmlns:a16="http://schemas.microsoft.com/office/drawing/2014/main" id="{F1D7E9F5-37AC-E4BA-5F87-946C244A042E}"/>
                </a:ext>
              </a:extLst>
            </p:cNvPr>
            <p:cNvSpPr>
              <a:spLocks noChangeAspect="1"/>
            </p:cNvSpPr>
            <p:nvPr/>
          </p:nvSpPr>
          <p:spPr>
            <a:xfrm>
              <a:off x="8377630" y="4950329"/>
              <a:ext cx="255337" cy="306490"/>
            </a:xfrm>
            <a:custGeom>
              <a:avLst/>
              <a:gdLst>
                <a:gd name="connsiteX0" fmla="*/ 447865 w 547337"/>
                <a:gd name="connsiteY0" fmla="*/ 0 h 597261"/>
                <a:gd name="connsiteX1" fmla="*/ 547337 w 547337"/>
                <a:gd name="connsiteY1" fmla="*/ 99511 h 597261"/>
                <a:gd name="connsiteX2" fmla="*/ 447828 w 547337"/>
                <a:gd name="connsiteY2" fmla="*/ 198985 h 597261"/>
                <a:gd name="connsiteX3" fmla="*/ 376580 w 547337"/>
                <a:gd name="connsiteY3" fmla="*/ 168918 h 597261"/>
                <a:gd name="connsiteX4" fmla="*/ 195482 w 547337"/>
                <a:gd name="connsiteY4" fmla="*/ 272460 h 597261"/>
                <a:gd name="connsiteX5" fmla="*/ 195482 w 547337"/>
                <a:gd name="connsiteY5" fmla="*/ 324795 h 597261"/>
                <a:gd name="connsiteX6" fmla="*/ 376613 w 547337"/>
                <a:gd name="connsiteY6" fmla="*/ 428303 h 597261"/>
                <a:gd name="connsiteX7" fmla="*/ 517307 w 547337"/>
                <a:gd name="connsiteY7" fmla="*/ 426544 h 597261"/>
                <a:gd name="connsiteX8" fmla="*/ 519066 w 547337"/>
                <a:gd name="connsiteY8" fmla="*/ 567237 h 597261"/>
                <a:gd name="connsiteX9" fmla="*/ 378372 w 547337"/>
                <a:gd name="connsiteY9" fmla="*/ 568996 h 597261"/>
                <a:gd name="connsiteX10" fmla="*/ 351856 w 547337"/>
                <a:gd name="connsiteY10" fmla="*/ 471578 h 597261"/>
                <a:gd name="connsiteX11" fmla="*/ 170759 w 547337"/>
                <a:gd name="connsiteY11" fmla="*/ 368036 h 597261"/>
                <a:gd name="connsiteX12" fmla="*/ 30067 w 547337"/>
                <a:gd name="connsiteY12" fmla="*/ 369875 h 597261"/>
                <a:gd name="connsiteX13" fmla="*/ 28227 w 547337"/>
                <a:gd name="connsiteY13" fmla="*/ 229185 h 597261"/>
                <a:gd name="connsiteX14" fmla="*/ 168918 w 547337"/>
                <a:gd name="connsiteY14" fmla="*/ 227345 h 597261"/>
                <a:gd name="connsiteX15" fmla="*/ 170759 w 547337"/>
                <a:gd name="connsiteY15" fmla="*/ 229185 h 597261"/>
                <a:gd name="connsiteX16" fmla="*/ 351856 w 547337"/>
                <a:gd name="connsiteY16" fmla="*/ 125643 h 597261"/>
                <a:gd name="connsiteX17" fmla="*/ 421700 w 547337"/>
                <a:gd name="connsiteY17" fmla="*/ 3498 h 597261"/>
                <a:gd name="connsiteX18" fmla="*/ 447865 w 547337"/>
                <a:gd name="connsiteY18" fmla="*/ 0 h 59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337" h="597261">
                  <a:moveTo>
                    <a:pt x="447865" y="0"/>
                  </a:moveTo>
                  <a:cubicBezTo>
                    <a:pt x="502814" y="10"/>
                    <a:pt x="547351" y="44563"/>
                    <a:pt x="547337" y="99511"/>
                  </a:cubicBezTo>
                  <a:cubicBezTo>
                    <a:pt x="547327" y="154459"/>
                    <a:pt x="502775" y="198995"/>
                    <a:pt x="447828" y="198985"/>
                  </a:cubicBezTo>
                  <a:cubicBezTo>
                    <a:pt x="420997" y="198980"/>
                    <a:pt x="395304" y="188138"/>
                    <a:pt x="376580" y="168918"/>
                  </a:cubicBezTo>
                  <a:lnTo>
                    <a:pt x="195482" y="272460"/>
                  </a:lnTo>
                  <a:cubicBezTo>
                    <a:pt x="200146" y="289594"/>
                    <a:pt x="200146" y="307661"/>
                    <a:pt x="195482" y="324795"/>
                  </a:cubicBezTo>
                  <a:lnTo>
                    <a:pt x="376613" y="428303"/>
                  </a:lnTo>
                  <a:cubicBezTo>
                    <a:pt x="414980" y="388967"/>
                    <a:pt x="477968" y="388177"/>
                    <a:pt x="517307" y="426544"/>
                  </a:cubicBezTo>
                  <a:cubicBezTo>
                    <a:pt x="556643" y="464907"/>
                    <a:pt x="557433" y="527898"/>
                    <a:pt x="519066" y="567237"/>
                  </a:cubicBezTo>
                  <a:cubicBezTo>
                    <a:pt x="480699" y="606573"/>
                    <a:pt x="417711" y="607360"/>
                    <a:pt x="378372" y="568996"/>
                  </a:cubicBezTo>
                  <a:cubicBezTo>
                    <a:pt x="352490" y="543751"/>
                    <a:pt x="342339" y="506457"/>
                    <a:pt x="351856" y="471578"/>
                  </a:cubicBezTo>
                  <a:lnTo>
                    <a:pt x="170759" y="368036"/>
                  </a:lnTo>
                  <a:cubicBezTo>
                    <a:pt x="132416" y="407395"/>
                    <a:pt x="69426" y="408218"/>
                    <a:pt x="30067" y="369875"/>
                  </a:cubicBezTo>
                  <a:cubicBezTo>
                    <a:pt x="-9292" y="331535"/>
                    <a:pt x="-10116" y="268544"/>
                    <a:pt x="28227" y="229185"/>
                  </a:cubicBezTo>
                  <a:cubicBezTo>
                    <a:pt x="66569" y="189826"/>
                    <a:pt x="129559" y="189002"/>
                    <a:pt x="168918" y="227345"/>
                  </a:cubicBezTo>
                  <a:cubicBezTo>
                    <a:pt x="169540" y="227950"/>
                    <a:pt x="170153" y="228564"/>
                    <a:pt x="170759" y="229185"/>
                  </a:cubicBezTo>
                  <a:lnTo>
                    <a:pt x="351856" y="125643"/>
                  </a:lnTo>
                  <a:cubicBezTo>
                    <a:pt x="337414" y="72627"/>
                    <a:pt x="368685" y="17941"/>
                    <a:pt x="421700" y="3498"/>
                  </a:cubicBezTo>
                  <a:cubicBezTo>
                    <a:pt x="430226" y="1175"/>
                    <a:pt x="439027" y="-1"/>
                    <a:pt x="447865"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grpSp>
      <p:grpSp>
        <p:nvGrpSpPr>
          <p:cNvPr id="77" name="Group 76">
            <a:extLst>
              <a:ext uri="{FF2B5EF4-FFF2-40B4-BE49-F238E27FC236}">
                <a16:creationId xmlns:a16="http://schemas.microsoft.com/office/drawing/2014/main" id="{A3C445D4-C088-0177-309D-3EF37909B97A}"/>
              </a:ext>
            </a:extLst>
          </p:cNvPr>
          <p:cNvGrpSpPr/>
          <p:nvPr/>
        </p:nvGrpSpPr>
        <p:grpSpPr>
          <a:xfrm>
            <a:off x="908005" y="5404603"/>
            <a:ext cx="605156" cy="605156"/>
            <a:chOff x="9981455" y="4800996"/>
            <a:chExt cx="605156" cy="605156"/>
          </a:xfrm>
        </p:grpSpPr>
        <p:sp>
          <p:nvSpPr>
            <p:cNvPr id="72" name="Oval 71">
              <a:extLst>
                <a:ext uri="{FF2B5EF4-FFF2-40B4-BE49-F238E27FC236}">
                  <a16:creationId xmlns:a16="http://schemas.microsoft.com/office/drawing/2014/main" id="{C9A0B553-7A30-54BF-B1D7-0DECCC102F8E}"/>
                </a:ext>
              </a:extLst>
            </p:cNvPr>
            <p:cNvSpPr/>
            <p:nvPr/>
          </p:nvSpPr>
          <p:spPr bwMode="auto">
            <a:xfrm>
              <a:off x="9981455" y="4800996"/>
              <a:ext cx="605156" cy="605156"/>
            </a:xfrm>
            <a:prstGeom prst="ellipse">
              <a:avLst/>
            </a:prstGeom>
            <a:gradFill>
              <a:gsLst>
                <a:gs pos="0">
                  <a:srgbClr val="8661C5"/>
                </a:gs>
                <a:gs pos="70000">
                  <a:srgbClr val="0A6BBA"/>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23" name="Graphic 1026">
              <a:extLst>
                <a:ext uri="{FF2B5EF4-FFF2-40B4-BE49-F238E27FC236}">
                  <a16:creationId xmlns:a16="http://schemas.microsoft.com/office/drawing/2014/main" id="{AB6281F9-382B-14C6-FBB8-6482EE2A16E6}"/>
                </a:ext>
              </a:extLst>
            </p:cNvPr>
            <p:cNvSpPr>
              <a:spLocks noChangeAspect="1"/>
            </p:cNvSpPr>
            <p:nvPr/>
          </p:nvSpPr>
          <p:spPr>
            <a:xfrm>
              <a:off x="10161437" y="4950329"/>
              <a:ext cx="245192" cy="306490"/>
            </a:xfrm>
            <a:custGeom>
              <a:avLst/>
              <a:gdLst>
                <a:gd name="connsiteX0" fmla="*/ 265491 w 530981"/>
                <a:gd name="connsiteY0" fmla="*/ 265491 h 663726"/>
                <a:gd name="connsiteX1" fmla="*/ 530981 w 530981"/>
                <a:gd name="connsiteY1" fmla="*/ 132745 h 663726"/>
                <a:gd name="connsiteX2" fmla="*/ 265491 w 530981"/>
                <a:gd name="connsiteY2" fmla="*/ 0 h 663726"/>
                <a:gd name="connsiteX3" fmla="*/ 0 w 530981"/>
                <a:gd name="connsiteY3" fmla="*/ 132745 h 663726"/>
                <a:gd name="connsiteX4" fmla="*/ 265491 w 530981"/>
                <a:gd name="connsiteY4" fmla="*/ 265491 h 663726"/>
                <a:gd name="connsiteX5" fmla="*/ 475494 w 530981"/>
                <a:gd name="connsiteY5" fmla="*/ 271132 h 663726"/>
                <a:gd name="connsiteX6" fmla="*/ 530981 w 530981"/>
                <a:gd name="connsiteY6" fmla="*/ 234063 h 663726"/>
                <a:gd name="connsiteX7" fmla="*/ 530981 w 530981"/>
                <a:gd name="connsiteY7" fmla="*/ 530981 h 663726"/>
                <a:gd name="connsiteX8" fmla="*/ 265491 w 530981"/>
                <a:gd name="connsiteY8" fmla="*/ 663727 h 663726"/>
                <a:gd name="connsiteX9" fmla="*/ 0 w 530981"/>
                <a:gd name="connsiteY9" fmla="*/ 530981 h 663726"/>
                <a:gd name="connsiteX10" fmla="*/ 0 w 530981"/>
                <a:gd name="connsiteY10" fmla="*/ 234063 h 663726"/>
                <a:gd name="connsiteX11" fmla="*/ 55488 w 530981"/>
                <a:gd name="connsiteY11" fmla="*/ 271132 h 663726"/>
                <a:gd name="connsiteX12" fmla="*/ 265491 w 530981"/>
                <a:gd name="connsiteY12" fmla="*/ 315270 h 663726"/>
                <a:gd name="connsiteX13" fmla="*/ 475494 w 530981"/>
                <a:gd name="connsiteY13" fmla="*/ 271132 h 66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0981" h="663726">
                  <a:moveTo>
                    <a:pt x="265491" y="265491"/>
                  </a:moveTo>
                  <a:cubicBezTo>
                    <a:pt x="412108" y="265491"/>
                    <a:pt x="530981" y="206087"/>
                    <a:pt x="530981" y="132745"/>
                  </a:cubicBezTo>
                  <a:cubicBezTo>
                    <a:pt x="530981" y="59404"/>
                    <a:pt x="412108" y="0"/>
                    <a:pt x="265491" y="0"/>
                  </a:cubicBezTo>
                  <a:cubicBezTo>
                    <a:pt x="118873" y="0"/>
                    <a:pt x="0" y="59404"/>
                    <a:pt x="0" y="132745"/>
                  </a:cubicBezTo>
                  <a:cubicBezTo>
                    <a:pt x="0" y="206087"/>
                    <a:pt x="118873" y="265491"/>
                    <a:pt x="265491" y="265491"/>
                  </a:cubicBezTo>
                  <a:close/>
                  <a:moveTo>
                    <a:pt x="475494" y="271132"/>
                  </a:moveTo>
                  <a:cubicBezTo>
                    <a:pt x="495548" y="261285"/>
                    <a:pt x="514206" y="248820"/>
                    <a:pt x="530981" y="234063"/>
                  </a:cubicBezTo>
                  <a:lnTo>
                    <a:pt x="530981" y="530981"/>
                  </a:lnTo>
                  <a:cubicBezTo>
                    <a:pt x="530981" y="604323"/>
                    <a:pt x="412108" y="663727"/>
                    <a:pt x="265491" y="663727"/>
                  </a:cubicBezTo>
                  <a:cubicBezTo>
                    <a:pt x="118873" y="663727"/>
                    <a:pt x="0" y="604323"/>
                    <a:pt x="0" y="530981"/>
                  </a:cubicBezTo>
                  <a:lnTo>
                    <a:pt x="0" y="234063"/>
                  </a:lnTo>
                  <a:cubicBezTo>
                    <a:pt x="16775" y="248820"/>
                    <a:pt x="35433" y="261285"/>
                    <a:pt x="55488" y="271132"/>
                  </a:cubicBezTo>
                  <a:cubicBezTo>
                    <a:pt x="111838" y="299274"/>
                    <a:pt x="186109" y="315270"/>
                    <a:pt x="265491" y="315270"/>
                  </a:cubicBezTo>
                  <a:cubicBezTo>
                    <a:pt x="344872" y="315270"/>
                    <a:pt x="419143" y="299274"/>
                    <a:pt x="475494" y="271132"/>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FFFFFF"/>
                </a:solidFill>
                <a:effectLst/>
                <a:uLnTx/>
                <a:uFillTx/>
                <a:latin typeface="Segoe UI Variable Text Semibold" pitchFamily="2" charset="0"/>
                <a:ea typeface="+mn-ea"/>
                <a:cs typeface="Segoe UI" pitchFamily="34" charset="0"/>
              </a:endParaRPr>
            </a:p>
          </p:txBody>
        </p:sp>
      </p:grpSp>
      <p:sp>
        <p:nvSpPr>
          <p:cNvPr id="92" name="TextBox 91">
            <a:extLst>
              <a:ext uri="{FF2B5EF4-FFF2-40B4-BE49-F238E27FC236}">
                <a16:creationId xmlns:a16="http://schemas.microsoft.com/office/drawing/2014/main" id="{A3F1771C-FE31-A6B4-78E3-0F077D225016}"/>
              </a:ext>
            </a:extLst>
          </p:cNvPr>
          <p:cNvSpPr txBox="1"/>
          <p:nvPr/>
        </p:nvSpPr>
        <p:spPr>
          <a:xfrm>
            <a:off x="847486" y="1494968"/>
            <a:ext cx="2933553" cy="338554"/>
          </a:xfrm>
          <a:prstGeom prst="rect">
            <a:avLst/>
          </a:prstGeom>
          <a:noFill/>
        </p:spPr>
        <p:txBody>
          <a:bodyPr wrap="square" tIns="0" bIns="0" anchor="ctr">
            <a:spAutoFit/>
          </a:body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C5B4E3"/>
                    </a:gs>
                    <a:gs pos="50000">
                      <a:srgbClr val="8DC8E8"/>
                    </a:gs>
                  </a:gsLst>
                  <a:path path="circle">
                    <a:fillToRect l="100000" t="100000"/>
                  </a:path>
                </a:gradFill>
                <a:effectLst/>
                <a:uLnTx/>
                <a:uFillTx/>
                <a:latin typeface="Segoe UI Variable Text Semibold" pitchFamily="2" charset="0"/>
                <a:ea typeface="+mn-ea"/>
                <a:cs typeface="Segoe UI" pitchFamily="34" charset="0"/>
              </a:rPr>
              <a:t>Data preprocessing</a:t>
            </a:r>
          </a:p>
        </p:txBody>
      </p:sp>
      <p:sp>
        <p:nvSpPr>
          <p:cNvPr id="93" name="!!QueryRec">
            <a:extLst>
              <a:ext uri="{FF2B5EF4-FFF2-40B4-BE49-F238E27FC236}">
                <a16:creationId xmlns:a16="http://schemas.microsoft.com/office/drawing/2014/main" id="{ADFD6461-53DE-12CB-A651-3D8C33AAFCE8}"/>
              </a:ext>
              <a:ext uri="{C183D7F6-B498-43B3-948B-1728B52AA6E4}">
                <adec:decorative xmlns:adec="http://schemas.microsoft.com/office/drawing/2017/decorative" val="1"/>
              </a:ext>
            </a:extLst>
          </p:cNvPr>
          <p:cNvSpPr/>
          <p:nvPr/>
        </p:nvSpPr>
        <p:spPr bwMode="auto">
          <a:xfrm>
            <a:off x="580502" y="1271847"/>
            <a:ext cx="4996201" cy="4997192"/>
          </a:xfrm>
          <a:prstGeom prst="roundRect">
            <a:avLst>
              <a:gd name="adj" fmla="val 383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aphicFrame>
        <p:nvGraphicFramePr>
          <p:cNvPr id="6" name="Chart 5">
            <a:extLst>
              <a:ext uri="{FF2B5EF4-FFF2-40B4-BE49-F238E27FC236}">
                <a16:creationId xmlns:a16="http://schemas.microsoft.com/office/drawing/2014/main" id="{2E6F4C27-74B5-7C5D-C0DF-B3891B9E8F43}"/>
              </a:ext>
            </a:extLst>
          </p:cNvPr>
          <p:cNvGraphicFramePr/>
          <p:nvPr/>
        </p:nvGraphicFramePr>
        <p:xfrm>
          <a:off x="7334716" y="1840356"/>
          <a:ext cx="3177063" cy="31770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92C85E64-81F8-371F-B755-03AE8AB59CAB}"/>
              </a:ext>
            </a:extLst>
          </p:cNvPr>
          <p:cNvGraphicFramePr/>
          <p:nvPr/>
        </p:nvGraphicFramePr>
        <p:xfrm>
          <a:off x="7703291" y="2208931"/>
          <a:ext cx="2439913" cy="2439913"/>
        </p:xfrm>
        <a:graphic>
          <a:graphicData uri="http://schemas.openxmlformats.org/drawingml/2006/chart">
            <c:chart xmlns:c="http://schemas.openxmlformats.org/drawingml/2006/chart" xmlns:r="http://schemas.openxmlformats.org/officeDocument/2006/relationships" r:id="rId3"/>
          </a:graphicData>
        </a:graphic>
      </p:graphicFrame>
      <p:pic>
        <p:nvPicPr>
          <p:cNvPr id="8" name="Graphic 7">
            <a:extLst>
              <a:ext uri="{FF2B5EF4-FFF2-40B4-BE49-F238E27FC236}">
                <a16:creationId xmlns:a16="http://schemas.microsoft.com/office/drawing/2014/main" id="{4E06B96B-4429-F510-1373-B886ED2AA4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8707" y="2904856"/>
            <a:ext cx="367749" cy="367749"/>
          </a:xfrm>
          <a:prstGeom prst="rect">
            <a:avLst/>
          </a:prstGeom>
          <a:effectLst/>
        </p:spPr>
      </p:pic>
      <p:pic>
        <p:nvPicPr>
          <p:cNvPr id="9" name="Graphic 8">
            <a:extLst>
              <a:ext uri="{FF2B5EF4-FFF2-40B4-BE49-F238E27FC236}">
                <a16:creationId xmlns:a16="http://schemas.microsoft.com/office/drawing/2014/main" id="{6B260549-0764-7ABA-2417-4F9D5BD3D4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39374" y="3861427"/>
            <a:ext cx="367748" cy="367748"/>
          </a:xfrm>
          <a:prstGeom prst="rect">
            <a:avLst/>
          </a:prstGeom>
        </p:spPr>
      </p:pic>
      <p:sp>
        <p:nvSpPr>
          <p:cNvPr id="13" name="Rectangle: Rounded Corners 87">
            <a:extLst>
              <a:ext uri="{FF2B5EF4-FFF2-40B4-BE49-F238E27FC236}">
                <a16:creationId xmlns:a16="http://schemas.microsoft.com/office/drawing/2014/main" id="{9C0847BA-E101-50CB-FAD0-1F81F874E8E4}"/>
              </a:ext>
              <a:ext uri="{C183D7F6-B498-43B3-948B-1728B52AA6E4}">
                <adec:decorative xmlns:adec="http://schemas.microsoft.com/office/drawing/2017/decorative" val="1"/>
              </a:ext>
            </a:extLst>
          </p:cNvPr>
          <p:cNvSpPr/>
          <p:nvPr/>
        </p:nvSpPr>
        <p:spPr bwMode="auto">
          <a:xfrm>
            <a:off x="7161348" y="1622677"/>
            <a:ext cx="3522571" cy="3523799"/>
          </a:xfrm>
          <a:prstGeom prst="ellips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14" name="!!ArcQueryPipeline">
            <a:extLst>
              <a:ext uri="{FF2B5EF4-FFF2-40B4-BE49-F238E27FC236}">
                <a16:creationId xmlns:a16="http://schemas.microsoft.com/office/drawing/2014/main" id="{B8D82C57-E3CB-8286-1B81-1CAA8BCD6C96}"/>
              </a:ext>
            </a:extLst>
          </p:cNvPr>
          <p:cNvSpPr/>
          <p:nvPr/>
        </p:nvSpPr>
        <p:spPr>
          <a:xfrm>
            <a:off x="7161348" y="1623906"/>
            <a:ext cx="3522571" cy="3522570"/>
          </a:xfrm>
          <a:prstGeom prst="arc">
            <a:avLst>
              <a:gd name="adj1" fmla="val 20301075"/>
              <a:gd name="adj2" fmla="val 0"/>
            </a:avLst>
          </a:prstGeom>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20" name="!!ArcDataPreprocessing">
            <a:extLst>
              <a:ext uri="{FF2B5EF4-FFF2-40B4-BE49-F238E27FC236}">
                <a16:creationId xmlns:a16="http://schemas.microsoft.com/office/drawing/2014/main" id="{B3ED4F57-85E4-373C-1D2B-4498A6BEEEA0}"/>
              </a:ext>
            </a:extLst>
          </p:cNvPr>
          <p:cNvSpPr/>
          <p:nvPr/>
        </p:nvSpPr>
        <p:spPr>
          <a:xfrm>
            <a:off x="7161348" y="1622677"/>
            <a:ext cx="3522571" cy="3522570"/>
          </a:xfrm>
          <a:prstGeom prst="arc">
            <a:avLst>
              <a:gd name="adj1" fmla="val 4728941"/>
              <a:gd name="adj2" fmla="val 6042658"/>
            </a:avLst>
          </a:prstGeom>
          <a:noFill/>
          <a:ln w="38100" cap="rnd">
            <a:solidFill>
              <a:srgbClr val="0A6BB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22" name="!!ArcAgent">
            <a:extLst>
              <a:ext uri="{FF2B5EF4-FFF2-40B4-BE49-F238E27FC236}">
                <a16:creationId xmlns:a16="http://schemas.microsoft.com/office/drawing/2014/main" id="{BF55467A-D2FC-9FF3-BAD2-DDADEBC43578}"/>
              </a:ext>
            </a:extLst>
          </p:cNvPr>
          <p:cNvSpPr/>
          <p:nvPr/>
        </p:nvSpPr>
        <p:spPr>
          <a:xfrm>
            <a:off x="7161348" y="1621449"/>
            <a:ext cx="3522571" cy="3522570"/>
          </a:xfrm>
          <a:prstGeom prst="arc">
            <a:avLst>
              <a:gd name="adj1" fmla="val 10895557"/>
              <a:gd name="adj2" fmla="val 12161727"/>
            </a:avLst>
          </a:prstGeom>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24" name="TextBox 23">
            <a:extLst>
              <a:ext uri="{FF2B5EF4-FFF2-40B4-BE49-F238E27FC236}">
                <a16:creationId xmlns:a16="http://schemas.microsoft.com/office/drawing/2014/main" id="{8463245B-137A-BB24-C0AC-708ACD7676C3}"/>
              </a:ext>
            </a:extLst>
          </p:cNvPr>
          <p:cNvSpPr txBox="1"/>
          <p:nvPr/>
        </p:nvSpPr>
        <p:spPr>
          <a:xfrm>
            <a:off x="7786825" y="5256982"/>
            <a:ext cx="2272845" cy="399102"/>
          </a:xfrm>
          <a:prstGeom prst="rect">
            <a:avLst/>
          </a:prstGeom>
          <a:solidFill>
            <a:srgbClr val="091F2C"/>
          </a:solidFill>
        </p:spPr>
        <p:txBody>
          <a:bodyPr wrap="square" tIns="72000" bIns="72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Data preprocessing</a:t>
            </a:r>
          </a:p>
        </p:txBody>
      </p:sp>
      <p:sp>
        <p:nvSpPr>
          <p:cNvPr id="25" name="TextBox 24">
            <a:extLst>
              <a:ext uri="{FF2B5EF4-FFF2-40B4-BE49-F238E27FC236}">
                <a16:creationId xmlns:a16="http://schemas.microsoft.com/office/drawing/2014/main" id="{C8382CE5-6668-9E07-5F52-7E05DA37CDEB}"/>
              </a:ext>
            </a:extLst>
          </p:cNvPr>
          <p:cNvSpPr txBox="1"/>
          <p:nvPr/>
        </p:nvSpPr>
        <p:spPr>
          <a:xfrm>
            <a:off x="5605483" y="2681144"/>
            <a:ext cx="1382419" cy="685464"/>
          </a:xfrm>
          <a:prstGeom prst="rect">
            <a:avLst/>
          </a:prstGeom>
          <a:solidFill>
            <a:srgbClr val="091F2C"/>
          </a:solidFill>
        </p:spPr>
        <p:txBody>
          <a:bodyPr wrap="square" tIns="72000" bIns="108000" anchor="ctr" anchorCtr="0">
            <a:noAutofit/>
          </a:bodyPr>
          <a:lstStyle/>
          <a:p>
            <a:pPr marL="0" marR="0" lvl="0" indent="0" algn="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Agent orchestration</a:t>
            </a:r>
          </a:p>
        </p:txBody>
      </p:sp>
      <p:sp>
        <p:nvSpPr>
          <p:cNvPr id="27" name="TextBox 26">
            <a:extLst>
              <a:ext uri="{FF2B5EF4-FFF2-40B4-BE49-F238E27FC236}">
                <a16:creationId xmlns:a16="http://schemas.microsoft.com/office/drawing/2014/main" id="{D36D0EC4-2D23-6C0E-6B90-E05604BB08BC}"/>
              </a:ext>
            </a:extLst>
          </p:cNvPr>
          <p:cNvSpPr txBox="1"/>
          <p:nvPr/>
        </p:nvSpPr>
        <p:spPr>
          <a:xfrm>
            <a:off x="10855990" y="2717553"/>
            <a:ext cx="920664" cy="612645"/>
          </a:xfrm>
          <a:prstGeom prst="rect">
            <a:avLst/>
          </a:prstGeom>
          <a:solidFill>
            <a:srgbClr val="091F2C"/>
          </a:solidFill>
        </p:spPr>
        <p:txBody>
          <a:bodyPr wrap="square" tIns="72000" bIns="108000" anchor="ctr" anchorCtr="0">
            <a:spAutoFit/>
          </a:bodyPr>
          <a:lstStyle>
            <a:defPPr>
              <a:defRPr lang="en-US"/>
            </a:defPPr>
            <a:lvl1pPr algn="r" defTabSz="564085" fontAlgn="base">
              <a:spcBef>
                <a:spcPct val="0"/>
              </a:spcBef>
              <a:spcAft>
                <a:spcPct val="0"/>
              </a:spcAft>
              <a:defRPr sz="1400">
                <a:solidFill>
                  <a:schemeClr val="tx1">
                    <a:alpha val="30000"/>
                  </a:schemeClr>
                </a:solidFill>
                <a:latin typeface="Segoe UI Variable Display Semibold" pitchFamily="2" charset="0"/>
                <a:cs typeface="Segoe UI" pitchFamily="34" charset="0"/>
              </a:defRPr>
            </a:lvl1p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Query</a:t>
            </a:r>
            <a:b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b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pipeline</a:t>
            </a:r>
          </a:p>
        </p:txBody>
      </p:sp>
      <p:sp>
        <p:nvSpPr>
          <p:cNvPr id="28" name="!!agent">
            <a:extLst>
              <a:ext uri="{FF2B5EF4-FFF2-40B4-BE49-F238E27FC236}">
                <a16:creationId xmlns:a16="http://schemas.microsoft.com/office/drawing/2014/main" id="{D88A096A-4102-5177-FB9B-6AE55855DB57}"/>
              </a:ext>
              <a:ext uri="{C183D7F6-B498-43B3-948B-1728B52AA6E4}">
                <adec:decorative xmlns:adec="http://schemas.microsoft.com/office/drawing/2017/decorative" val="1"/>
              </a:ext>
            </a:extLst>
          </p:cNvPr>
          <p:cNvSpPr>
            <a:spLocks noChangeAspect="1"/>
          </p:cNvSpPr>
          <p:nvPr/>
        </p:nvSpPr>
        <p:spPr>
          <a:xfrm>
            <a:off x="8293811" y="2951219"/>
            <a:ext cx="259152" cy="280137"/>
          </a:xfrm>
          <a:custGeom>
            <a:avLst/>
            <a:gdLst>
              <a:gd name="connsiteX0" fmla="*/ 318461 w 1071287"/>
              <a:gd name="connsiteY0" fmla="*/ 217133 h 1158042"/>
              <a:gd name="connsiteX1" fmla="*/ 536173 w 1071287"/>
              <a:gd name="connsiteY1" fmla="*/ 0 h 1158042"/>
              <a:gd name="connsiteX2" fmla="*/ 753305 w 1071287"/>
              <a:gd name="connsiteY2" fmla="*/ 217133 h 1158042"/>
              <a:gd name="connsiteX3" fmla="*/ 579599 w 1071287"/>
              <a:gd name="connsiteY3" fmla="*/ 430212 h 1158042"/>
              <a:gd name="connsiteX4" fmla="*/ 579599 w 1071287"/>
              <a:gd name="connsiteY4" fmla="*/ 550069 h 1158042"/>
              <a:gd name="connsiteX5" fmla="*/ 767781 w 1071287"/>
              <a:gd name="connsiteY5" fmla="*/ 550069 h 1158042"/>
              <a:gd name="connsiteX6" fmla="*/ 898060 w 1071287"/>
              <a:gd name="connsiteY6" fmla="*/ 680349 h 1158042"/>
              <a:gd name="connsiteX7" fmla="*/ 898060 w 1071287"/>
              <a:gd name="connsiteY7" fmla="*/ 680349 h 1158042"/>
              <a:gd name="connsiteX8" fmla="*/ 898060 w 1071287"/>
              <a:gd name="connsiteY8" fmla="*/ 727828 h 1158042"/>
              <a:gd name="connsiteX9" fmla="*/ 1066555 w 1071287"/>
              <a:gd name="connsiteY9" fmla="*/ 984913 h 1158042"/>
              <a:gd name="connsiteX10" fmla="*/ 854634 w 1071287"/>
              <a:gd name="connsiteY10" fmla="*/ 1158040 h 1158042"/>
              <a:gd name="connsiteX11" fmla="*/ 636922 w 1071287"/>
              <a:gd name="connsiteY11" fmla="*/ 940908 h 1158042"/>
              <a:gd name="connsiteX12" fmla="*/ 811207 w 1071287"/>
              <a:gd name="connsiteY12" fmla="*/ 727828 h 1158042"/>
              <a:gd name="connsiteX13" fmla="*/ 811207 w 1071287"/>
              <a:gd name="connsiteY13" fmla="*/ 680349 h 1158042"/>
              <a:gd name="connsiteX14" fmla="*/ 767781 w 1071287"/>
              <a:gd name="connsiteY14" fmla="*/ 636922 h 1158042"/>
              <a:gd name="connsiteX15" fmla="*/ 304565 w 1071287"/>
              <a:gd name="connsiteY15" fmla="*/ 636922 h 1158042"/>
              <a:gd name="connsiteX16" fmla="*/ 261138 w 1071287"/>
              <a:gd name="connsiteY16" fmla="*/ 680349 h 1158042"/>
              <a:gd name="connsiteX17" fmla="*/ 261138 w 1071287"/>
              <a:gd name="connsiteY17" fmla="*/ 727828 h 1158042"/>
              <a:gd name="connsiteX18" fmla="*/ 429633 w 1071287"/>
              <a:gd name="connsiteY18" fmla="*/ 984913 h 1158042"/>
              <a:gd name="connsiteX19" fmla="*/ 217712 w 1071287"/>
              <a:gd name="connsiteY19" fmla="*/ 1158040 h 1158042"/>
              <a:gd name="connsiteX20" fmla="*/ 0 w 1071287"/>
              <a:gd name="connsiteY20" fmla="*/ 941487 h 1158042"/>
              <a:gd name="connsiteX21" fmla="*/ 174285 w 1071287"/>
              <a:gd name="connsiteY21" fmla="*/ 728407 h 1158042"/>
              <a:gd name="connsiteX22" fmla="*/ 174285 w 1071287"/>
              <a:gd name="connsiteY22" fmla="*/ 680928 h 1158042"/>
              <a:gd name="connsiteX23" fmla="*/ 304565 w 1071287"/>
              <a:gd name="connsiteY23" fmla="*/ 550648 h 1158042"/>
              <a:gd name="connsiteX24" fmla="*/ 492746 w 1071287"/>
              <a:gd name="connsiteY24" fmla="*/ 550648 h 1158042"/>
              <a:gd name="connsiteX25" fmla="*/ 492746 w 1071287"/>
              <a:gd name="connsiteY25" fmla="*/ 430791 h 1158042"/>
              <a:gd name="connsiteX26" fmla="*/ 319040 w 1071287"/>
              <a:gd name="connsiteY26" fmla="*/ 217712 h 115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1287" h="1158042">
                <a:moveTo>
                  <a:pt x="318461" y="217133"/>
                </a:moveTo>
                <a:cubicBezTo>
                  <a:pt x="318461" y="97275"/>
                  <a:pt x="415736" y="0"/>
                  <a:pt x="536173" y="0"/>
                </a:cubicBezTo>
                <a:cubicBezTo>
                  <a:pt x="656030" y="0"/>
                  <a:pt x="753305" y="97275"/>
                  <a:pt x="753305" y="217133"/>
                </a:cubicBezTo>
                <a:cubicBezTo>
                  <a:pt x="753305" y="320198"/>
                  <a:pt x="680349" y="409367"/>
                  <a:pt x="579599" y="430212"/>
                </a:cubicBezTo>
                <a:lnTo>
                  <a:pt x="579599" y="550069"/>
                </a:lnTo>
                <a:lnTo>
                  <a:pt x="767781" y="550069"/>
                </a:lnTo>
                <a:cubicBezTo>
                  <a:pt x="839579" y="550069"/>
                  <a:pt x="898060" y="608550"/>
                  <a:pt x="898060" y="680349"/>
                </a:cubicBezTo>
                <a:lnTo>
                  <a:pt x="898060" y="680349"/>
                </a:lnTo>
                <a:lnTo>
                  <a:pt x="898060" y="727828"/>
                </a:lnTo>
                <a:cubicBezTo>
                  <a:pt x="1015601" y="752147"/>
                  <a:pt x="1091453" y="867372"/>
                  <a:pt x="1066555" y="984913"/>
                </a:cubicBezTo>
                <a:cubicBezTo>
                  <a:pt x="1045710" y="1085663"/>
                  <a:pt x="957120" y="1158040"/>
                  <a:pt x="854634" y="1158040"/>
                </a:cubicBezTo>
                <a:cubicBezTo>
                  <a:pt x="734776" y="1158040"/>
                  <a:pt x="637501" y="1061344"/>
                  <a:pt x="636922" y="940908"/>
                </a:cubicBezTo>
                <a:cubicBezTo>
                  <a:pt x="636922" y="837263"/>
                  <a:pt x="709300" y="748094"/>
                  <a:pt x="811207" y="727828"/>
                </a:cubicBezTo>
                <a:lnTo>
                  <a:pt x="811207" y="680349"/>
                </a:lnTo>
                <a:cubicBezTo>
                  <a:pt x="811207" y="656609"/>
                  <a:pt x="791520" y="636922"/>
                  <a:pt x="767781" y="636922"/>
                </a:cubicBezTo>
                <a:lnTo>
                  <a:pt x="304565" y="636922"/>
                </a:lnTo>
                <a:cubicBezTo>
                  <a:pt x="280825" y="636922"/>
                  <a:pt x="261138" y="656609"/>
                  <a:pt x="261138" y="680349"/>
                </a:cubicBezTo>
                <a:lnTo>
                  <a:pt x="261138" y="727828"/>
                </a:lnTo>
                <a:cubicBezTo>
                  <a:pt x="378679" y="752147"/>
                  <a:pt x="454531" y="867372"/>
                  <a:pt x="429633" y="984913"/>
                </a:cubicBezTo>
                <a:cubicBezTo>
                  <a:pt x="408788" y="1085663"/>
                  <a:pt x="320198" y="1158040"/>
                  <a:pt x="217712" y="1158040"/>
                </a:cubicBezTo>
                <a:cubicBezTo>
                  <a:pt x="97854" y="1158619"/>
                  <a:pt x="0" y="1061344"/>
                  <a:pt x="0" y="941487"/>
                </a:cubicBezTo>
                <a:cubicBezTo>
                  <a:pt x="0" y="837842"/>
                  <a:pt x="72378" y="748673"/>
                  <a:pt x="174285" y="728407"/>
                </a:cubicBezTo>
                <a:lnTo>
                  <a:pt x="174285" y="680928"/>
                </a:lnTo>
                <a:cubicBezTo>
                  <a:pt x="174285" y="609129"/>
                  <a:pt x="232766" y="550648"/>
                  <a:pt x="304565" y="550648"/>
                </a:cubicBezTo>
                <a:lnTo>
                  <a:pt x="492746" y="550648"/>
                </a:lnTo>
                <a:lnTo>
                  <a:pt x="492746" y="430791"/>
                </a:lnTo>
                <a:cubicBezTo>
                  <a:pt x="391418" y="409946"/>
                  <a:pt x="319040" y="321356"/>
                  <a:pt x="319040" y="217712"/>
                </a:cubicBezTo>
                <a:close/>
              </a:path>
            </a:pathLst>
          </a:custGeom>
          <a:solidFill>
            <a:srgbClr val="F4F3F5">
              <a:alpha val="40000"/>
            </a:srgbClr>
          </a:solidFill>
          <a:ln w="11579" cap="flat">
            <a:noFill/>
            <a:prstDash val="solid"/>
            <a:miter/>
          </a:ln>
          <a:effectLst/>
        </p:spPr>
        <p:txBody>
          <a:bodyPr rot="0" spcFirstLastPara="0" vertOverflow="overflow" horzOverflow="overflow" vert="horz" wrap="square" lIns="130595" tIns="65302" rIns="130595" bIns="65302" numCol="1" spcCol="0" rtlCol="0" fromWordArt="0" anchor="ctr" anchorCtr="0" forceAA="0" compatLnSpc="1">
            <a:prstTxWarp prst="textNoShape">
              <a:avLst/>
            </a:prstTxWarp>
            <a:noAutofit/>
          </a:bodyPr>
          <a:lstStyle/>
          <a:p>
            <a:pPr marL="0" marR="0" lvl="0" indent="0" algn="l" defTabSz="1024543"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Text Semibold" pitchFamily="2" charset="0"/>
              <a:ea typeface="+mn-ea"/>
              <a:cs typeface="Segoe Sans Display Semibold" pitchFamily="2" charset="0"/>
            </a:endParaRPr>
          </a:p>
        </p:txBody>
      </p:sp>
      <p:sp>
        <p:nvSpPr>
          <p:cNvPr id="37" name="Freeform: Shape 36">
            <a:extLst>
              <a:ext uri="{FF2B5EF4-FFF2-40B4-BE49-F238E27FC236}">
                <a16:creationId xmlns:a16="http://schemas.microsoft.com/office/drawing/2014/main" id="{DE065AB2-24AE-999F-40AB-106D7933020B}"/>
              </a:ext>
            </a:extLst>
          </p:cNvPr>
          <p:cNvSpPr/>
          <p:nvPr/>
        </p:nvSpPr>
        <p:spPr bwMode="auto">
          <a:xfrm>
            <a:off x="6220500" y="5951925"/>
            <a:ext cx="5400000" cy="0"/>
          </a:xfrm>
          <a:custGeom>
            <a:avLst/>
            <a:gdLst>
              <a:gd name="connsiteX0" fmla="*/ 0 w 9664262"/>
              <a:gd name="connsiteY0" fmla="*/ 0 h 0"/>
              <a:gd name="connsiteX1" fmla="*/ 9664262 w 9664262"/>
              <a:gd name="connsiteY1" fmla="*/ 0 h 0"/>
            </a:gdLst>
            <a:ahLst/>
            <a:cxnLst>
              <a:cxn ang="0">
                <a:pos x="connsiteX0" y="connsiteY0"/>
              </a:cxn>
              <a:cxn ang="0">
                <a:pos x="connsiteX1" y="connsiteY1"/>
              </a:cxn>
            </a:cxnLst>
            <a:rect l="l" t="t" r="r" b="b"/>
            <a:pathLst>
              <a:path w="9664262">
                <a:moveTo>
                  <a:pt x="0" y="0"/>
                </a:moveTo>
                <a:lnTo>
                  <a:pt x="9664262" y="0"/>
                </a:lnTo>
              </a:path>
            </a:pathLst>
          </a:custGeom>
          <a:ln w="12700">
            <a:gradFill flip="none" rotWithShape="1">
              <a:gsLst>
                <a:gs pos="0">
                  <a:srgbClr val="3A4953"/>
                </a:gs>
                <a:gs pos="100000">
                  <a:srgbClr val="3A4953"/>
                </a:gs>
              </a:gsLst>
              <a:lin ang="0" scaled="1"/>
              <a:tileRect/>
            </a:gra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 name="TextBox 3">
            <a:extLst>
              <a:ext uri="{FF2B5EF4-FFF2-40B4-BE49-F238E27FC236}">
                <a16:creationId xmlns:a16="http://schemas.microsoft.com/office/drawing/2014/main" id="{FD57670A-7C56-2D9B-F0B0-E93BBC73EE2C}"/>
              </a:ext>
            </a:extLst>
          </p:cNvPr>
          <p:cNvSpPr txBox="1"/>
          <p:nvPr/>
        </p:nvSpPr>
        <p:spPr>
          <a:xfrm>
            <a:off x="7856389" y="5807925"/>
            <a:ext cx="2125960" cy="288000"/>
          </a:xfrm>
          <a:prstGeom prst="roundRect">
            <a:avLst>
              <a:gd name="adj" fmla="val 50000"/>
            </a:avLst>
          </a:prstGeom>
          <a:gradFill flip="none" rotWithShape="1">
            <a:gsLst>
              <a:gs pos="100000">
                <a:srgbClr val="3A4953"/>
              </a:gs>
              <a:gs pos="0">
                <a:srgbClr val="3A4953"/>
              </a:gs>
            </a:gsLst>
            <a:path path="circle">
              <a:fillToRect l="100000" t="100000"/>
            </a:path>
            <a:tileRect r="-100000" b="-100000"/>
          </a:gradFill>
        </p:spPr>
        <p:txBody>
          <a:bodyPr wrap="square" lIns="108000" tIns="36000" rIns="108000" bIns="54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Variable Text Semibold" pitchFamily="2" charset="0"/>
                <a:ea typeface="+mn-ea"/>
                <a:cs typeface="Segoe UI" pitchFamily="34" charset="0"/>
              </a:rPr>
              <a:t>Enterprise-ready foundation</a:t>
            </a:r>
          </a:p>
        </p:txBody>
      </p:sp>
    </p:spTree>
    <p:extLst>
      <p:ext uri="{BB962C8B-B14F-4D97-AF65-F5344CB8AC3E}">
        <p14:creationId xmlns:p14="http://schemas.microsoft.com/office/powerpoint/2010/main" val="110481975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42" presetClass="path" presetSubtype="0" decel="100000" fill="hold" grpId="1" nodeType="withEffect">
                                  <p:stCondLst>
                                    <p:cond delay="0"/>
                                  </p:stCondLst>
                                  <p:childTnLst>
                                    <p:animMotion origin="layout" path="M -3.75E-6 -2.59259E-6 L -3.75E-6 0.03542 " pathEditMode="relative" rAng="0" ptsTypes="AA">
                                      <p:cBhvr>
                                        <p:cTn id="9" dur="700" spd="-100000" fill="hold"/>
                                        <p:tgtEl>
                                          <p:spTgt spid="9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42" presetClass="path" presetSubtype="0" decel="100000" fill="hold" nodeType="withEffect">
                                  <p:stCondLst>
                                    <p:cond delay="100"/>
                                  </p:stCondLst>
                                  <p:childTnLst>
                                    <p:animMotion origin="layout" path="M 1.25E-6 -4.44444E-6 L 1.25E-6 0.03542 " pathEditMode="relative" rAng="0" ptsTypes="AA">
                                      <p:cBhvr>
                                        <p:cTn id="14" dur="700" spd="-100000" fill="hold"/>
                                        <p:tgtEl>
                                          <p:spTgt spid="73"/>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1.25E-6 -4.44444E-6 L 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decel="100000" fill="hold" nodeType="withEffect">
                                  <p:stCondLst>
                                    <p:cond delay="200"/>
                                  </p:stCondLst>
                                  <p:childTnLst>
                                    <p:animMotion origin="layout" path="M 1.25E-6 -4.44444E-6 L 1.25E-6 0.03542 " pathEditMode="relative" rAng="0" ptsTypes="AA">
                                      <p:cBhvr>
                                        <p:cTn id="24" dur="700" spd="-100000" fill="hold"/>
                                        <p:tgtEl>
                                          <p:spTgt spid="7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grpId="1" nodeType="withEffect">
                                  <p:stCondLst>
                                    <p:cond delay="200"/>
                                  </p:stCondLst>
                                  <p:childTnLst>
                                    <p:animMotion origin="layout" path="M 1.25E-6 -4.44444E-6 L 1.25E-6 0.03542 " pathEditMode="relative" rAng="0" ptsTypes="AA">
                                      <p:cBhvr>
                                        <p:cTn id="29" dur="700" spd="-100000" fill="hold"/>
                                        <p:tgtEl>
                                          <p:spTgt spid="15"/>
                                        </p:tgtEl>
                                        <p:attrNameLst>
                                          <p:attrName>ppt_x</p:attrName>
                                          <p:attrName>ppt_y</p:attrName>
                                        </p:attrNameLst>
                                      </p:cBhvr>
                                      <p:rCtr x="0" y="1759"/>
                                    </p:animMotion>
                                  </p:childTnLst>
                                </p:cTn>
                              </p:par>
                              <p:par>
                                <p:cTn id="30" presetID="10" presetClass="entr" presetSubtype="0" fill="hold" nodeType="withEffect">
                                  <p:stCondLst>
                                    <p:cond delay="30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42" presetClass="path" presetSubtype="0" decel="100000" fill="hold" nodeType="withEffect">
                                  <p:stCondLst>
                                    <p:cond delay="300"/>
                                  </p:stCondLst>
                                  <p:childTnLst>
                                    <p:animMotion origin="layout" path="M 1.25E-6 -4.44444E-6 L 1.25E-6 0.03542 " pathEditMode="relative" rAng="0" ptsTypes="AA">
                                      <p:cBhvr>
                                        <p:cTn id="34" dur="700" spd="-100000" fill="hold"/>
                                        <p:tgtEl>
                                          <p:spTgt spid="75"/>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42" presetClass="path" presetSubtype="0" decel="100000" fill="hold" grpId="1" nodeType="withEffect">
                                  <p:stCondLst>
                                    <p:cond delay="300"/>
                                  </p:stCondLst>
                                  <p:childTnLst>
                                    <p:animMotion origin="layout" path="M 1.25E-6 -4.44444E-6 L 1.25E-6 0.03542 " pathEditMode="relative" rAng="0" ptsTypes="AA">
                                      <p:cBhvr>
                                        <p:cTn id="39" dur="700" spd="-100000" fill="hold"/>
                                        <p:tgtEl>
                                          <p:spTgt spid="11"/>
                                        </p:tgtEl>
                                        <p:attrNameLst>
                                          <p:attrName>ppt_x</p:attrName>
                                          <p:attrName>ppt_y</p:attrName>
                                        </p:attrNameLst>
                                      </p:cBhvr>
                                      <p:rCtr x="0" y="1759"/>
                                    </p:animMotion>
                                  </p:childTnLst>
                                </p:cTn>
                              </p:par>
                              <p:par>
                                <p:cTn id="40" presetID="10" presetClass="entr" presetSubtype="0" fill="hold" nodeType="withEffect">
                                  <p:stCondLst>
                                    <p:cond delay="40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par>
                                <p:cTn id="43" presetID="42" presetClass="path" presetSubtype="0" decel="100000" fill="hold" nodeType="withEffect">
                                  <p:stCondLst>
                                    <p:cond delay="400"/>
                                  </p:stCondLst>
                                  <p:childTnLst>
                                    <p:animMotion origin="layout" path="M 1.25E-6 -4.44444E-6 L 1.25E-6 0.03542 " pathEditMode="relative" rAng="0" ptsTypes="AA">
                                      <p:cBhvr>
                                        <p:cTn id="44" dur="700" spd="-100000" fill="hold"/>
                                        <p:tgtEl>
                                          <p:spTgt spid="76"/>
                                        </p:tgtEl>
                                        <p:attrNameLst>
                                          <p:attrName>ppt_x</p:attrName>
                                          <p:attrName>ppt_y</p:attrName>
                                        </p:attrNameLst>
                                      </p:cBhvr>
                                      <p:rCtr x="0" y="1759"/>
                                    </p:animMotion>
                                  </p:childTnLst>
                                </p:cTn>
                              </p:par>
                              <p:par>
                                <p:cTn id="45" presetID="10" presetClass="entr" presetSubtype="0" fill="hold" grpId="0" nodeType="withEffect">
                                  <p:stCondLst>
                                    <p:cond delay="4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42" presetClass="path" presetSubtype="0" decel="100000" fill="hold" grpId="1" nodeType="withEffect">
                                  <p:stCondLst>
                                    <p:cond delay="400"/>
                                  </p:stCondLst>
                                  <p:childTnLst>
                                    <p:animMotion origin="layout" path="M 1.25E-6 -4.44444E-6 L 1.25E-6 0.03542 " pathEditMode="relative" rAng="0" ptsTypes="AA">
                                      <p:cBhvr>
                                        <p:cTn id="49" dur="700" spd="-100000" fill="hold"/>
                                        <p:tgtEl>
                                          <p:spTgt spid="18"/>
                                        </p:tgtEl>
                                        <p:attrNameLst>
                                          <p:attrName>ppt_x</p:attrName>
                                          <p:attrName>ppt_y</p:attrName>
                                        </p:attrNameLst>
                                      </p:cBhvr>
                                      <p:rCtr x="0" y="1759"/>
                                    </p:animMotion>
                                  </p:childTnLst>
                                </p:cTn>
                              </p:par>
                              <p:par>
                                <p:cTn id="50" presetID="10" presetClass="entr" presetSubtype="0" fill="hold" nodeType="withEffect">
                                  <p:stCondLst>
                                    <p:cond delay="50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42" presetClass="path" presetSubtype="0" decel="100000" fill="hold" nodeType="withEffect">
                                  <p:stCondLst>
                                    <p:cond delay="500"/>
                                  </p:stCondLst>
                                  <p:childTnLst>
                                    <p:animMotion origin="layout" path="M 1.25E-6 -4.44444E-6 L 1.25E-6 0.03542 " pathEditMode="relative" rAng="0" ptsTypes="AA">
                                      <p:cBhvr>
                                        <p:cTn id="54" dur="700" spd="-100000" fill="hold"/>
                                        <p:tgtEl>
                                          <p:spTgt spid="77"/>
                                        </p:tgtEl>
                                        <p:attrNameLst>
                                          <p:attrName>ppt_x</p:attrName>
                                          <p:attrName>ppt_y</p:attrName>
                                        </p:attrNameLst>
                                      </p:cBhvr>
                                      <p:rCtr x="0" y="1759"/>
                                    </p:animMotion>
                                  </p:childTnLst>
                                </p:cTn>
                              </p:par>
                              <p:par>
                                <p:cTn id="55" presetID="10" presetClass="entr" presetSubtype="0"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500"/>
                                  </p:stCondLst>
                                  <p:childTnLst>
                                    <p:animMotion origin="layout" path="M 1.25E-6 -4.44444E-6 L 1.25E-6 0.03542 " pathEditMode="relative" rAng="0" ptsTypes="AA">
                                      <p:cBhvr>
                                        <p:cTn id="59"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5" grpId="0"/>
      <p:bldP spid="15" grpId="1"/>
      <p:bldP spid="18" grpId="0"/>
      <p:bldP spid="18" grpId="1"/>
      <p:bldP spid="19" grpId="0"/>
      <p:bldP spid="19" grpId="1"/>
      <p:bldP spid="92" grpId="0"/>
      <p:bldP spid="9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5E24A-7EB8-536D-5A19-2D86590C940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D519EB44-2DBE-0233-6C8F-11171BBA954D}"/>
              </a:ext>
            </a:extLst>
          </p:cNvPr>
          <p:cNvSpPr>
            <a:spLocks noGrp="1"/>
          </p:cNvSpPr>
          <p:nvPr>
            <p:ph type="title"/>
          </p:nvPr>
        </p:nvSpPr>
        <p:spPr>
          <a:xfrm>
            <a:off x="588263" y="457200"/>
            <a:ext cx="3659541" cy="553998"/>
          </a:xfrm>
        </p:spPr>
        <p:txBody>
          <a:bodyPr/>
          <a:lstStyle/>
          <a:p>
            <a:r>
              <a:rPr lang="en-US"/>
              <a:t>RAG Framework</a:t>
            </a:r>
            <a:endParaRPr lang="en-CA"/>
          </a:p>
        </p:txBody>
      </p:sp>
      <p:grpSp>
        <p:nvGrpSpPr>
          <p:cNvPr id="9" name="Group 8">
            <a:extLst>
              <a:ext uri="{FF2B5EF4-FFF2-40B4-BE49-F238E27FC236}">
                <a16:creationId xmlns:a16="http://schemas.microsoft.com/office/drawing/2014/main" id="{EFF527F6-02B1-EC56-7FA1-2FA3393E1E1F}"/>
              </a:ext>
            </a:extLst>
          </p:cNvPr>
          <p:cNvGrpSpPr/>
          <p:nvPr/>
        </p:nvGrpSpPr>
        <p:grpSpPr>
          <a:xfrm>
            <a:off x="8972441" y="292100"/>
            <a:ext cx="2655183" cy="216000"/>
            <a:chOff x="8972441" y="292100"/>
            <a:chExt cx="2655183" cy="216000"/>
          </a:xfrm>
        </p:grpSpPr>
        <p:sp>
          <p:nvSpPr>
            <p:cNvPr id="12" name="Text Placeholder 2">
              <a:extLst>
                <a:ext uri="{FF2B5EF4-FFF2-40B4-BE49-F238E27FC236}">
                  <a16:creationId xmlns:a16="http://schemas.microsoft.com/office/drawing/2014/main" id="{A1E78403-D1DF-8A52-7EE4-1CA4E8CD1CA3}"/>
                </a:ext>
              </a:extLst>
            </p:cNvPr>
            <p:cNvSpPr txBox="1">
              <a:spLocks noChangeAspect="1"/>
            </p:cNvSpPr>
            <p:nvPr/>
          </p:nvSpPr>
          <p:spPr>
            <a:xfrm>
              <a:off x="8972441" y="292100"/>
              <a:ext cx="216000" cy="216000"/>
            </a:xfrm>
            <a:prstGeom prst="ellipse">
              <a:avLst/>
            </a:prstGeom>
            <a:solidFill>
              <a:srgbClr val="091F2C"/>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0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1</a:t>
              </a:r>
            </a:p>
          </p:txBody>
        </p:sp>
        <p:sp>
          <p:nvSpPr>
            <p:cNvPr id="15" name="Text Placeholder 2">
              <a:extLst>
                <a:ext uri="{FF2B5EF4-FFF2-40B4-BE49-F238E27FC236}">
                  <a16:creationId xmlns:a16="http://schemas.microsoft.com/office/drawing/2014/main" id="{D4EC8D39-42FD-0936-D717-427A2ACE4A45}"/>
                </a:ext>
              </a:extLst>
            </p:cNvPr>
            <p:cNvSpPr txBox="1">
              <a:spLocks noChangeAspect="1"/>
            </p:cNvSpPr>
            <p:nvPr/>
          </p:nvSpPr>
          <p:spPr>
            <a:xfrm>
              <a:off x="1006803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2</a:t>
              </a:r>
            </a:p>
          </p:txBody>
        </p:sp>
        <p:sp>
          <p:nvSpPr>
            <p:cNvPr id="19" name="Text Placeholder 2">
              <a:extLst>
                <a:ext uri="{FF2B5EF4-FFF2-40B4-BE49-F238E27FC236}">
                  <a16:creationId xmlns:a16="http://schemas.microsoft.com/office/drawing/2014/main" id="{BB2A2C78-4BAB-4384-F6F8-13A16FDF3317}"/>
                </a:ext>
              </a:extLst>
            </p:cNvPr>
            <p:cNvSpPr txBox="1">
              <a:spLocks noChangeAspect="1"/>
            </p:cNvSpPr>
            <p:nvPr/>
          </p:nvSpPr>
          <p:spPr>
            <a:xfrm>
              <a:off x="10336752"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3</a:t>
              </a:r>
            </a:p>
          </p:txBody>
        </p:sp>
        <p:sp>
          <p:nvSpPr>
            <p:cNvPr id="21" name="Text Placeholder 2">
              <a:extLst>
                <a:ext uri="{FF2B5EF4-FFF2-40B4-BE49-F238E27FC236}">
                  <a16:creationId xmlns:a16="http://schemas.microsoft.com/office/drawing/2014/main" id="{B34799D7-7598-B7ED-77F3-C5D568609007}"/>
                </a:ext>
              </a:extLst>
            </p:cNvPr>
            <p:cNvSpPr txBox="1">
              <a:spLocks noChangeAspect="1"/>
            </p:cNvSpPr>
            <p:nvPr/>
          </p:nvSpPr>
          <p:spPr>
            <a:xfrm>
              <a:off x="10605470"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4</a:t>
              </a:r>
            </a:p>
          </p:txBody>
        </p:sp>
        <p:sp>
          <p:nvSpPr>
            <p:cNvPr id="23" name="Text Placeholder 2">
              <a:extLst>
                <a:ext uri="{FF2B5EF4-FFF2-40B4-BE49-F238E27FC236}">
                  <a16:creationId xmlns:a16="http://schemas.microsoft.com/office/drawing/2014/main" id="{BB7FED4C-B9B7-7459-3E13-EED7727FD87A}"/>
                </a:ext>
              </a:extLst>
            </p:cNvPr>
            <p:cNvSpPr txBox="1">
              <a:spLocks noChangeAspect="1"/>
            </p:cNvSpPr>
            <p:nvPr/>
          </p:nvSpPr>
          <p:spPr>
            <a:xfrm>
              <a:off x="10874188"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5</a:t>
              </a:r>
            </a:p>
          </p:txBody>
        </p:sp>
        <p:sp>
          <p:nvSpPr>
            <p:cNvPr id="25" name="Text Placeholder 2">
              <a:extLst>
                <a:ext uri="{FF2B5EF4-FFF2-40B4-BE49-F238E27FC236}">
                  <a16:creationId xmlns:a16="http://schemas.microsoft.com/office/drawing/2014/main" id="{BF0F5B49-BC7A-E5E4-FCD6-5A11B7167A94}"/>
                </a:ext>
              </a:extLst>
            </p:cNvPr>
            <p:cNvSpPr txBox="1">
              <a:spLocks noChangeAspect="1"/>
            </p:cNvSpPr>
            <p:nvPr/>
          </p:nvSpPr>
          <p:spPr>
            <a:xfrm>
              <a:off x="11142906"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6</a:t>
              </a:r>
            </a:p>
          </p:txBody>
        </p:sp>
        <p:sp>
          <p:nvSpPr>
            <p:cNvPr id="26" name="Text Placeholder 2">
              <a:extLst>
                <a:ext uri="{FF2B5EF4-FFF2-40B4-BE49-F238E27FC236}">
                  <a16:creationId xmlns:a16="http://schemas.microsoft.com/office/drawing/2014/main" id="{2C4FE5F8-755C-5EAD-F757-3A19C178FF3C}"/>
                </a:ext>
              </a:extLst>
            </p:cNvPr>
            <p:cNvSpPr txBox="1">
              <a:spLocks noChangeAspect="1"/>
            </p:cNvSpPr>
            <p:nvPr/>
          </p:nvSpPr>
          <p:spPr>
            <a:xfrm>
              <a:off x="11411624" y="292100"/>
              <a:ext cx="216000" cy="216000"/>
            </a:xfrm>
            <a:prstGeom prst="ellipse">
              <a:avLst/>
            </a:prstGeom>
            <a:solidFill>
              <a:srgbClr val="3A4953"/>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Variable Text Semibold" pitchFamily="2" charset="0"/>
                  <a:ea typeface="+mn-ea"/>
                  <a:cs typeface="+mn-cs"/>
                </a:rPr>
                <a:t>7</a:t>
              </a:r>
            </a:p>
          </p:txBody>
        </p:sp>
        <p:sp>
          <p:nvSpPr>
            <p:cNvPr id="30" name="TextBox 29">
              <a:extLst>
                <a:ext uri="{FF2B5EF4-FFF2-40B4-BE49-F238E27FC236}">
                  <a16:creationId xmlns:a16="http://schemas.microsoft.com/office/drawing/2014/main" id="{EFB1DD8D-99BA-82D5-DB58-6678FA7EDD99}"/>
                </a:ext>
              </a:extLst>
            </p:cNvPr>
            <p:cNvSpPr txBox="1"/>
            <p:nvPr/>
          </p:nvSpPr>
          <p:spPr>
            <a:xfrm>
              <a:off x="9188441" y="315461"/>
              <a:ext cx="705372" cy="169277"/>
            </a:xfrm>
            <a:prstGeom prst="rect">
              <a:avLst/>
            </a:prstGeom>
            <a:noFill/>
          </p:spPr>
          <p:txBody>
            <a:bodyPr wrap="none" lIns="10800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Variable Text Semibold" pitchFamily="2" charset="0"/>
                  <a:ea typeface="+mn-ea"/>
                  <a:cs typeface="+mn-cs"/>
                </a:rPr>
                <a:t>Overview</a:t>
              </a:r>
              <a:endParaRPr kumimoji="0" lang="en-CA" sz="1100" b="0" i="0" u="none" strike="noStrike" kern="1200" cap="none" spc="0" normalizeH="0" baseline="0" noProof="0">
                <a:ln>
                  <a:noFill/>
                </a:ln>
                <a:solidFill>
                  <a:srgbClr val="FFFFFF"/>
                </a:solidFill>
                <a:effectLst/>
                <a:uLnTx/>
                <a:uFillTx/>
                <a:latin typeface="Segoe UI Variable Text Semibold" pitchFamily="2" charset="0"/>
                <a:ea typeface="+mn-ea"/>
                <a:cs typeface="+mn-cs"/>
              </a:endParaRPr>
            </a:p>
          </p:txBody>
        </p:sp>
      </p:grpSp>
      <p:sp>
        <p:nvSpPr>
          <p:cNvPr id="35" name="TextBox 34">
            <a:extLst>
              <a:ext uri="{FF2B5EF4-FFF2-40B4-BE49-F238E27FC236}">
                <a16:creationId xmlns:a16="http://schemas.microsoft.com/office/drawing/2014/main" id="{E4326AE3-0EC6-AE35-C780-A646D3A561C3}"/>
              </a:ext>
            </a:extLst>
          </p:cNvPr>
          <p:cNvSpPr txBox="1">
            <a:spLocks/>
          </p:cNvSpPr>
          <p:nvPr/>
        </p:nvSpPr>
        <p:spPr>
          <a:xfrm>
            <a:off x="1670515" y="2335259"/>
            <a:ext cx="3242308" cy="654025"/>
          </a:xfrm>
          <a:prstGeom prst="rect">
            <a:avLst/>
          </a:prstGeom>
          <a:noFill/>
          <a:ln>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End-to-end RAG pipeline</a:t>
            </a:r>
          </a:p>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Seamless integrations built to support GenAI deployments</a:t>
            </a:r>
          </a:p>
        </p:txBody>
      </p:sp>
      <p:sp>
        <p:nvSpPr>
          <p:cNvPr id="39" name="TextBox 38">
            <a:extLst>
              <a:ext uri="{FF2B5EF4-FFF2-40B4-BE49-F238E27FC236}">
                <a16:creationId xmlns:a16="http://schemas.microsoft.com/office/drawing/2014/main" id="{8D063FDA-2520-BED1-8164-11511A45260C}"/>
              </a:ext>
            </a:extLst>
          </p:cNvPr>
          <p:cNvSpPr txBox="1">
            <a:spLocks/>
          </p:cNvSpPr>
          <p:nvPr/>
        </p:nvSpPr>
        <p:spPr>
          <a:xfrm>
            <a:off x="1670515" y="3253610"/>
            <a:ext cx="3074773" cy="615553"/>
          </a:xfrm>
          <a:prstGeom prst="rect">
            <a:avLst/>
          </a:prstGeom>
          <a:noFill/>
          <a:ln>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AI models</a:t>
            </a:r>
            <a:b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b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Multimodal, embedding and </a:t>
            </a:r>
            <a:b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b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enrichment models</a:t>
            </a:r>
          </a:p>
        </p:txBody>
      </p:sp>
      <p:sp>
        <p:nvSpPr>
          <p:cNvPr id="41" name="TextBox 40">
            <a:extLst>
              <a:ext uri="{FF2B5EF4-FFF2-40B4-BE49-F238E27FC236}">
                <a16:creationId xmlns:a16="http://schemas.microsoft.com/office/drawing/2014/main" id="{D0937E9A-B725-08B2-F25F-FD1A6C607881}"/>
              </a:ext>
            </a:extLst>
          </p:cNvPr>
          <p:cNvSpPr txBox="1">
            <a:spLocks/>
          </p:cNvSpPr>
          <p:nvPr/>
        </p:nvSpPr>
        <p:spPr>
          <a:xfrm>
            <a:off x="1670514" y="4152724"/>
            <a:ext cx="3314735" cy="615553"/>
          </a:xfrm>
          <a:prstGeom prst="rect">
            <a:avLst/>
          </a:prstGeom>
          <a:noFill/>
          <a:ln>
            <a:noFill/>
          </a:ln>
        </p:spPr>
        <p:txBody>
          <a:bodyPr wrap="square" lIns="0" tIns="0" rIns="0" bIns="0" rtlCol="0" anchor="t">
            <a:spAutoFit/>
          </a:bodyPr>
          <a:lstStyle/>
          <a:p>
            <a:pPr marL="0" marR="0" lvl="0" indent="0" algn="l" defTabSz="914367" rtl="0" eaLnBrk="1" fontAlgn="auto" latinLnBrk="0" hangingPunct="1">
              <a:lnSpc>
                <a:spcPct val="100000"/>
              </a:lnSpc>
              <a:spcBef>
                <a:spcPts val="30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Text Semibold" pitchFamily="2" charset="0"/>
                <a:ea typeface="+mn-ea"/>
                <a:cs typeface="+mn-cs"/>
              </a:rPr>
              <a:t>Developer frameworks</a:t>
            </a:r>
            <a:r>
              <a:rPr kumimoji="0" lang="en-US" sz="1600" b="0" i="0" u="none" strike="noStrike" kern="1200" cap="none" spc="0" normalizeH="0" baseline="0" noProof="0">
                <a:ln>
                  <a:noFill/>
                </a:ln>
                <a:solidFill>
                  <a:srgbClr val="FFFFFF"/>
                </a:solidFill>
                <a:effectLst/>
                <a:uLnTx/>
                <a:uFillTx/>
                <a:latin typeface="-apple-system"/>
                <a:ea typeface="+mn-ea"/>
                <a:cs typeface="+mn-cs"/>
              </a:rPr>
              <a:t> </a:t>
            </a:r>
            <a:br>
              <a:rPr kumimoji="0" lang="en-US" sz="1600" b="0" i="0" u="none" strike="noStrike" kern="1200" cap="none" spc="0" normalizeH="0" baseline="0" noProof="0">
                <a:ln>
                  <a:noFill/>
                </a:ln>
                <a:solidFill>
                  <a:srgbClr val="FFFFFF"/>
                </a:solidFill>
                <a:effectLst/>
                <a:uLnTx/>
                <a:uFillTx/>
                <a:latin typeface="-apple-system"/>
                <a:ea typeface="+mn-ea"/>
                <a:cs typeface="+mn-cs"/>
              </a:rPr>
            </a:b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mn-cs"/>
              </a:rPr>
              <a:t>Integration with GitHub, Copilot Studio, Azure AI Foundry and Open Source</a:t>
            </a:r>
          </a:p>
        </p:txBody>
      </p:sp>
      <p:grpSp>
        <p:nvGrpSpPr>
          <p:cNvPr id="54" name="Group 53">
            <a:extLst>
              <a:ext uri="{FF2B5EF4-FFF2-40B4-BE49-F238E27FC236}">
                <a16:creationId xmlns:a16="http://schemas.microsoft.com/office/drawing/2014/main" id="{7D46E609-EDA1-D778-2754-B9E53FE8225C}"/>
              </a:ext>
            </a:extLst>
          </p:cNvPr>
          <p:cNvGrpSpPr/>
          <p:nvPr/>
        </p:nvGrpSpPr>
        <p:grpSpPr>
          <a:xfrm>
            <a:off x="908005" y="4157922"/>
            <a:ext cx="605156" cy="605156"/>
            <a:chOff x="5793422" y="4598515"/>
            <a:chExt cx="605156" cy="605156"/>
          </a:xfrm>
        </p:grpSpPr>
        <p:sp>
          <p:nvSpPr>
            <p:cNvPr id="51" name="Oval 50">
              <a:extLst>
                <a:ext uri="{FF2B5EF4-FFF2-40B4-BE49-F238E27FC236}">
                  <a16:creationId xmlns:a16="http://schemas.microsoft.com/office/drawing/2014/main" id="{7ECB2E9F-5725-E23B-C914-B2281533C54D}"/>
                </a:ext>
              </a:extLst>
            </p:cNvPr>
            <p:cNvSpPr/>
            <p:nvPr/>
          </p:nvSpPr>
          <p:spPr bwMode="auto">
            <a:xfrm>
              <a:off x="5793422" y="4598515"/>
              <a:ext cx="605156" cy="605156"/>
            </a:xfrm>
            <a:prstGeom prst="ellipse">
              <a:avLst/>
            </a:prstGeom>
            <a:gradFill>
              <a:gsLst>
                <a:gs pos="0">
                  <a:srgbClr val="8661C5"/>
                </a:gs>
                <a:gs pos="75000">
                  <a:srgbClr val="AC35AF"/>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16" name="Graphic 33">
              <a:extLst>
                <a:ext uri="{FF2B5EF4-FFF2-40B4-BE49-F238E27FC236}">
                  <a16:creationId xmlns:a16="http://schemas.microsoft.com/office/drawing/2014/main" id="{4A0B629A-0009-9EB1-BF7A-B78C7739B6F2}"/>
                </a:ext>
              </a:extLst>
            </p:cNvPr>
            <p:cNvSpPr>
              <a:spLocks noChangeAspect="1"/>
            </p:cNvSpPr>
            <p:nvPr/>
          </p:nvSpPr>
          <p:spPr>
            <a:xfrm>
              <a:off x="5960957" y="4764636"/>
              <a:ext cx="270085" cy="272914"/>
            </a:xfrm>
            <a:custGeom>
              <a:avLst/>
              <a:gdLst>
                <a:gd name="connsiteX0" fmla="*/ 265187 w 359483"/>
                <a:gd name="connsiteY0" fmla="*/ 0 h 363247"/>
                <a:gd name="connsiteX1" fmla="*/ 170902 w 359483"/>
                <a:gd name="connsiteY1" fmla="*/ 94229 h 363247"/>
                <a:gd name="connsiteX2" fmla="*/ 175329 w 359483"/>
                <a:gd name="connsiteY2" fmla="*/ 122803 h 363247"/>
                <a:gd name="connsiteX3" fmla="*/ 12526 w 359483"/>
                <a:gd name="connsiteY3" fmla="*/ 291208 h 363247"/>
                <a:gd name="connsiteX4" fmla="*/ 12127 w 359483"/>
                <a:gd name="connsiteY4" fmla="*/ 350721 h 363247"/>
                <a:gd name="connsiteX5" fmla="*/ 71641 w 359483"/>
                <a:gd name="connsiteY5" fmla="*/ 351121 h 363247"/>
                <a:gd name="connsiteX6" fmla="*/ 73030 w 359483"/>
                <a:gd name="connsiteY6" fmla="*/ 349683 h 363247"/>
                <a:gd name="connsiteX7" fmla="*/ 233948 w 359483"/>
                <a:gd name="connsiteY7" fmla="*/ 183217 h 363247"/>
                <a:gd name="connsiteX8" fmla="*/ 354142 w 359483"/>
                <a:gd name="connsiteY8" fmla="*/ 125581 h 363247"/>
                <a:gd name="connsiteX9" fmla="*/ 355799 w 359483"/>
                <a:gd name="connsiteY9" fmla="*/ 68206 h 363247"/>
                <a:gd name="connsiteX10" fmla="*/ 339126 w 359483"/>
                <a:gd name="connsiteY10" fmla="*/ 59007 h 363247"/>
                <a:gd name="connsiteX11" fmla="*/ 333357 w 359483"/>
                <a:gd name="connsiteY11" fmla="*/ 62407 h 363247"/>
                <a:gd name="connsiteX12" fmla="*/ 276139 w 359483"/>
                <a:gd name="connsiteY12" fmla="*/ 119553 h 363247"/>
                <a:gd name="connsiteX13" fmla="*/ 239155 w 359483"/>
                <a:gd name="connsiteY13" fmla="*/ 82569 h 363247"/>
                <a:gd name="connsiteX14" fmla="*/ 295888 w 359483"/>
                <a:gd name="connsiteY14" fmla="*/ 25799 h 363247"/>
                <a:gd name="connsiteX15" fmla="*/ 295890 w 359483"/>
                <a:gd name="connsiteY15" fmla="*/ 6757 h 363247"/>
                <a:gd name="connsiteX16" fmla="*/ 289910 w 359483"/>
                <a:gd name="connsiteY16" fmla="*/ 3286 h 363247"/>
                <a:gd name="connsiteX17" fmla="*/ 265169 w 359483"/>
                <a:gd name="connsiteY17" fmla="*/ 0 h 36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483" h="363247">
                  <a:moveTo>
                    <a:pt x="265187" y="0"/>
                  </a:moveTo>
                  <a:cubicBezTo>
                    <a:pt x="213131" y="-15"/>
                    <a:pt x="170918" y="42172"/>
                    <a:pt x="170902" y="94229"/>
                  </a:cubicBezTo>
                  <a:cubicBezTo>
                    <a:pt x="170900" y="103924"/>
                    <a:pt x="172392" y="113562"/>
                    <a:pt x="175329" y="122803"/>
                  </a:cubicBezTo>
                  <a:lnTo>
                    <a:pt x="12526" y="291208"/>
                  </a:lnTo>
                  <a:cubicBezTo>
                    <a:pt x="-4018" y="307531"/>
                    <a:pt x="-4197" y="334176"/>
                    <a:pt x="12127" y="350721"/>
                  </a:cubicBezTo>
                  <a:cubicBezTo>
                    <a:pt x="28451" y="367265"/>
                    <a:pt x="55096" y="367444"/>
                    <a:pt x="71641" y="351121"/>
                  </a:cubicBezTo>
                  <a:cubicBezTo>
                    <a:pt x="72115" y="350652"/>
                    <a:pt x="72578" y="350173"/>
                    <a:pt x="73030" y="349683"/>
                  </a:cubicBezTo>
                  <a:lnTo>
                    <a:pt x="233948" y="183217"/>
                  </a:lnTo>
                  <a:cubicBezTo>
                    <a:pt x="283055" y="200492"/>
                    <a:pt x="336867" y="174687"/>
                    <a:pt x="354142" y="125581"/>
                  </a:cubicBezTo>
                  <a:cubicBezTo>
                    <a:pt x="360647" y="107093"/>
                    <a:pt x="361225" y="87038"/>
                    <a:pt x="355799" y="68206"/>
                  </a:cubicBezTo>
                  <a:cubicBezTo>
                    <a:pt x="353735" y="61061"/>
                    <a:pt x="346270" y="56943"/>
                    <a:pt x="339126" y="59007"/>
                  </a:cubicBezTo>
                  <a:cubicBezTo>
                    <a:pt x="336948" y="59637"/>
                    <a:pt x="334962" y="60806"/>
                    <a:pt x="333357" y="62407"/>
                  </a:cubicBezTo>
                  <a:lnTo>
                    <a:pt x="276139" y="119553"/>
                  </a:lnTo>
                  <a:lnTo>
                    <a:pt x="239155" y="82569"/>
                  </a:lnTo>
                  <a:lnTo>
                    <a:pt x="295888" y="25799"/>
                  </a:lnTo>
                  <a:cubicBezTo>
                    <a:pt x="301147" y="20542"/>
                    <a:pt x="301148" y="12016"/>
                    <a:pt x="295890" y="6757"/>
                  </a:cubicBezTo>
                  <a:cubicBezTo>
                    <a:pt x="294233" y="5099"/>
                    <a:pt x="292172" y="3902"/>
                    <a:pt x="289910" y="3286"/>
                  </a:cubicBezTo>
                  <a:cubicBezTo>
                    <a:pt x="281845" y="1100"/>
                    <a:pt x="273525" y="-5"/>
                    <a:pt x="265169" y="0"/>
                  </a:cubicBezTo>
                  <a:close/>
                </a:path>
              </a:pathLst>
            </a:custGeom>
            <a:solidFill>
              <a:schemeClr val="tx1"/>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grpSp>
      <p:grpSp>
        <p:nvGrpSpPr>
          <p:cNvPr id="53" name="Group 52">
            <a:extLst>
              <a:ext uri="{FF2B5EF4-FFF2-40B4-BE49-F238E27FC236}">
                <a16:creationId xmlns:a16="http://schemas.microsoft.com/office/drawing/2014/main" id="{B69C081E-94CB-2A81-5864-CAE11F0C49F7}"/>
              </a:ext>
            </a:extLst>
          </p:cNvPr>
          <p:cNvGrpSpPr/>
          <p:nvPr/>
        </p:nvGrpSpPr>
        <p:grpSpPr>
          <a:xfrm>
            <a:off x="908005" y="3258808"/>
            <a:ext cx="605156" cy="605156"/>
            <a:chOff x="5793422" y="3670234"/>
            <a:chExt cx="605156" cy="605156"/>
          </a:xfrm>
        </p:grpSpPr>
        <p:sp>
          <p:nvSpPr>
            <p:cNvPr id="50" name="Oval 49">
              <a:extLst>
                <a:ext uri="{FF2B5EF4-FFF2-40B4-BE49-F238E27FC236}">
                  <a16:creationId xmlns:a16="http://schemas.microsoft.com/office/drawing/2014/main" id="{244168AC-75FE-BF53-FC3A-4194BBAB7953}"/>
                </a:ext>
              </a:extLst>
            </p:cNvPr>
            <p:cNvSpPr/>
            <p:nvPr/>
          </p:nvSpPr>
          <p:spPr bwMode="auto">
            <a:xfrm>
              <a:off x="5793422" y="3670234"/>
              <a:ext cx="605156" cy="605156"/>
            </a:xfrm>
            <a:prstGeom prst="ellipse">
              <a:avLst/>
            </a:prstGeom>
            <a:gradFill>
              <a:gsLst>
                <a:gs pos="0">
                  <a:srgbClr val="8661C5"/>
                </a:gs>
                <a:gs pos="75000">
                  <a:srgbClr val="AC35AF"/>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17" name="Graphic 37">
              <a:extLst>
                <a:ext uri="{FF2B5EF4-FFF2-40B4-BE49-F238E27FC236}">
                  <a16:creationId xmlns:a16="http://schemas.microsoft.com/office/drawing/2014/main" id="{DB7AFCB3-F194-8BC6-7039-28864DE0DEAB}"/>
                </a:ext>
              </a:extLst>
            </p:cNvPr>
            <p:cNvSpPr>
              <a:spLocks noChangeAspect="1"/>
            </p:cNvSpPr>
            <p:nvPr/>
          </p:nvSpPr>
          <p:spPr>
            <a:xfrm>
              <a:off x="5961112" y="3837992"/>
              <a:ext cx="269776" cy="269641"/>
            </a:xfrm>
            <a:custGeom>
              <a:avLst/>
              <a:gdLst>
                <a:gd name="connsiteX0" fmla="*/ 146143 w 359072"/>
                <a:gd name="connsiteY0" fmla="*/ 0 h 358892"/>
                <a:gd name="connsiteX1" fmla="*/ 166071 w 359072"/>
                <a:gd name="connsiteY1" fmla="*/ 25333 h 358892"/>
                <a:gd name="connsiteX2" fmla="*/ 166071 w 359072"/>
                <a:gd name="connsiteY2" fmla="*/ 103126 h 358892"/>
                <a:gd name="connsiteX3" fmla="*/ 150003 w 359072"/>
                <a:gd name="connsiteY3" fmla="*/ 103126 h 358892"/>
                <a:gd name="connsiteX4" fmla="*/ 103250 w 359072"/>
                <a:gd name="connsiteY4" fmla="*/ 83304 h 358892"/>
                <a:gd name="connsiteX5" fmla="*/ 83429 w 359072"/>
                <a:gd name="connsiteY5" fmla="*/ 130056 h 358892"/>
                <a:gd name="connsiteX6" fmla="*/ 130181 w 359072"/>
                <a:gd name="connsiteY6" fmla="*/ 149877 h 358892"/>
                <a:gd name="connsiteX7" fmla="*/ 150003 w 359072"/>
                <a:gd name="connsiteY7" fmla="*/ 130056 h 358892"/>
                <a:gd name="connsiteX8" fmla="*/ 166071 w 359072"/>
                <a:gd name="connsiteY8" fmla="*/ 130056 h 358892"/>
                <a:gd name="connsiteX9" fmla="*/ 166071 w 359072"/>
                <a:gd name="connsiteY9" fmla="*/ 325715 h 358892"/>
                <a:gd name="connsiteX10" fmla="*/ 152013 w 359072"/>
                <a:gd name="connsiteY10" fmla="*/ 351927 h 358892"/>
                <a:gd name="connsiteX11" fmla="*/ 124006 w 359072"/>
                <a:gd name="connsiteY11" fmla="*/ 358893 h 358892"/>
                <a:gd name="connsiteX12" fmla="*/ 63753 w 359072"/>
                <a:gd name="connsiteY12" fmla="*/ 328946 h 358892"/>
                <a:gd name="connsiteX13" fmla="*/ 45441 w 359072"/>
                <a:gd name="connsiteY13" fmla="*/ 290579 h 358892"/>
                <a:gd name="connsiteX14" fmla="*/ 22657 w 359072"/>
                <a:gd name="connsiteY14" fmla="*/ 278191 h 358892"/>
                <a:gd name="connsiteX15" fmla="*/ 0 w 359072"/>
                <a:gd name="connsiteY15" fmla="*/ 223702 h 358892"/>
                <a:gd name="connsiteX16" fmla="*/ 3411 w 359072"/>
                <a:gd name="connsiteY16" fmla="*/ 188405 h 358892"/>
                <a:gd name="connsiteX17" fmla="*/ 78996 w 359072"/>
                <a:gd name="connsiteY17" fmla="*/ 188405 h 358892"/>
                <a:gd name="connsiteX18" fmla="*/ 102964 w 359072"/>
                <a:gd name="connsiteY18" fmla="*/ 209070 h 358892"/>
                <a:gd name="connsiteX19" fmla="*/ 83511 w 359072"/>
                <a:gd name="connsiteY19" fmla="*/ 255977 h 358892"/>
                <a:gd name="connsiteX20" fmla="*/ 130417 w 359072"/>
                <a:gd name="connsiteY20" fmla="*/ 275430 h 358892"/>
                <a:gd name="connsiteX21" fmla="*/ 149871 w 359072"/>
                <a:gd name="connsiteY21" fmla="*/ 228523 h 358892"/>
                <a:gd name="connsiteX22" fmla="*/ 130020 w 359072"/>
                <a:gd name="connsiteY22" fmla="*/ 208908 h 358892"/>
                <a:gd name="connsiteX23" fmla="*/ 78996 w 359072"/>
                <a:gd name="connsiteY23" fmla="*/ 161475 h 358892"/>
                <a:gd name="connsiteX24" fmla="*/ 18672 w 359072"/>
                <a:gd name="connsiteY24" fmla="*/ 161475 h 358892"/>
                <a:gd name="connsiteX25" fmla="*/ 27559 w 359072"/>
                <a:gd name="connsiteY25" fmla="*/ 156053 h 358892"/>
                <a:gd name="connsiteX26" fmla="*/ 24363 w 359072"/>
                <a:gd name="connsiteY26" fmla="*/ 135819 h 358892"/>
                <a:gd name="connsiteX27" fmla="*/ 29659 w 359072"/>
                <a:gd name="connsiteY27" fmla="*/ 96662 h 358892"/>
                <a:gd name="connsiteX28" fmla="*/ 48295 w 359072"/>
                <a:gd name="connsiteY28" fmla="*/ 64813 h 358892"/>
                <a:gd name="connsiteX29" fmla="*/ 67972 w 359072"/>
                <a:gd name="connsiteY29" fmla="*/ 54633 h 358892"/>
                <a:gd name="connsiteX30" fmla="*/ 92264 w 359072"/>
                <a:gd name="connsiteY30" fmla="*/ 18061 h 358892"/>
                <a:gd name="connsiteX31" fmla="*/ 146125 w 359072"/>
                <a:gd name="connsiteY31" fmla="*/ 0 h 358892"/>
                <a:gd name="connsiteX32" fmla="*/ 193001 w 359072"/>
                <a:gd name="connsiteY32" fmla="*/ 269197 h 358892"/>
                <a:gd name="connsiteX33" fmla="*/ 222625 w 359072"/>
                <a:gd name="connsiteY33" fmla="*/ 269197 h 358892"/>
                <a:gd name="connsiteX34" fmla="*/ 273793 w 359072"/>
                <a:gd name="connsiteY34" fmla="*/ 218029 h 358892"/>
                <a:gd name="connsiteX35" fmla="*/ 273793 w 359072"/>
                <a:gd name="connsiteY35" fmla="*/ 185802 h 358892"/>
                <a:gd name="connsiteX36" fmla="*/ 293614 w 359072"/>
                <a:gd name="connsiteY36" fmla="*/ 139050 h 358892"/>
                <a:gd name="connsiteX37" fmla="*/ 246862 w 359072"/>
                <a:gd name="connsiteY37" fmla="*/ 119228 h 358892"/>
                <a:gd name="connsiteX38" fmla="*/ 227042 w 359072"/>
                <a:gd name="connsiteY38" fmla="*/ 165979 h 358892"/>
                <a:gd name="connsiteX39" fmla="*/ 246862 w 359072"/>
                <a:gd name="connsiteY39" fmla="*/ 185802 h 358892"/>
                <a:gd name="connsiteX40" fmla="*/ 246862 w 359072"/>
                <a:gd name="connsiteY40" fmla="*/ 218029 h 358892"/>
                <a:gd name="connsiteX41" fmla="*/ 222625 w 359072"/>
                <a:gd name="connsiteY41" fmla="*/ 242266 h 358892"/>
                <a:gd name="connsiteX42" fmla="*/ 193001 w 359072"/>
                <a:gd name="connsiteY42" fmla="*/ 242266 h 358892"/>
                <a:gd name="connsiteX43" fmla="*/ 193001 w 359072"/>
                <a:gd name="connsiteY43" fmla="*/ 25333 h 358892"/>
                <a:gd name="connsiteX44" fmla="*/ 212930 w 359072"/>
                <a:gd name="connsiteY44" fmla="*/ 0 h 358892"/>
                <a:gd name="connsiteX45" fmla="*/ 266809 w 359072"/>
                <a:gd name="connsiteY45" fmla="*/ 18061 h 358892"/>
                <a:gd name="connsiteX46" fmla="*/ 291100 w 359072"/>
                <a:gd name="connsiteY46" fmla="*/ 54633 h 358892"/>
                <a:gd name="connsiteX47" fmla="*/ 310777 w 359072"/>
                <a:gd name="connsiteY47" fmla="*/ 64813 h 358892"/>
                <a:gd name="connsiteX48" fmla="*/ 329413 w 359072"/>
                <a:gd name="connsiteY48" fmla="*/ 96662 h 358892"/>
                <a:gd name="connsiteX49" fmla="*/ 334709 w 359072"/>
                <a:gd name="connsiteY49" fmla="*/ 135819 h 358892"/>
                <a:gd name="connsiteX50" fmla="*/ 331514 w 359072"/>
                <a:gd name="connsiteY50" fmla="*/ 156053 h 358892"/>
                <a:gd name="connsiteX51" fmla="*/ 332699 w 359072"/>
                <a:gd name="connsiteY51" fmla="*/ 156592 h 358892"/>
                <a:gd name="connsiteX52" fmla="*/ 348749 w 359072"/>
                <a:gd name="connsiteY52" fmla="*/ 171134 h 358892"/>
                <a:gd name="connsiteX53" fmla="*/ 359073 w 359072"/>
                <a:gd name="connsiteY53" fmla="*/ 223702 h 358892"/>
                <a:gd name="connsiteX54" fmla="*/ 336415 w 359072"/>
                <a:gd name="connsiteY54" fmla="*/ 278191 h 358892"/>
                <a:gd name="connsiteX55" fmla="*/ 313614 w 359072"/>
                <a:gd name="connsiteY55" fmla="*/ 290579 h 358892"/>
                <a:gd name="connsiteX56" fmla="*/ 295319 w 359072"/>
                <a:gd name="connsiteY56" fmla="*/ 328946 h 358892"/>
                <a:gd name="connsiteX57" fmla="*/ 235049 w 359072"/>
                <a:gd name="connsiteY57" fmla="*/ 358893 h 358892"/>
                <a:gd name="connsiteX58" fmla="*/ 207041 w 359072"/>
                <a:gd name="connsiteY58" fmla="*/ 351945 h 358892"/>
                <a:gd name="connsiteX59" fmla="*/ 193001 w 359072"/>
                <a:gd name="connsiteY59" fmla="*/ 325715 h 358892"/>
                <a:gd name="connsiteX60" fmla="*/ 193001 w 359072"/>
                <a:gd name="connsiteY60" fmla="*/ 269197 h 358892"/>
                <a:gd name="connsiteX61" fmla="*/ 107722 w 359072"/>
                <a:gd name="connsiteY61" fmla="*/ 116591 h 358892"/>
                <a:gd name="connsiteX62" fmla="*/ 116699 w 359072"/>
                <a:gd name="connsiteY62" fmla="*/ 107614 h 358892"/>
                <a:gd name="connsiteX63" fmla="*/ 125675 w 359072"/>
                <a:gd name="connsiteY63" fmla="*/ 116591 h 358892"/>
                <a:gd name="connsiteX64" fmla="*/ 116699 w 359072"/>
                <a:gd name="connsiteY64" fmla="*/ 125568 h 358892"/>
                <a:gd name="connsiteX65" fmla="*/ 107722 w 359072"/>
                <a:gd name="connsiteY65" fmla="*/ 116591 h 358892"/>
                <a:gd name="connsiteX66" fmla="*/ 116699 w 359072"/>
                <a:gd name="connsiteY66" fmla="*/ 233289 h 358892"/>
                <a:gd name="connsiteX67" fmla="*/ 107722 w 359072"/>
                <a:gd name="connsiteY67" fmla="*/ 242266 h 358892"/>
                <a:gd name="connsiteX68" fmla="*/ 116699 w 359072"/>
                <a:gd name="connsiteY68" fmla="*/ 251243 h 358892"/>
                <a:gd name="connsiteX69" fmla="*/ 125675 w 359072"/>
                <a:gd name="connsiteY69" fmla="*/ 242266 h 358892"/>
                <a:gd name="connsiteX70" fmla="*/ 116699 w 359072"/>
                <a:gd name="connsiteY70" fmla="*/ 233289 h 358892"/>
                <a:gd name="connsiteX71" fmla="*/ 251351 w 359072"/>
                <a:gd name="connsiteY71" fmla="*/ 152498 h 358892"/>
                <a:gd name="connsiteX72" fmla="*/ 260328 w 359072"/>
                <a:gd name="connsiteY72" fmla="*/ 161475 h 358892"/>
                <a:gd name="connsiteX73" fmla="*/ 269304 w 359072"/>
                <a:gd name="connsiteY73" fmla="*/ 152498 h 358892"/>
                <a:gd name="connsiteX74" fmla="*/ 260328 w 359072"/>
                <a:gd name="connsiteY74" fmla="*/ 143521 h 358892"/>
                <a:gd name="connsiteX75" fmla="*/ 251351 w 359072"/>
                <a:gd name="connsiteY75" fmla="*/ 152498 h 35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59072" h="358892">
                  <a:moveTo>
                    <a:pt x="146143" y="0"/>
                  </a:moveTo>
                  <a:cubicBezTo>
                    <a:pt x="158836" y="0"/>
                    <a:pt x="166071" y="12639"/>
                    <a:pt x="166071" y="25333"/>
                  </a:cubicBezTo>
                  <a:lnTo>
                    <a:pt x="166071" y="103126"/>
                  </a:lnTo>
                  <a:lnTo>
                    <a:pt x="150003" y="103126"/>
                  </a:lnTo>
                  <a:cubicBezTo>
                    <a:pt x="142566" y="84742"/>
                    <a:pt x="121634" y="75867"/>
                    <a:pt x="103250" y="83304"/>
                  </a:cubicBezTo>
                  <a:cubicBezTo>
                    <a:pt x="84867" y="90740"/>
                    <a:pt x="75992" y="111672"/>
                    <a:pt x="83429" y="130056"/>
                  </a:cubicBezTo>
                  <a:cubicBezTo>
                    <a:pt x="90865" y="148441"/>
                    <a:pt x="111797" y="157315"/>
                    <a:pt x="130181" y="149877"/>
                  </a:cubicBezTo>
                  <a:cubicBezTo>
                    <a:pt x="139201" y="146229"/>
                    <a:pt x="146354" y="139076"/>
                    <a:pt x="150003" y="130056"/>
                  </a:cubicBezTo>
                  <a:lnTo>
                    <a:pt x="166071" y="130056"/>
                  </a:lnTo>
                  <a:lnTo>
                    <a:pt x="166071" y="325715"/>
                  </a:lnTo>
                  <a:cubicBezTo>
                    <a:pt x="166071" y="336415"/>
                    <a:pt x="161547" y="347062"/>
                    <a:pt x="152013" y="351927"/>
                  </a:cubicBezTo>
                  <a:cubicBezTo>
                    <a:pt x="143369" y="356455"/>
                    <a:pt x="133764" y="358844"/>
                    <a:pt x="124006" y="358893"/>
                  </a:cubicBezTo>
                  <a:cubicBezTo>
                    <a:pt x="96896" y="358893"/>
                    <a:pt x="76734" y="345176"/>
                    <a:pt x="63753" y="328946"/>
                  </a:cubicBezTo>
                  <a:cubicBezTo>
                    <a:pt x="54764" y="317747"/>
                    <a:pt x="48495" y="304612"/>
                    <a:pt x="45441" y="290579"/>
                  </a:cubicBezTo>
                  <a:cubicBezTo>
                    <a:pt x="37057" y="288105"/>
                    <a:pt x="29292" y="283883"/>
                    <a:pt x="22657" y="278191"/>
                  </a:cubicBezTo>
                  <a:cubicBezTo>
                    <a:pt x="9910" y="267222"/>
                    <a:pt x="0" y="249627"/>
                    <a:pt x="0" y="223702"/>
                  </a:cubicBezTo>
                  <a:cubicBezTo>
                    <a:pt x="0" y="210147"/>
                    <a:pt x="969" y="198334"/>
                    <a:pt x="3411" y="188405"/>
                  </a:cubicBezTo>
                  <a:lnTo>
                    <a:pt x="78996" y="188405"/>
                  </a:lnTo>
                  <a:cubicBezTo>
                    <a:pt x="91169" y="188405"/>
                    <a:pt x="101258" y="197382"/>
                    <a:pt x="102964" y="209070"/>
                  </a:cubicBezTo>
                  <a:cubicBezTo>
                    <a:pt x="84639" y="216652"/>
                    <a:pt x="75930" y="237652"/>
                    <a:pt x="83511" y="255977"/>
                  </a:cubicBezTo>
                  <a:cubicBezTo>
                    <a:pt x="91092" y="274301"/>
                    <a:pt x="112093" y="283010"/>
                    <a:pt x="130417" y="275430"/>
                  </a:cubicBezTo>
                  <a:cubicBezTo>
                    <a:pt x="148742" y="267848"/>
                    <a:pt x="157452" y="246848"/>
                    <a:pt x="149871" y="228523"/>
                  </a:cubicBezTo>
                  <a:cubicBezTo>
                    <a:pt x="146169" y="219576"/>
                    <a:pt x="139011" y="212503"/>
                    <a:pt x="130020" y="208908"/>
                  </a:cubicBezTo>
                  <a:cubicBezTo>
                    <a:pt x="128064" y="182172"/>
                    <a:pt x="105804" y="161479"/>
                    <a:pt x="78996" y="161475"/>
                  </a:cubicBezTo>
                  <a:lnTo>
                    <a:pt x="18672" y="161475"/>
                  </a:lnTo>
                  <a:cubicBezTo>
                    <a:pt x="21360" y="159252"/>
                    <a:pt x="24353" y="157426"/>
                    <a:pt x="27559" y="156053"/>
                  </a:cubicBezTo>
                  <a:cubicBezTo>
                    <a:pt x="25708" y="149457"/>
                    <a:pt x="24636" y="142665"/>
                    <a:pt x="24363" y="135819"/>
                  </a:cubicBezTo>
                  <a:cubicBezTo>
                    <a:pt x="23771" y="122623"/>
                    <a:pt x="25745" y="108889"/>
                    <a:pt x="29659" y="96662"/>
                  </a:cubicBezTo>
                  <a:cubicBezTo>
                    <a:pt x="33537" y="84633"/>
                    <a:pt x="39678" y="72910"/>
                    <a:pt x="48295" y="64813"/>
                  </a:cubicBezTo>
                  <a:cubicBezTo>
                    <a:pt x="53701" y="59545"/>
                    <a:pt x="60550" y="56002"/>
                    <a:pt x="67972" y="54633"/>
                  </a:cubicBezTo>
                  <a:cubicBezTo>
                    <a:pt x="71545" y="39552"/>
                    <a:pt x="80648" y="27092"/>
                    <a:pt x="92264" y="18061"/>
                  </a:cubicBezTo>
                  <a:cubicBezTo>
                    <a:pt x="107183" y="6427"/>
                    <a:pt x="126735" y="0"/>
                    <a:pt x="146125" y="0"/>
                  </a:cubicBezTo>
                  <a:close/>
                  <a:moveTo>
                    <a:pt x="193001" y="269197"/>
                  </a:moveTo>
                  <a:lnTo>
                    <a:pt x="222625" y="269197"/>
                  </a:lnTo>
                  <a:cubicBezTo>
                    <a:pt x="250884" y="269197"/>
                    <a:pt x="273793" y="246288"/>
                    <a:pt x="273793" y="218029"/>
                  </a:cubicBezTo>
                  <a:lnTo>
                    <a:pt x="273793" y="185802"/>
                  </a:lnTo>
                  <a:cubicBezTo>
                    <a:pt x="292177" y="178366"/>
                    <a:pt x="301052" y="157434"/>
                    <a:pt x="293614" y="139050"/>
                  </a:cubicBezTo>
                  <a:cubicBezTo>
                    <a:pt x="286177" y="120666"/>
                    <a:pt x="265247" y="111792"/>
                    <a:pt x="246862" y="119228"/>
                  </a:cubicBezTo>
                  <a:cubicBezTo>
                    <a:pt x="228478" y="126665"/>
                    <a:pt x="219603" y="147597"/>
                    <a:pt x="227042" y="165979"/>
                  </a:cubicBezTo>
                  <a:cubicBezTo>
                    <a:pt x="230690" y="175001"/>
                    <a:pt x="237842" y="182154"/>
                    <a:pt x="246862" y="185802"/>
                  </a:cubicBezTo>
                  <a:lnTo>
                    <a:pt x="246862" y="218029"/>
                  </a:lnTo>
                  <a:cubicBezTo>
                    <a:pt x="246862" y="231415"/>
                    <a:pt x="236011" y="242266"/>
                    <a:pt x="222625" y="242266"/>
                  </a:cubicBezTo>
                  <a:lnTo>
                    <a:pt x="193001" y="242266"/>
                  </a:lnTo>
                  <a:lnTo>
                    <a:pt x="193001" y="25333"/>
                  </a:lnTo>
                  <a:cubicBezTo>
                    <a:pt x="193001" y="12639"/>
                    <a:pt x="200237" y="0"/>
                    <a:pt x="212930" y="0"/>
                  </a:cubicBezTo>
                  <a:cubicBezTo>
                    <a:pt x="232356" y="0"/>
                    <a:pt x="251889" y="6427"/>
                    <a:pt x="266809" y="18061"/>
                  </a:cubicBezTo>
                  <a:cubicBezTo>
                    <a:pt x="278425" y="27092"/>
                    <a:pt x="287527" y="39570"/>
                    <a:pt x="291100" y="54633"/>
                  </a:cubicBezTo>
                  <a:cubicBezTo>
                    <a:pt x="298641" y="55890"/>
                    <a:pt x="305355" y="59732"/>
                    <a:pt x="310777" y="64813"/>
                  </a:cubicBezTo>
                  <a:cubicBezTo>
                    <a:pt x="319395" y="72910"/>
                    <a:pt x="325535" y="84615"/>
                    <a:pt x="329413" y="96662"/>
                  </a:cubicBezTo>
                  <a:cubicBezTo>
                    <a:pt x="333327" y="108889"/>
                    <a:pt x="335302" y="122623"/>
                    <a:pt x="334709" y="135819"/>
                  </a:cubicBezTo>
                  <a:cubicBezTo>
                    <a:pt x="334404" y="142570"/>
                    <a:pt x="333417" y="149464"/>
                    <a:pt x="331514" y="156053"/>
                  </a:cubicBezTo>
                  <a:lnTo>
                    <a:pt x="332699" y="156592"/>
                  </a:lnTo>
                  <a:cubicBezTo>
                    <a:pt x="339341" y="159715"/>
                    <a:pt x="344728" y="164617"/>
                    <a:pt x="348749" y="171134"/>
                  </a:cubicBezTo>
                  <a:cubicBezTo>
                    <a:pt x="356379" y="183432"/>
                    <a:pt x="359073" y="201134"/>
                    <a:pt x="359073" y="223702"/>
                  </a:cubicBezTo>
                  <a:cubicBezTo>
                    <a:pt x="359073" y="249645"/>
                    <a:pt x="349162" y="267258"/>
                    <a:pt x="336415" y="278191"/>
                  </a:cubicBezTo>
                  <a:cubicBezTo>
                    <a:pt x="329776" y="283886"/>
                    <a:pt x="322004" y="288107"/>
                    <a:pt x="313614" y="290579"/>
                  </a:cubicBezTo>
                  <a:cubicBezTo>
                    <a:pt x="310564" y="304610"/>
                    <a:pt x="304301" y="317743"/>
                    <a:pt x="295319" y="328946"/>
                  </a:cubicBezTo>
                  <a:cubicBezTo>
                    <a:pt x="282339" y="345176"/>
                    <a:pt x="262177" y="358893"/>
                    <a:pt x="235049" y="358893"/>
                  </a:cubicBezTo>
                  <a:cubicBezTo>
                    <a:pt x="225291" y="358850"/>
                    <a:pt x="215688" y="356467"/>
                    <a:pt x="207041" y="351945"/>
                  </a:cubicBezTo>
                  <a:cubicBezTo>
                    <a:pt x="197526" y="347062"/>
                    <a:pt x="193001" y="336415"/>
                    <a:pt x="193001" y="325715"/>
                  </a:cubicBezTo>
                  <a:lnTo>
                    <a:pt x="193001" y="269197"/>
                  </a:lnTo>
                  <a:close/>
                  <a:moveTo>
                    <a:pt x="107722" y="116591"/>
                  </a:moveTo>
                  <a:cubicBezTo>
                    <a:pt x="107722" y="111633"/>
                    <a:pt x="111741" y="107614"/>
                    <a:pt x="116699" y="107614"/>
                  </a:cubicBezTo>
                  <a:cubicBezTo>
                    <a:pt x="121656" y="107614"/>
                    <a:pt x="125675" y="111633"/>
                    <a:pt x="125675" y="116591"/>
                  </a:cubicBezTo>
                  <a:cubicBezTo>
                    <a:pt x="125675" y="121549"/>
                    <a:pt x="121656" y="125568"/>
                    <a:pt x="116699" y="125568"/>
                  </a:cubicBezTo>
                  <a:cubicBezTo>
                    <a:pt x="111741" y="125568"/>
                    <a:pt x="107722" y="121549"/>
                    <a:pt x="107722" y="116591"/>
                  </a:cubicBezTo>
                  <a:close/>
                  <a:moveTo>
                    <a:pt x="116699" y="233289"/>
                  </a:moveTo>
                  <a:cubicBezTo>
                    <a:pt x="111741" y="233289"/>
                    <a:pt x="107722" y="237309"/>
                    <a:pt x="107722" y="242266"/>
                  </a:cubicBezTo>
                  <a:cubicBezTo>
                    <a:pt x="107722" y="247223"/>
                    <a:pt x="111741" y="251243"/>
                    <a:pt x="116699" y="251243"/>
                  </a:cubicBezTo>
                  <a:cubicBezTo>
                    <a:pt x="121656" y="251243"/>
                    <a:pt x="125675" y="247223"/>
                    <a:pt x="125675" y="242266"/>
                  </a:cubicBezTo>
                  <a:cubicBezTo>
                    <a:pt x="125675" y="237309"/>
                    <a:pt x="121656" y="233289"/>
                    <a:pt x="116699" y="233289"/>
                  </a:cubicBezTo>
                  <a:close/>
                  <a:moveTo>
                    <a:pt x="251351" y="152498"/>
                  </a:moveTo>
                  <a:cubicBezTo>
                    <a:pt x="251351" y="157455"/>
                    <a:pt x="255371" y="161475"/>
                    <a:pt x="260328" y="161475"/>
                  </a:cubicBezTo>
                  <a:cubicBezTo>
                    <a:pt x="265285" y="161475"/>
                    <a:pt x="269304" y="157455"/>
                    <a:pt x="269304" y="152498"/>
                  </a:cubicBezTo>
                  <a:cubicBezTo>
                    <a:pt x="269304" y="147541"/>
                    <a:pt x="265285" y="143521"/>
                    <a:pt x="260328" y="143521"/>
                  </a:cubicBezTo>
                  <a:cubicBezTo>
                    <a:pt x="255371" y="143521"/>
                    <a:pt x="251351" y="147541"/>
                    <a:pt x="251351" y="152498"/>
                  </a:cubicBezTo>
                  <a:close/>
                </a:path>
              </a:pathLst>
            </a:custGeom>
            <a:solidFill>
              <a:schemeClr val="tx1"/>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grpSp>
      <p:grpSp>
        <p:nvGrpSpPr>
          <p:cNvPr id="52" name="Group 51">
            <a:extLst>
              <a:ext uri="{FF2B5EF4-FFF2-40B4-BE49-F238E27FC236}">
                <a16:creationId xmlns:a16="http://schemas.microsoft.com/office/drawing/2014/main" id="{D6952B9D-7FE8-A65D-66FA-79E878E4B36F}"/>
              </a:ext>
            </a:extLst>
          </p:cNvPr>
          <p:cNvGrpSpPr/>
          <p:nvPr/>
        </p:nvGrpSpPr>
        <p:grpSpPr>
          <a:xfrm>
            <a:off x="908005" y="2359694"/>
            <a:ext cx="605156" cy="605156"/>
            <a:chOff x="5793422" y="2741953"/>
            <a:chExt cx="605156" cy="605156"/>
          </a:xfrm>
        </p:grpSpPr>
        <p:sp>
          <p:nvSpPr>
            <p:cNvPr id="49" name="Oval 48">
              <a:extLst>
                <a:ext uri="{FF2B5EF4-FFF2-40B4-BE49-F238E27FC236}">
                  <a16:creationId xmlns:a16="http://schemas.microsoft.com/office/drawing/2014/main" id="{79AC3633-EE41-1735-4191-E076AC1DD922}"/>
                </a:ext>
              </a:extLst>
            </p:cNvPr>
            <p:cNvSpPr/>
            <p:nvPr/>
          </p:nvSpPr>
          <p:spPr bwMode="auto">
            <a:xfrm>
              <a:off x="5793422" y="2741953"/>
              <a:ext cx="605156" cy="605156"/>
            </a:xfrm>
            <a:prstGeom prst="ellipse">
              <a:avLst/>
            </a:prstGeom>
            <a:gradFill>
              <a:gsLst>
                <a:gs pos="0">
                  <a:srgbClr val="8661C5"/>
                </a:gs>
                <a:gs pos="75000">
                  <a:srgbClr val="AC35AF"/>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Variable Text" pitchFamily="2" charset="0"/>
                <a:ea typeface="Segoe UI" pitchFamily="34" charset="0"/>
                <a:cs typeface="Segoe UI" pitchFamily="34" charset="0"/>
              </a:endParaRPr>
            </a:p>
          </p:txBody>
        </p:sp>
        <p:sp>
          <p:nvSpPr>
            <p:cNvPr id="18" name="Graphic 35">
              <a:extLst>
                <a:ext uri="{FF2B5EF4-FFF2-40B4-BE49-F238E27FC236}">
                  <a16:creationId xmlns:a16="http://schemas.microsoft.com/office/drawing/2014/main" id="{A565058D-753D-DF85-D3B9-3BC59C94AD78}"/>
                </a:ext>
              </a:extLst>
            </p:cNvPr>
            <p:cNvSpPr>
              <a:spLocks noChangeAspect="1"/>
            </p:cNvSpPr>
            <p:nvPr/>
          </p:nvSpPr>
          <p:spPr>
            <a:xfrm>
              <a:off x="5961112" y="2909643"/>
              <a:ext cx="269776" cy="269776"/>
            </a:xfrm>
            <a:custGeom>
              <a:avLst/>
              <a:gdLst>
                <a:gd name="connsiteX0" fmla="*/ 179536 w 359072"/>
                <a:gd name="connsiteY0" fmla="*/ 359073 h 359072"/>
                <a:gd name="connsiteX1" fmla="*/ 0 w 359072"/>
                <a:gd name="connsiteY1" fmla="*/ 179536 h 359072"/>
                <a:gd name="connsiteX2" fmla="*/ 179536 w 359072"/>
                <a:gd name="connsiteY2" fmla="*/ 0 h 359072"/>
                <a:gd name="connsiteX3" fmla="*/ 359073 w 359072"/>
                <a:gd name="connsiteY3" fmla="*/ 179536 h 359072"/>
                <a:gd name="connsiteX4" fmla="*/ 179536 w 359072"/>
                <a:gd name="connsiteY4" fmla="*/ 359073 h 359072"/>
                <a:gd name="connsiteX5" fmla="*/ 238245 w 359072"/>
                <a:gd name="connsiteY5" fmla="*/ 157094 h 359072"/>
                <a:gd name="connsiteX6" fmla="*/ 215444 w 359072"/>
                <a:gd name="connsiteY6" fmla="*/ 157094 h 359072"/>
                <a:gd name="connsiteX7" fmla="*/ 201978 w 359072"/>
                <a:gd name="connsiteY7" fmla="*/ 170559 h 359072"/>
                <a:gd name="connsiteX8" fmla="*/ 215444 w 359072"/>
                <a:gd name="connsiteY8" fmla="*/ 184025 h 359072"/>
                <a:gd name="connsiteX9" fmla="*/ 264816 w 359072"/>
                <a:gd name="connsiteY9" fmla="*/ 184025 h 359072"/>
                <a:gd name="connsiteX10" fmla="*/ 278281 w 359072"/>
                <a:gd name="connsiteY10" fmla="*/ 170559 h 359072"/>
                <a:gd name="connsiteX11" fmla="*/ 278281 w 359072"/>
                <a:gd name="connsiteY11" fmla="*/ 112210 h 359072"/>
                <a:gd name="connsiteX12" fmla="*/ 264816 w 359072"/>
                <a:gd name="connsiteY12" fmla="*/ 98745 h 359072"/>
                <a:gd name="connsiteX13" fmla="*/ 251351 w 359072"/>
                <a:gd name="connsiteY13" fmla="*/ 112210 h 359072"/>
                <a:gd name="connsiteX14" fmla="*/ 251351 w 359072"/>
                <a:gd name="connsiteY14" fmla="*/ 125675 h 359072"/>
                <a:gd name="connsiteX15" fmla="*/ 179536 w 359072"/>
                <a:gd name="connsiteY15" fmla="*/ 89768 h 359072"/>
                <a:gd name="connsiteX16" fmla="*/ 110828 w 359072"/>
                <a:gd name="connsiteY16" fmla="*/ 121546 h 359072"/>
                <a:gd name="connsiteX17" fmla="*/ 112569 w 359072"/>
                <a:gd name="connsiteY17" fmla="*/ 140523 h 359072"/>
                <a:gd name="connsiteX18" fmla="*/ 131546 w 359072"/>
                <a:gd name="connsiteY18" fmla="*/ 138782 h 359072"/>
                <a:gd name="connsiteX19" fmla="*/ 179536 w 359072"/>
                <a:gd name="connsiteY19" fmla="*/ 116699 h 359072"/>
                <a:gd name="connsiteX20" fmla="*/ 238245 w 359072"/>
                <a:gd name="connsiteY20" fmla="*/ 157094 h 359072"/>
                <a:gd name="connsiteX21" fmla="*/ 107722 w 359072"/>
                <a:gd name="connsiteY21" fmla="*/ 246862 h 359072"/>
                <a:gd name="connsiteX22" fmla="*/ 107722 w 359072"/>
                <a:gd name="connsiteY22" fmla="*/ 233397 h 359072"/>
                <a:gd name="connsiteX23" fmla="*/ 233753 w 359072"/>
                <a:gd name="connsiteY23" fmla="*/ 251189 h 359072"/>
                <a:gd name="connsiteX24" fmla="*/ 248137 w 359072"/>
                <a:gd name="connsiteY24" fmla="*/ 237652 h 359072"/>
                <a:gd name="connsiteX25" fmla="*/ 247022 w 359072"/>
                <a:gd name="connsiteY25" fmla="*/ 218643 h 359072"/>
                <a:gd name="connsiteX26" fmla="*/ 228011 w 359072"/>
                <a:gd name="connsiteY26" fmla="*/ 219758 h 359072"/>
                <a:gd name="connsiteX27" fmla="*/ 227634 w 359072"/>
                <a:gd name="connsiteY27" fmla="*/ 220201 h 359072"/>
                <a:gd name="connsiteX28" fmla="*/ 138717 w 359072"/>
                <a:gd name="connsiteY28" fmla="*/ 227246 h 359072"/>
                <a:gd name="connsiteX29" fmla="*/ 122749 w 359072"/>
                <a:gd name="connsiteY29" fmla="*/ 206467 h 359072"/>
                <a:gd name="connsiteX30" fmla="*/ 143629 w 359072"/>
                <a:gd name="connsiteY30" fmla="*/ 206467 h 359072"/>
                <a:gd name="connsiteX31" fmla="*/ 157094 w 359072"/>
                <a:gd name="connsiteY31" fmla="*/ 193001 h 359072"/>
                <a:gd name="connsiteX32" fmla="*/ 143629 w 359072"/>
                <a:gd name="connsiteY32" fmla="*/ 179536 h 359072"/>
                <a:gd name="connsiteX33" fmla="*/ 94257 w 359072"/>
                <a:gd name="connsiteY33" fmla="*/ 179536 h 359072"/>
                <a:gd name="connsiteX34" fmla="*/ 80791 w 359072"/>
                <a:gd name="connsiteY34" fmla="*/ 193001 h 359072"/>
                <a:gd name="connsiteX35" fmla="*/ 80791 w 359072"/>
                <a:gd name="connsiteY35" fmla="*/ 246862 h 359072"/>
                <a:gd name="connsiteX36" fmla="*/ 94257 w 359072"/>
                <a:gd name="connsiteY36" fmla="*/ 260328 h 359072"/>
                <a:gd name="connsiteX37" fmla="*/ 107722 w 359072"/>
                <a:gd name="connsiteY37" fmla="*/ 246862 h 35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9072" h="359072">
                  <a:moveTo>
                    <a:pt x="179536" y="359073"/>
                  </a:moveTo>
                  <a:cubicBezTo>
                    <a:pt x="80378" y="359073"/>
                    <a:pt x="0" y="278694"/>
                    <a:pt x="0" y="179536"/>
                  </a:cubicBezTo>
                  <a:cubicBezTo>
                    <a:pt x="0" y="80378"/>
                    <a:pt x="80378" y="0"/>
                    <a:pt x="179536" y="0"/>
                  </a:cubicBezTo>
                  <a:cubicBezTo>
                    <a:pt x="278694" y="0"/>
                    <a:pt x="359073" y="80378"/>
                    <a:pt x="359073" y="179536"/>
                  </a:cubicBezTo>
                  <a:cubicBezTo>
                    <a:pt x="359073" y="278694"/>
                    <a:pt x="278694" y="359073"/>
                    <a:pt x="179536" y="359073"/>
                  </a:cubicBezTo>
                  <a:close/>
                  <a:moveTo>
                    <a:pt x="238245" y="157094"/>
                  </a:moveTo>
                  <a:lnTo>
                    <a:pt x="215444" y="157094"/>
                  </a:lnTo>
                  <a:cubicBezTo>
                    <a:pt x="208007" y="157094"/>
                    <a:pt x="201978" y="163123"/>
                    <a:pt x="201978" y="170559"/>
                  </a:cubicBezTo>
                  <a:cubicBezTo>
                    <a:pt x="201978" y="177996"/>
                    <a:pt x="208007" y="184025"/>
                    <a:pt x="215444" y="184025"/>
                  </a:cubicBezTo>
                  <a:lnTo>
                    <a:pt x="264816" y="184025"/>
                  </a:lnTo>
                  <a:cubicBezTo>
                    <a:pt x="272252" y="184025"/>
                    <a:pt x="278281" y="177996"/>
                    <a:pt x="278281" y="170559"/>
                  </a:cubicBezTo>
                  <a:lnTo>
                    <a:pt x="278281" y="112210"/>
                  </a:lnTo>
                  <a:cubicBezTo>
                    <a:pt x="278281" y="104774"/>
                    <a:pt x="272252" y="98745"/>
                    <a:pt x="264816" y="98745"/>
                  </a:cubicBezTo>
                  <a:cubicBezTo>
                    <a:pt x="257380" y="98745"/>
                    <a:pt x="251351" y="104774"/>
                    <a:pt x="251351" y="112210"/>
                  </a:cubicBezTo>
                  <a:lnTo>
                    <a:pt x="251351" y="125675"/>
                  </a:lnTo>
                  <a:cubicBezTo>
                    <a:pt x="234415" y="103051"/>
                    <a:pt x="207797" y="89743"/>
                    <a:pt x="179536" y="89768"/>
                  </a:cubicBezTo>
                  <a:cubicBezTo>
                    <a:pt x="151942" y="89768"/>
                    <a:pt x="127399" y="101618"/>
                    <a:pt x="110828" y="121546"/>
                  </a:cubicBezTo>
                  <a:cubicBezTo>
                    <a:pt x="106068" y="127267"/>
                    <a:pt x="106848" y="135764"/>
                    <a:pt x="112569" y="140523"/>
                  </a:cubicBezTo>
                  <a:cubicBezTo>
                    <a:pt x="118291" y="145283"/>
                    <a:pt x="126787" y="144503"/>
                    <a:pt x="131546" y="138782"/>
                  </a:cubicBezTo>
                  <a:cubicBezTo>
                    <a:pt x="142965" y="125011"/>
                    <a:pt x="159913" y="116699"/>
                    <a:pt x="179536" y="116699"/>
                  </a:cubicBezTo>
                  <a:cubicBezTo>
                    <a:pt x="206323" y="116699"/>
                    <a:pt x="229214" y="133467"/>
                    <a:pt x="238245" y="157094"/>
                  </a:cubicBezTo>
                  <a:close/>
                  <a:moveTo>
                    <a:pt x="107722" y="246862"/>
                  </a:moveTo>
                  <a:lnTo>
                    <a:pt x="107722" y="233397"/>
                  </a:lnTo>
                  <a:cubicBezTo>
                    <a:pt x="137611" y="273112"/>
                    <a:pt x="194037" y="281078"/>
                    <a:pt x="233753" y="251189"/>
                  </a:cubicBezTo>
                  <a:cubicBezTo>
                    <a:pt x="239031" y="247218"/>
                    <a:pt x="243853" y="242679"/>
                    <a:pt x="248137" y="237652"/>
                  </a:cubicBezTo>
                  <a:cubicBezTo>
                    <a:pt x="253078" y="232095"/>
                    <a:pt x="252579" y="223584"/>
                    <a:pt x="247022" y="218643"/>
                  </a:cubicBezTo>
                  <a:cubicBezTo>
                    <a:pt x="241464" y="213700"/>
                    <a:pt x="232954" y="214201"/>
                    <a:pt x="228011" y="219758"/>
                  </a:cubicBezTo>
                  <a:cubicBezTo>
                    <a:pt x="227882" y="219903"/>
                    <a:pt x="227756" y="220050"/>
                    <a:pt x="227634" y="220201"/>
                  </a:cubicBezTo>
                  <a:cubicBezTo>
                    <a:pt x="205025" y="246701"/>
                    <a:pt x="165216" y="249855"/>
                    <a:pt x="138717" y="227246"/>
                  </a:cubicBezTo>
                  <a:cubicBezTo>
                    <a:pt x="131998" y="221514"/>
                    <a:pt x="126558" y="214435"/>
                    <a:pt x="122749" y="206467"/>
                  </a:cubicBezTo>
                  <a:lnTo>
                    <a:pt x="143629" y="206467"/>
                  </a:lnTo>
                  <a:cubicBezTo>
                    <a:pt x="151065" y="206467"/>
                    <a:pt x="157094" y="200438"/>
                    <a:pt x="157094" y="193001"/>
                  </a:cubicBezTo>
                  <a:cubicBezTo>
                    <a:pt x="157094" y="185565"/>
                    <a:pt x="151065" y="179536"/>
                    <a:pt x="143629" y="179536"/>
                  </a:cubicBezTo>
                  <a:lnTo>
                    <a:pt x="94257" y="179536"/>
                  </a:lnTo>
                  <a:cubicBezTo>
                    <a:pt x="86820" y="179536"/>
                    <a:pt x="80791" y="185565"/>
                    <a:pt x="80791" y="193001"/>
                  </a:cubicBezTo>
                  <a:lnTo>
                    <a:pt x="80791" y="246862"/>
                  </a:lnTo>
                  <a:cubicBezTo>
                    <a:pt x="80791" y="254299"/>
                    <a:pt x="86820" y="260328"/>
                    <a:pt x="94257" y="260328"/>
                  </a:cubicBezTo>
                  <a:cubicBezTo>
                    <a:pt x="101693" y="260328"/>
                    <a:pt x="107722" y="254299"/>
                    <a:pt x="107722" y="246862"/>
                  </a:cubicBezTo>
                  <a:close/>
                </a:path>
              </a:pathLst>
            </a:custGeom>
            <a:solidFill>
              <a:schemeClr val="tx1"/>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grpSp>
      <p:sp>
        <p:nvSpPr>
          <p:cNvPr id="88" name="TextBox 87">
            <a:extLst>
              <a:ext uri="{FF2B5EF4-FFF2-40B4-BE49-F238E27FC236}">
                <a16:creationId xmlns:a16="http://schemas.microsoft.com/office/drawing/2014/main" id="{EBF3DACC-1FA7-7F86-9C31-C17B1A205A81}"/>
              </a:ext>
            </a:extLst>
          </p:cNvPr>
          <p:cNvSpPr txBox="1"/>
          <p:nvPr/>
        </p:nvSpPr>
        <p:spPr>
          <a:xfrm>
            <a:off x="847486" y="1730582"/>
            <a:ext cx="2933553" cy="338554"/>
          </a:xfrm>
          <a:prstGeom prst="rect">
            <a:avLst/>
          </a:prstGeom>
          <a:noFill/>
        </p:spPr>
        <p:txBody>
          <a:bodyPr wrap="square" tIns="0" bIns="0" anchor="ctr">
            <a:spAutoFit/>
          </a:body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C5B4E3"/>
                    </a:gs>
                    <a:gs pos="50000">
                      <a:srgbClr val="D59ED7"/>
                    </a:gs>
                  </a:gsLst>
                  <a:path path="circle">
                    <a:fillToRect l="100000" t="100000"/>
                  </a:path>
                </a:gradFill>
                <a:effectLst/>
                <a:uLnTx/>
                <a:uFillTx/>
                <a:latin typeface="Segoe UI Variable Text Semibold" pitchFamily="2" charset="0"/>
                <a:ea typeface="+mn-ea"/>
                <a:cs typeface="Segoe UI" pitchFamily="34" charset="0"/>
              </a:rPr>
              <a:t>Agent orchestration</a:t>
            </a:r>
          </a:p>
        </p:txBody>
      </p:sp>
      <p:sp>
        <p:nvSpPr>
          <p:cNvPr id="89" name="!!QueryRec">
            <a:extLst>
              <a:ext uri="{FF2B5EF4-FFF2-40B4-BE49-F238E27FC236}">
                <a16:creationId xmlns:a16="http://schemas.microsoft.com/office/drawing/2014/main" id="{6F084F7E-3F29-3B15-BC37-61C76DDC7901}"/>
              </a:ext>
              <a:ext uri="{C183D7F6-B498-43B3-948B-1728B52AA6E4}">
                <adec:decorative xmlns:adec="http://schemas.microsoft.com/office/drawing/2017/decorative" val="1"/>
              </a:ext>
            </a:extLst>
          </p:cNvPr>
          <p:cNvSpPr/>
          <p:nvPr/>
        </p:nvSpPr>
        <p:spPr bwMode="auto">
          <a:xfrm>
            <a:off x="580502" y="1448336"/>
            <a:ext cx="4996201" cy="3780370"/>
          </a:xfrm>
          <a:prstGeom prst="roundRect">
            <a:avLst>
              <a:gd name="adj" fmla="val 383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graphicFrame>
        <p:nvGraphicFramePr>
          <p:cNvPr id="3" name="Chart 2">
            <a:extLst>
              <a:ext uri="{FF2B5EF4-FFF2-40B4-BE49-F238E27FC236}">
                <a16:creationId xmlns:a16="http://schemas.microsoft.com/office/drawing/2014/main" id="{5482CE33-9A41-7FA5-4AB2-D2F594FB1E16}"/>
              </a:ext>
            </a:extLst>
          </p:cNvPr>
          <p:cNvGraphicFramePr/>
          <p:nvPr/>
        </p:nvGraphicFramePr>
        <p:xfrm>
          <a:off x="7334716" y="1840356"/>
          <a:ext cx="3177063" cy="31770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61570209-3CFE-BCE8-5AB0-BD84E14352A9}"/>
              </a:ext>
            </a:extLst>
          </p:cNvPr>
          <p:cNvGraphicFramePr/>
          <p:nvPr/>
        </p:nvGraphicFramePr>
        <p:xfrm>
          <a:off x="7703291" y="2208931"/>
          <a:ext cx="2439913" cy="2439913"/>
        </p:xfrm>
        <a:graphic>
          <a:graphicData uri="http://schemas.openxmlformats.org/drawingml/2006/chart">
            <c:chart xmlns:c="http://schemas.openxmlformats.org/drawingml/2006/chart" xmlns:r="http://schemas.openxmlformats.org/officeDocument/2006/relationships" r:id="rId4"/>
          </a:graphicData>
        </a:graphic>
      </p:graphicFrame>
      <p:pic>
        <p:nvPicPr>
          <p:cNvPr id="5" name="Graphic 4">
            <a:extLst>
              <a:ext uri="{FF2B5EF4-FFF2-40B4-BE49-F238E27FC236}">
                <a16:creationId xmlns:a16="http://schemas.microsoft.com/office/drawing/2014/main" id="{B8A387F6-624E-8A1A-A63A-630CA8C51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8707" y="2904856"/>
            <a:ext cx="367749" cy="367749"/>
          </a:xfrm>
          <a:prstGeom prst="rect">
            <a:avLst/>
          </a:prstGeom>
        </p:spPr>
      </p:pic>
      <p:pic>
        <p:nvPicPr>
          <p:cNvPr id="6" name="Graphic 5">
            <a:extLst>
              <a:ext uri="{FF2B5EF4-FFF2-40B4-BE49-F238E27FC236}">
                <a16:creationId xmlns:a16="http://schemas.microsoft.com/office/drawing/2014/main" id="{77D8F59B-CF7E-E37A-3E87-0477DABDA4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39374" y="3861427"/>
            <a:ext cx="367748" cy="367748"/>
          </a:xfrm>
          <a:prstGeom prst="rect">
            <a:avLst/>
          </a:prstGeom>
        </p:spPr>
      </p:pic>
      <p:sp>
        <p:nvSpPr>
          <p:cNvPr id="7" name="Rectangle: Rounded Corners 87">
            <a:extLst>
              <a:ext uri="{FF2B5EF4-FFF2-40B4-BE49-F238E27FC236}">
                <a16:creationId xmlns:a16="http://schemas.microsoft.com/office/drawing/2014/main" id="{5CF25C56-BDB7-36E6-E792-8F465D285B5A}"/>
              </a:ext>
              <a:ext uri="{C183D7F6-B498-43B3-948B-1728B52AA6E4}">
                <adec:decorative xmlns:adec="http://schemas.microsoft.com/office/drawing/2017/decorative" val="1"/>
              </a:ext>
            </a:extLst>
          </p:cNvPr>
          <p:cNvSpPr/>
          <p:nvPr/>
        </p:nvSpPr>
        <p:spPr bwMode="auto">
          <a:xfrm>
            <a:off x="7161348" y="1622677"/>
            <a:ext cx="3522571" cy="3523799"/>
          </a:xfrm>
          <a:prstGeom prst="ellips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8" name="!!ArcQueryPipeline">
            <a:extLst>
              <a:ext uri="{FF2B5EF4-FFF2-40B4-BE49-F238E27FC236}">
                <a16:creationId xmlns:a16="http://schemas.microsoft.com/office/drawing/2014/main" id="{4F0635E0-C42F-DCD8-4850-E61BF239C5B2}"/>
              </a:ext>
            </a:extLst>
          </p:cNvPr>
          <p:cNvSpPr/>
          <p:nvPr/>
        </p:nvSpPr>
        <p:spPr>
          <a:xfrm>
            <a:off x="7161348" y="1623906"/>
            <a:ext cx="3522571" cy="3522570"/>
          </a:xfrm>
          <a:prstGeom prst="arc">
            <a:avLst>
              <a:gd name="adj1" fmla="val 20301075"/>
              <a:gd name="adj2" fmla="val 0"/>
            </a:avLst>
          </a:prstGeom>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10" name="!!ArcDataPreprocessing">
            <a:extLst>
              <a:ext uri="{FF2B5EF4-FFF2-40B4-BE49-F238E27FC236}">
                <a16:creationId xmlns:a16="http://schemas.microsoft.com/office/drawing/2014/main" id="{71AFFE29-5889-7F4F-34B0-CB293973CF15}"/>
              </a:ext>
            </a:extLst>
          </p:cNvPr>
          <p:cNvSpPr/>
          <p:nvPr/>
        </p:nvSpPr>
        <p:spPr>
          <a:xfrm>
            <a:off x="7161348" y="1622677"/>
            <a:ext cx="3522571" cy="3522570"/>
          </a:xfrm>
          <a:prstGeom prst="arc">
            <a:avLst>
              <a:gd name="adj1" fmla="val 4728941"/>
              <a:gd name="adj2" fmla="val 6042658"/>
            </a:avLst>
          </a:prstGeom>
          <a:noFill/>
          <a:ln w="38100" cap="rnd">
            <a:solidFill>
              <a:srgbClr val="65707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13" name="!!ArcAgent">
            <a:extLst>
              <a:ext uri="{FF2B5EF4-FFF2-40B4-BE49-F238E27FC236}">
                <a16:creationId xmlns:a16="http://schemas.microsoft.com/office/drawing/2014/main" id="{93BEC444-0298-3915-4296-3DF3D5F93E5D}"/>
              </a:ext>
            </a:extLst>
          </p:cNvPr>
          <p:cNvSpPr/>
          <p:nvPr/>
        </p:nvSpPr>
        <p:spPr>
          <a:xfrm>
            <a:off x="7161348" y="1621449"/>
            <a:ext cx="3522571" cy="3522570"/>
          </a:xfrm>
          <a:prstGeom prst="arc">
            <a:avLst>
              <a:gd name="adj1" fmla="val 10895557"/>
              <a:gd name="adj2" fmla="val 12161727"/>
            </a:avLst>
          </a:prstGeom>
          <a:ln w="38100" cap="rnd">
            <a:solidFill>
              <a:srgbClr val="AC35A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Variable Text" pitchFamily="2" charset="0"/>
              <a:ea typeface="+mn-ea"/>
              <a:cs typeface="+mn-cs"/>
            </a:endParaRPr>
          </a:p>
        </p:txBody>
      </p:sp>
      <p:sp>
        <p:nvSpPr>
          <p:cNvPr id="14" name="TextBox 13">
            <a:extLst>
              <a:ext uri="{FF2B5EF4-FFF2-40B4-BE49-F238E27FC236}">
                <a16:creationId xmlns:a16="http://schemas.microsoft.com/office/drawing/2014/main" id="{BA6842D6-3094-D70A-2FCA-3D8F24635E78}"/>
              </a:ext>
            </a:extLst>
          </p:cNvPr>
          <p:cNvSpPr txBox="1"/>
          <p:nvPr/>
        </p:nvSpPr>
        <p:spPr>
          <a:xfrm>
            <a:off x="7786825" y="5256982"/>
            <a:ext cx="2272845" cy="399102"/>
          </a:xfrm>
          <a:prstGeom prst="rect">
            <a:avLst/>
          </a:prstGeom>
          <a:solidFill>
            <a:srgbClr val="091F2C"/>
          </a:solidFill>
        </p:spPr>
        <p:txBody>
          <a:bodyPr wrap="square" tIns="72000" bIns="72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Data preprocessing</a:t>
            </a:r>
          </a:p>
        </p:txBody>
      </p:sp>
      <p:sp>
        <p:nvSpPr>
          <p:cNvPr id="20" name="TextBox 19">
            <a:extLst>
              <a:ext uri="{FF2B5EF4-FFF2-40B4-BE49-F238E27FC236}">
                <a16:creationId xmlns:a16="http://schemas.microsoft.com/office/drawing/2014/main" id="{A47E2A24-175D-9E32-C1C6-8F732AEA9CC5}"/>
              </a:ext>
            </a:extLst>
          </p:cNvPr>
          <p:cNvSpPr txBox="1"/>
          <p:nvPr/>
        </p:nvSpPr>
        <p:spPr>
          <a:xfrm>
            <a:off x="5605483" y="2681144"/>
            <a:ext cx="1382419" cy="685464"/>
          </a:xfrm>
          <a:prstGeom prst="rect">
            <a:avLst/>
          </a:prstGeom>
          <a:solidFill>
            <a:srgbClr val="091F2C"/>
          </a:solidFill>
        </p:spPr>
        <p:txBody>
          <a:bodyPr wrap="square" tIns="72000" bIns="108000" anchor="ctr" anchorCtr="0">
            <a:noAutofit/>
          </a:bodyPr>
          <a:lstStyle/>
          <a:p>
            <a:pPr marL="0" marR="0" lvl="0" indent="0" algn="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Variable Text Semibold" pitchFamily="2" charset="0"/>
                <a:ea typeface="+mn-ea"/>
                <a:cs typeface="Segoe UI" pitchFamily="34" charset="0"/>
              </a:rPr>
              <a:t>Agent orchestration</a:t>
            </a:r>
          </a:p>
        </p:txBody>
      </p:sp>
      <p:sp>
        <p:nvSpPr>
          <p:cNvPr id="22" name="TextBox 21">
            <a:extLst>
              <a:ext uri="{FF2B5EF4-FFF2-40B4-BE49-F238E27FC236}">
                <a16:creationId xmlns:a16="http://schemas.microsoft.com/office/drawing/2014/main" id="{A0A8E017-009B-D11C-6D95-C5FBA1A8EB65}"/>
              </a:ext>
            </a:extLst>
          </p:cNvPr>
          <p:cNvSpPr txBox="1"/>
          <p:nvPr/>
        </p:nvSpPr>
        <p:spPr>
          <a:xfrm>
            <a:off x="10855990" y="2717553"/>
            <a:ext cx="920664" cy="612645"/>
          </a:xfrm>
          <a:prstGeom prst="rect">
            <a:avLst/>
          </a:prstGeom>
          <a:solidFill>
            <a:srgbClr val="091F2C"/>
          </a:solidFill>
        </p:spPr>
        <p:txBody>
          <a:bodyPr wrap="square" tIns="72000" bIns="108000" anchor="ctr" anchorCtr="0">
            <a:spAutoFit/>
          </a:bodyPr>
          <a:lstStyle>
            <a:defPPr>
              <a:defRPr lang="en-US"/>
            </a:defPPr>
            <a:lvl1pPr algn="r" defTabSz="564085" fontAlgn="base">
              <a:spcBef>
                <a:spcPct val="0"/>
              </a:spcBef>
              <a:spcAft>
                <a:spcPct val="0"/>
              </a:spcAft>
              <a:defRPr sz="1400">
                <a:solidFill>
                  <a:schemeClr val="tx1">
                    <a:alpha val="30000"/>
                  </a:schemeClr>
                </a:solidFill>
                <a:latin typeface="Segoe UI Variable Display Semibold" pitchFamily="2" charset="0"/>
                <a:cs typeface="Segoe UI" pitchFamily="34" charset="0"/>
              </a:defRPr>
            </a:lvl1pPr>
          </a:lstStyle>
          <a:p>
            <a:pPr marL="0" marR="0" lvl="0" indent="0" algn="l"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Query</a:t>
            </a:r>
            <a:b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br>
            <a:r>
              <a:rPr kumimoji="0" lang="en-US" sz="1400" b="0" i="0" u="none" strike="noStrike" kern="1200" cap="none" spc="0" normalizeH="0" baseline="0" noProof="0">
                <a:ln>
                  <a:noFill/>
                </a:ln>
                <a:solidFill>
                  <a:srgbClr val="FFFFFF">
                    <a:alpha val="30000"/>
                  </a:srgbClr>
                </a:solidFill>
                <a:effectLst/>
                <a:uLnTx/>
                <a:uFillTx/>
                <a:latin typeface="Segoe UI Variable Text Semibold" pitchFamily="2" charset="0"/>
                <a:ea typeface="+mn-ea"/>
                <a:cs typeface="Segoe UI" pitchFamily="34" charset="0"/>
              </a:rPr>
              <a:t>pipeline</a:t>
            </a:r>
          </a:p>
        </p:txBody>
      </p:sp>
      <p:sp>
        <p:nvSpPr>
          <p:cNvPr id="27" name="!!agent">
            <a:extLst>
              <a:ext uri="{FF2B5EF4-FFF2-40B4-BE49-F238E27FC236}">
                <a16:creationId xmlns:a16="http://schemas.microsoft.com/office/drawing/2014/main" id="{074F0B21-4377-38AE-9A5F-8AC49D835538}"/>
              </a:ext>
              <a:ext uri="{C183D7F6-B498-43B3-948B-1728B52AA6E4}">
                <adec:decorative xmlns:adec="http://schemas.microsoft.com/office/drawing/2017/decorative" val="1"/>
              </a:ext>
            </a:extLst>
          </p:cNvPr>
          <p:cNvSpPr>
            <a:spLocks noChangeAspect="1"/>
          </p:cNvSpPr>
          <p:nvPr/>
        </p:nvSpPr>
        <p:spPr>
          <a:xfrm>
            <a:off x="8293811" y="2951219"/>
            <a:ext cx="259152" cy="280137"/>
          </a:xfrm>
          <a:custGeom>
            <a:avLst/>
            <a:gdLst>
              <a:gd name="connsiteX0" fmla="*/ 318461 w 1071287"/>
              <a:gd name="connsiteY0" fmla="*/ 217133 h 1158042"/>
              <a:gd name="connsiteX1" fmla="*/ 536173 w 1071287"/>
              <a:gd name="connsiteY1" fmla="*/ 0 h 1158042"/>
              <a:gd name="connsiteX2" fmla="*/ 753305 w 1071287"/>
              <a:gd name="connsiteY2" fmla="*/ 217133 h 1158042"/>
              <a:gd name="connsiteX3" fmla="*/ 579599 w 1071287"/>
              <a:gd name="connsiteY3" fmla="*/ 430212 h 1158042"/>
              <a:gd name="connsiteX4" fmla="*/ 579599 w 1071287"/>
              <a:gd name="connsiteY4" fmla="*/ 550069 h 1158042"/>
              <a:gd name="connsiteX5" fmla="*/ 767781 w 1071287"/>
              <a:gd name="connsiteY5" fmla="*/ 550069 h 1158042"/>
              <a:gd name="connsiteX6" fmla="*/ 898060 w 1071287"/>
              <a:gd name="connsiteY6" fmla="*/ 680349 h 1158042"/>
              <a:gd name="connsiteX7" fmla="*/ 898060 w 1071287"/>
              <a:gd name="connsiteY7" fmla="*/ 680349 h 1158042"/>
              <a:gd name="connsiteX8" fmla="*/ 898060 w 1071287"/>
              <a:gd name="connsiteY8" fmla="*/ 727828 h 1158042"/>
              <a:gd name="connsiteX9" fmla="*/ 1066555 w 1071287"/>
              <a:gd name="connsiteY9" fmla="*/ 984913 h 1158042"/>
              <a:gd name="connsiteX10" fmla="*/ 854634 w 1071287"/>
              <a:gd name="connsiteY10" fmla="*/ 1158040 h 1158042"/>
              <a:gd name="connsiteX11" fmla="*/ 636922 w 1071287"/>
              <a:gd name="connsiteY11" fmla="*/ 940908 h 1158042"/>
              <a:gd name="connsiteX12" fmla="*/ 811207 w 1071287"/>
              <a:gd name="connsiteY12" fmla="*/ 727828 h 1158042"/>
              <a:gd name="connsiteX13" fmla="*/ 811207 w 1071287"/>
              <a:gd name="connsiteY13" fmla="*/ 680349 h 1158042"/>
              <a:gd name="connsiteX14" fmla="*/ 767781 w 1071287"/>
              <a:gd name="connsiteY14" fmla="*/ 636922 h 1158042"/>
              <a:gd name="connsiteX15" fmla="*/ 304565 w 1071287"/>
              <a:gd name="connsiteY15" fmla="*/ 636922 h 1158042"/>
              <a:gd name="connsiteX16" fmla="*/ 261138 w 1071287"/>
              <a:gd name="connsiteY16" fmla="*/ 680349 h 1158042"/>
              <a:gd name="connsiteX17" fmla="*/ 261138 w 1071287"/>
              <a:gd name="connsiteY17" fmla="*/ 727828 h 1158042"/>
              <a:gd name="connsiteX18" fmla="*/ 429633 w 1071287"/>
              <a:gd name="connsiteY18" fmla="*/ 984913 h 1158042"/>
              <a:gd name="connsiteX19" fmla="*/ 217712 w 1071287"/>
              <a:gd name="connsiteY19" fmla="*/ 1158040 h 1158042"/>
              <a:gd name="connsiteX20" fmla="*/ 0 w 1071287"/>
              <a:gd name="connsiteY20" fmla="*/ 941487 h 1158042"/>
              <a:gd name="connsiteX21" fmla="*/ 174285 w 1071287"/>
              <a:gd name="connsiteY21" fmla="*/ 728407 h 1158042"/>
              <a:gd name="connsiteX22" fmla="*/ 174285 w 1071287"/>
              <a:gd name="connsiteY22" fmla="*/ 680928 h 1158042"/>
              <a:gd name="connsiteX23" fmla="*/ 304565 w 1071287"/>
              <a:gd name="connsiteY23" fmla="*/ 550648 h 1158042"/>
              <a:gd name="connsiteX24" fmla="*/ 492746 w 1071287"/>
              <a:gd name="connsiteY24" fmla="*/ 550648 h 1158042"/>
              <a:gd name="connsiteX25" fmla="*/ 492746 w 1071287"/>
              <a:gd name="connsiteY25" fmla="*/ 430791 h 1158042"/>
              <a:gd name="connsiteX26" fmla="*/ 319040 w 1071287"/>
              <a:gd name="connsiteY26" fmla="*/ 217712 h 115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1287" h="1158042">
                <a:moveTo>
                  <a:pt x="318461" y="217133"/>
                </a:moveTo>
                <a:cubicBezTo>
                  <a:pt x="318461" y="97275"/>
                  <a:pt x="415736" y="0"/>
                  <a:pt x="536173" y="0"/>
                </a:cubicBezTo>
                <a:cubicBezTo>
                  <a:pt x="656030" y="0"/>
                  <a:pt x="753305" y="97275"/>
                  <a:pt x="753305" y="217133"/>
                </a:cubicBezTo>
                <a:cubicBezTo>
                  <a:pt x="753305" y="320198"/>
                  <a:pt x="680349" y="409367"/>
                  <a:pt x="579599" y="430212"/>
                </a:cubicBezTo>
                <a:lnTo>
                  <a:pt x="579599" y="550069"/>
                </a:lnTo>
                <a:lnTo>
                  <a:pt x="767781" y="550069"/>
                </a:lnTo>
                <a:cubicBezTo>
                  <a:pt x="839579" y="550069"/>
                  <a:pt x="898060" y="608550"/>
                  <a:pt x="898060" y="680349"/>
                </a:cubicBezTo>
                <a:lnTo>
                  <a:pt x="898060" y="680349"/>
                </a:lnTo>
                <a:lnTo>
                  <a:pt x="898060" y="727828"/>
                </a:lnTo>
                <a:cubicBezTo>
                  <a:pt x="1015601" y="752147"/>
                  <a:pt x="1091453" y="867372"/>
                  <a:pt x="1066555" y="984913"/>
                </a:cubicBezTo>
                <a:cubicBezTo>
                  <a:pt x="1045710" y="1085663"/>
                  <a:pt x="957120" y="1158040"/>
                  <a:pt x="854634" y="1158040"/>
                </a:cubicBezTo>
                <a:cubicBezTo>
                  <a:pt x="734776" y="1158040"/>
                  <a:pt x="637501" y="1061344"/>
                  <a:pt x="636922" y="940908"/>
                </a:cubicBezTo>
                <a:cubicBezTo>
                  <a:pt x="636922" y="837263"/>
                  <a:pt x="709300" y="748094"/>
                  <a:pt x="811207" y="727828"/>
                </a:cubicBezTo>
                <a:lnTo>
                  <a:pt x="811207" y="680349"/>
                </a:lnTo>
                <a:cubicBezTo>
                  <a:pt x="811207" y="656609"/>
                  <a:pt x="791520" y="636922"/>
                  <a:pt x="767781" y="636922"/>
                </a:cubicBezTo>
                <a:lnTo>
                  <a:pt x="304565" y="636922"/>
                </a:lnTo>
                <a:cubicBezTo>
                  <a:pt x="280825" y="636922"/>
                  <a:pt x="261138" y="656609"/>
                  <a:pt x="261138" y="680349"/>
                </a:cubicBezTo>
                <a:lnTo>
                  <a:pt x="261138" y="727828"/>
                </a:lnTo>
                <a:cubicBezTo>
                  <a:pt x="378679" y="752147"/>
                  <a:pt x="454531" y="867372"/>
                  <a:pt x="429633" y="984913"/>
                </a:cubicBezTo>
                <a:cubicBezTo>
                  <a:pt x="408788" y="1085663"/>
                  <a:pt x="320198" y="1158040"/>
                  <a:pt x="217712" y="1158040"/>
                </a:cubicBezTo>
                <a:cubicBezTo>
                  <a:pt x="97854" y="1158619"/>
                  <a:pt x="0" y="1061344"/>
                  <a:pt x="0" y="941487"/>
                </a:cubicBezTo>
                <a:cubicBezTo>
                  <a:pt x="0" y="837842"/>
                  <a:pt x="72378" y="748673"/>
                  <a:pt x="174285" y="728407"/>
                </a:cubicBezTo>
                <a:lnTo>
                  <a:pt x="174285" y="680928"/>
                </a:lnTo>
                <a:cubicBezTo>
                  <a:pt x="174285" y="609129"/>
                  <a:pt x="232766" y="550648"/>
                  <a:pt x="304565" y="550648"/>
                </a:cubicBezTo>
                <a:lnTo>
                  <a:pt x="492746" y="550648"/>
                </a:lnTo>
                <a:lnTo>
                  <a:pt x="492746" y="430791"/>
                </a:lnTo>
                <a:cubicBezTo>
                  <a:pt x="391418" y="409946"/>
                  <a:pt x="319040" y="321356"/>
                  <a:pt x="319040" y="217712"/>
                </a:cubicBezTo>
                <a:close/>
              </a:path>
            </a:pathLst>
          </a:custGeom>
          <a:solidFill>
            <a:schemeClr val="tx1"/>
          </a:solidFill>
          <a:ln w="15081" cap="flat">
            <a:noFill/>
            <a:prstDash val="solid"/>
            <a:miter/>
          </a:ln>
        </p:spPr>
        <p:txBody>
          <a:bodyPr rot="0" spcFirstLastPara="0" vertOverflow="overflow" horzOverflow="overflow" vert="horz" wrap="square" lIns="130595" tIns="65302" rIns="130595" bIns="65302" numCol="1" spcCol="0" rtlCol="0" fromWordArt="0" anchor="ctr" anchorCtr="0" forceAA="0" compatLnSpc="1">
            <a:prstTxWarp prst="textNoShape">
              <a:avLst/>
            </a:prstTxWarp>
            <a:noAutofit/>
          </a:bodyPr>
          <a:lstStyle/>
          <a:p>
            <a:pPr marL="0" marR="0" lvl="0" indent="0" algn="l" defTabSz="1024543"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srgbClr val="FFFFFF"/>
              </a:solidFill>
              <a:effectLst/>
              <a:uLnTx/>
              <a:uFillTx/>
              <a:latin typeface="Segoe UI Variable Text Semibold" pitchFamily="2" charset="0"/>
              <a:ea typeface="+mn-ea"/>
              <a:cs typeface="Segoe Sans Display Semibold" pitchFamily="2" charset="0"/>
            </a:endParaRPr>
          </a:p>
        </p:txBody>
      </p:sp>
      <p:sp>
        <p:nvSpPr>
          <p:cNvPr id="31" name="Freeform: Shape 30">
            <a:extLst>
              <a:ext uri="{FF2B5EF4-FFF2-40B4-BE49-F238E27FC236}">
                <a16:creationId xmlns:a16="http://schemas.microsoft.com/office/drawing/2014/main" id="{5F4753C0-B8F5-821D-6824-C3FE882324C6}"/>
              </a:ext>
            </a:extLst>
          </p:cNvPr>
          <p:cNvSpPr/>
          <p:nvPr/>
        </p:nvSpPr>
        <p:spPr bwMode="auto">
          <a:xfrm>
            <a:off x="6220500" y="5951925"/>
            <a:ext cx="5400000" cy="0"/>
          </a:xfrm>
          <a:custGeom>
            <a:avLst/>
            <a:gdLst>
              <a:gd name="connsiteX0" fmla="*/ 0 w 9664262"/>
              <a:gd name="connsiteY0" fmla="*/ 0 h 0"/>
              <a:gd name="connsiteX1" fmla="*/ 9664262 w 9664262"/>
              <a:gd name="connsiteY1" fmla="*/ 0 h 0"/>
            </a:gdLst>
            <a:ahLst/>
            <a:cxnLst>
              <a:cxn ang="0">
                <a:pos x="connsiteX0" y="connsiteY0"/>
              </a:cxn>
              <a:cxn ang="0">
                <a:pos x="connsiteX1" y="connsiteY1"/>
              </a:cxn>
            </a:cxnLst>
            <a:rect l="l" t="t" r="r" b="b"/>
            <a:pathLst>
              <a:path w="9664262">
                <a:moveTo>
                  <a:pt x="0" y="0"/>
                </a:moveTo>
                <a:lnTo>
                  <a:pt x="9664262" y="0"/>
                </a:lnTo>
              </a:path>
            </a:pathLst>
          </a:custGeom>
          <a:ln w="12700">
            <a:gradFill flip="none" rotWithShape="1">
              <a:gsLst>
                <a:gs pos="0">
                  <a:srgbClr val="3A4953"/>
                </a:gs>
                <a:gs pos="100000">
                  <a:srgbClr val="3A4953"/>
                </a:gs>
              </a:gsLst>
              <a:lin ang="0" scaled="1"/>
              <a:tileRect/>
            </a:gra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9" name="TextBox 28">
            <a:extLst>
              <a:ext uri="{FF2B5EF4-FFF2-40B4-BE49-F238E27FC236}">
                <a16:creationId xmlns:a16="http://schemas.microsoft.com/office/drawing/2014/main" id="{CD92A96E-C3A7-5596-C46A-882E091F37E1}"/>
              </a:ext>
            </a:extLst>
          </p:cNvPr>
          <p:cNvSpPr txBox="1"/>
          <p:nvPr/>
        </p:nvSpPr>
        <p:spPr>
          <a:xfrm>
            <a:off x="7856389" y="5807925"/>
            <a:ext cx="2125960" cy="288000"/>
          </a:xfrm>
          <a:prstGeom prst="roundRect">
            <a:avLst>
              <a:gd name="adj" fmla="val 50000"/>
            </a:avLst>
          </a:prstGeom>
          <a:gradFill flip="none" rotWithShape="1">
            <a:gsLst>
              <a:gs pos="100000">
                <a:srgbClr val="3A4953"/>
              </a:gs>
              <a:gs pos="0">
                <a:srgbClr val="3A4953"/>
              </a:gs>
            </a:gsLst>
            <a:path path="circle">
              <a:fillToRect l="100000" t="100000"/>
            </a:path>
            <a:tileRect r="-100000" b="-100000"/>
          </a:gradFill>
        </p:spPr>
        <p:txBody>
          <a:bodyPr wrap="square" lIns="108000" tIns="36000" rIns="108000" bIns="54000" anchor="ctr" anchorCtr="0">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Variable Text Semibold" pitchFamily="2" charset="0"/>
                <a:ea typeface="+mn-ea"/>
                <a:cs typeface="Segoe UI" pitchFamily="34" charset="0"/>
              </a:rPr>
              <a:t>Enterprise-ready foundation</a:t>
            </a:r>
          </a:p>
        </p:txBody>
      </p:sp>
    </p:spTree>
    <p:extLst>
      <p:ext uri="{BB962C8B-B14F-4D97-AF65-F5344CB8AC3E}">
        <p14:creationId xmlns:p14="http://schemas.microsoft.com/office/powerpoint/2010/main" val="376648345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42" presetClass="path" presetSubtype="0" decel="100000" fill="hold" grpId="1" nodeType="withEffect">
                                  <p:stCondLst>
                                    <p:cond delay="0"/>
                                  </p:stCondLst>
                                  <p:childTnLst>
                                    <p:animMotion origin="layout" path="M -3.75E-6 -1.85185E-6 L -3.75E-6 0.03542 " pathEditMode="relative" rAng="0" ptsTypes="AA">
                                      <p:cBhvr>
                                        <p:cTn id="9" dur="700" spd="-100000" fill="hold"/>
                                        <p:tgtEl>
                                          <p:spTgt spid="88"/>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nodeType="withEffect">
                                  <p:stCondLst>
                                    <p:cond delay="100"/>
                                  </p:stCondLst>
                                  <p:childTnLst>
                                    <p:animMotion origin="layout" path="M 1.25E-6 -4.44444E-6 L 1.25E-6 0.03542 " pathEditMode="relative" rAng="0" ptsTypes="AA">
                                      <p:cBhvr>
                                        <p:cTn id="14" dur="700" spd="-100000" fill="hold"/>
                                        <p:tgtEl>
                                          <p:spTgt spid="5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grpId="1" nodeType="withEffect">
                                  <p:stCondLst>
                                    <p:cond delay="100"/>
                                  </p:stCondLst>
                                  <p:childTnLst>
                                    <p:animMotion origin="layout" path="M 1.25E-6 -4.44444E-6 L 1.25E-6 0.03542 " pathEditMode="relative" rAng="0" ptsTypes="AA">
                                      <p:cBhvr>
                                        <p:cTn id="19" dur="700" spd="-100000" fill="hold"/>
                                        <p:tgtEl>
                                          <p:spTgt spid="35"/>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42" presetClass="path" presetSubtype="0" decel="100000" fill="hold" nodeType="withEffect">
                                  <p:stCondLst>
                                    <p:cond delay="200"/>
                                  </p:stCondLst>
                                  <p:childTnLst>
                                    <p:animMotion origin="layout" path="M 1.25E-6 -4.44444E-6 L 1.25E-6 0.03542 " pathEditMode="relative" rAng="0" ptsTypes="AA">
                                      <p:cBhvr>
                                        <p:cTn id="24" dur="700" spd="-100000" fill="hold"/>
                                        <p:tgtEl>
                                          <p:spTgt spid="5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42" presetClass="path" presetSubtype="0" decel="100000" fill="hold" grpId="1" nodeType="withEffect">
                                  <p:stCondLst>
                                    <p:cond delay="200"/>
                                  </p:stCondLst>
                                  <p:childTnLst>
                                    <p:animMotion origin="layout" path="M 1.25E-6 -4.44444E-6 L 1.25E-6 0.03542 " pathEditMode="relative" rAng="0" ptsTypes="AA">
                                      <p:cBhvr>
                                        <p:cTn id="29" dur="700" spd="-100000" fill="hold"/>
                                        <p:tgtEl>
                                          <p:spTgt spid="39"/>
                                        </p:tgtEl>
                                        <p:attrNameLst>
                                          <p:attrName>ppt_x</p:attrName>
                                          <p:attrName>ppt_y</p:attrName>
                                        </p:attrNameLst>
                                      </p:cBhvr>
                                      <p:rCtr x="0" y="1759"/>
                                    </p:animMotion>
                                  </p:childTnLst>
                                </p:cTn>
                              </p:par>
                              <p:par>
                                <p:cTn id="30" presetID="10" presetClass="entr" presetSubtype="0" fill="hold" nodeType="withEffect">
                                  <p:stCondLst>
                                    <p:cond delay="3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nodeType="withEffect">
                                  <p:stCondLst>
                                    <p:cond delay="300"/>
                                  </p:stCondLst>
                                  <p:childTnLst>
                                    <p:animMotion origin="layout" path="M 1.25E-6 -4.44444E-6 L 1.25E-6 0.03542 " pathEditMode="relative" rAng="0" ptsTypes="AA">
                                      <p:cBhvr>
                                        <p:cTn id="34" dur="700" spd="-100000" fill="hold"/>
                                        <p:tgtEl>
                                          <p:spTgt spid="54"/>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42" presetClass="path" presetSubtype="0" decel="100000" fill="hold" grpId="1" nodeType="withEffect">
                                  <p:stCondLst>
                                    <p:cond delay="300"/>
                                  </p:stCondLst>
                                  <p:childTnLst>
                                    <p:animMotion origin="layout" path="M 1.25E-6 -4.44444E-6 L 1.25E-6 0.03542 " pathEditMode="relative" rAng="0" ptsTypes="AA">
                                      <p:cBhvr>
                                        <p:cTn id="39" dur="700" spd="-100000" fill="hold"/>
                                        <p:tgtEl>
                                          <p:spTgt spid="4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9" grpId="0"/>
      <p:bldP spid="39" grpId="1"/>
      <p:bldP spid="41" grpId="0"/>
      <p:bldP spid="41" grpId="1"/>
      <p:bldP spid="88" grpId="0"/>
      <p:bldP spid="88" grpId="1"/>
    </p:bldLst>
  </p:timing>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3.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5.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6.xml><?xml version="1.0" encoding="utf-8"?>
<a:theme xmlns:a="http://schemas.openxmlformats.org/drawingml/2006/main" name="2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ED92CE2B-3255-4B45-BB1E-F5241FAEEB6F}"/>
    </a:ext>
  </a:extLst>
</a:theme>
</file>

<file path=ppt/theme/theme7.xml><?xml version="1.0" encoding="utf-8"?>
<a:theme xmlns:a="http://schemas.openxmlformats.org/drawingml/2006/main" name="AI-Azure-template-2024">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I-Azure-template-2024" id="{DEAC090E-AD5A-4793-9A0B-951898BA4435}" vid="{A2F36BC7-4B37-4E3B-B5CA-6548B97E88C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57c25b2-d86a-433e-9f9d-fbf06a1663e7">
      <Terms xmlns="http://schemas.microsoft.com/office/infopath/2007/PartnerControls"/>
    </lcf76f155ced4ddcb4097134ff3c332f>
    <TaxCatchAll xmlns="230e9df3-be65-4c73-a93b-d1236ebd677e" xsi:nil="true"/>
    <MediaServiceKeyPoints xmlns="e57c25b2-d86a-433e-9f9d-fbf06a1663e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CB95BEC5583C04D8225BBE567D769F9" ma:contentTypeVersion="22" ma:contentTypeDescription="Create a new document." ma:contentTypeScope="" ma:versionID="6029ef2fda5f00ee75126c14b21834ab">
  <xsd:schema xmlns:xsd="http://www.w3.org/2001/XMLSchema" xmlns:xs="http://www.w3.org/2001/XMLSchema" xmlns:p="http://schemas.microsoft.com/office/2006/metadata/properties" xmlns:ns1="http://schemas.microsoft.com/sharepoint/v3" xmlns:ns2="e57c25b2-d86a-433e-9f9d-fbf06a1663e7" xmlns:ns3="22f7c419-7c1b-4730-b3bb-0f0d9268f350" xmlns:ns4="230e9df3-be65-4c73-a93b-d1236ebd677e" targetNamespace="http://schemas.microsoft.com/office/2006/metadata/properties" ma:root="true" ma:fieldsID="d83659799a57e5ef4f804c3b8479b925" ns1:_="" ns2:_="" ns3:_="" ns4:_="">
    <xsd:import namespace="http://schemas.microsoft.com/sharepoint/v3"/>
    <xsd:import namespace="e57c25b2-d86a-433e-9f9d-fbf06a1663e7"/>
    <xsd:import namespace="22f7c419-7c1b-4730-b3bb-0f0d9268f350"/>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7c25b2-d86a-433e-9f9d-fbf06a1663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2f7c419-7c1b-4730-b3bb-0f0d9268f35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e2f38299-146d-4fe7-a12b-cf515614121d}" ma:internalName="TaxCatchAll" ma:showField="CatchAllData" ma:web="22f7c419-7c1b-4730-b3bb-0f0d9268f3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22f7c419-7c1b-4730-b3bb-0f0d9268f350"/>
    <ds:schemaRef ds:uri="http://schemas.microsoft.com/office/2006/documentManagement/types"/>
    <ds:schemaRef ds:uri="http://schemas.microsoft.com/sharepoint/v3"/>
    <ds:schemaRef ds:uri="230e9df3-be65-4c73-a93b-d1236ebd677e"/>
    <ds:schemaRef ds:uri="http://schemas.microsoft.com/office/infopath/2007/PartnerControls"/>
    <ds:schemaRef ds:uri="http://purl.org/dc/elements/1.1/"/>
    <ds:schemaRef ds:uri="http://purl.org/dc/terms/"/>
    <ds:schemaRef ds:uri="http://schemas.openxmlformats.org/package/2006/metadata/core-properties"/>
    <ds:schemaRef ds:uri="e57c25b2-d86a-433e-9f9d-fbf06a1663e7"/>
    <ds:schemaRef ds:uri="http://www.w3.org/XML/1998/namespace"/>
  </ds:schemaRefs>
</ds:datastoreItem>
</file>

<file path=customXml/itemProps2.xml><?xml version="1.0" encoding="utf-8"?>
<ds:datastoreItem xmlns:ds="http://schemas.openxmlformats.org/officeDocument/2006/customXml" ds:itemID="{3E500E98-6A3A-4F97-91BC-3966AEC97F76}">
  <ds:schemaRefs>
    <ds:schemaRef ds:uri="22f7c419-7c1b-4730-b3bb-0f0d9268f350"/>
    <ds:schemaRef ds:uri="230e9df3-be65-4c73-a93b-d1236ebd677e"/>
    <ds:schemaRef ds:uri="e57c25b2-d86a-433e-9f9d-fbf06a1663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7211</Words>
  <Application>Microsoft Office PowerPoint</Application>
  <PresentationFormat>Widescreen</PresentationFormat>
  <Paragraphs>1558</Paragraphs>
  <Slides>68</Slides>
  <Notes>47</Notes>
  <HiddenSlides>4</HiddenSlides>
  <MMClips>0</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68</vt:i4>
      </vt:variant>
    </vt:vector>
  </HeadingPairs>
  <TitlesOfParts>
    <vt:vector size="92" baseType="lpstr">
      <vt:lpstr>-apple-system</vt:lpstr>
      <vt:lpstr>Aptos</vt:lpstr>
      <vt:lpstr>Arial</vt:lpstr>
      <vt:lpstr>Calibri</vt:lpstr>
      <vt:lpstr>Consolas</vt:lpstr>
      <vt:lpstr>Segoe Sans Text</vt:lpstr>
      <vt:lpstr>Segoe Sans Text Semibold</vt:lpstr>
      <vt:lpstr>Segoe UI</vt:lpstr>
      <vt:lpstr>Segoe UI Semibold</vt:lpstr>
      <vt:lpstr>Segoe UI Variable Display</vt:lpstr>
      <vt:lpstr>Segoe UI Variable Display Semib</vt:lpstr>
      <vt:lpstr>Segoe UI Variable Display Semibold</vt:lpstr>
      <vt:lpstr>Segoe UI Variable Text</vt:lpstr>
      <vt:lpstr>Segoe UI Variable Text Semibold</vt:lpstr>
      <vt:lpstr>Wingdings</vt:lpstr>
      <vt:lpstr>WordVisi_MSFontService</vt:lpstr>
      <vt:lpstr>WordVisiPilcrow_MSFontService</vt:lpstr>
      <vt:lpstr>Azure 2023 Template</vt:lpstr>
      <vt:lpstr>Microsoft Build 16:9 Template Light</vt:lpstr>
      <vt:lpstr>1_Azure 2023 Template</vt:lpstr>
      <vt:lpstr>2_Azure 2023 Template</vt:lpstr>
      <vt:lpstr>MS Ignite 16:9 Template Dark</vt:lpstr>
      <vt:lpstr>2_MS Ignite 16:9 Template Dark</vt:lpstr>
      <vt:lpstr>AI-Azure-template-2024</vt:lpstr>
      <vt:lpstr>How to use this deck</vt:lpstr>
      <vt:lpstr>Azure AI Search</vt:lpstr>
      <vt:lpstr>PowerPoint Presentation</vt:lpstr>
      <vt:lpstr>Announcement slide with secondary announcements (dark)</vt:lpstr>
      <vt:lpstr>RAG Framework</vt:lpstr>
      <vt:lpstr>RAG Framework</vt:lpstr>
      <vt:lpstr>RAG Framework</vt:lpstr>
      <vt:lpstr>RAG Framework</vt:lpstr>
      <vt:lpstr>RAG Framework</vt:lpstr>
      <vt:lpstr>RAG Framework</vt:lpstr>
      <vt:lpstr>Retrieval</vt:lpstr>
      <vt:lpstr>RAG Framework</vt:lpstr>
      <vt:lpstr>Retrieval pipeline</vt:lpstr>
      <vt:lpstr>Retrieval pipeline</vt:lpstr>
      <vt:lpstr>PowerPoint Presentation</vt:lpstr>
      <vt:lpstr>Retrieval pipeline</vt:lpstr>
      <vt:lpstr>Vector search</vt:lpstr>
      <vt:lpstr>Hybrid search</vt:lpstr>
      <vt:lpstr>Keyword search</vt:lpstr>
      <vt:lpstr>Retrieval comparison demo</vt:lpstr>
      <vt:lpstr>PowerPoint Presentation</vt:lpstr>
      <vt:lpstr>Query rewriting</vt:lpstr>
      <vt:lpstr>Query rewriting</vt:lpstr>
      <vt:lpstr>Query rewriting  for better recall</vt:lpstr>
      <vt:lpstr>Reranking</vt:lpstr>
      <vt:lpstr>Semantic ranker</vt:lpstr>
      <vt:lpstr>For best  RAG responses,  you need a full  retrieval stack</vt:lpstr>
      <vt:lpstr>Trained for  RAG scenarios</vt:lpstr>
      <vt:lpstr>Lower latency  with the latest model</vt:lpstr>
      <vt:lpstr>Better quality for RAG-specific data</vt:lpstr>
      <vt:lpstr>Trained for RAG scenarios</vt:lpstr>
      <vt:lpstr>Advanced vector  search querying</vt:lpstr>
      <vt:lpstr>RAG Framework</vt:lpstr>
      <vt:lpstr>Integrated RAG data pipeline</vt:lpstr>
      <vt:lpstr>Integrated Vectorization</vt:lpstr>
      <vt:lpstr>Integrated Vectorization</vt:lpstr>
      <vt:lpstr>RAG Framework</vt:lpstr>
      <vt:lpstr>PowerPoint Presentation</vt:lpstr>
      <vt:lpstr>Platform integrations across the RAG pipeline</vt:lpstr>
      <vt:lpstr>Integrated RAG data pipeline</vt:lpstr>
      <vt:lpstr>AI models</vt:lpstr>
      <vt:lpstr>Developer frameworks across the RAG pipeline</vt:lpstr>
      <vt:lpstr>Development workflow resources</vt:lpstr>
      <vt:lpstr>Security &amp; compliance</vt:lpstr>
      <vt:lpstr>RAG Framework</vt:lpstr>
      <vt:lpstr>Security &amp; compliance</vt:lpstr>
      <vt:lpstr>PowerPoint Presentation</vt:lpstr>
      <vt:lpstr>Data privacy and compliance</vt:lpstr>
      <vt:lpstr>Performance &amp; monitoring</vt:lpstr>
      <vt:lpstr>Explore metrics  in the portal</vt:lpstr>
      <vt:lpstr>Explore metrics  in the portal</vt:lpstr>
      <vt:lpstr>Increase performance  with Application Insights</vt:lpstr>
      <vt:lpstr>Automated evaluation in  Azure AI Foundry</vt:lpstr>
      <vt:lpstr>Security controls demo</vt:lpstr>
      <vt:lpstr>Scale &amp; cost optimization</vt:lpstr>
      <vt:lpstr>Storage and cost optimization</vt:lpstr>
      <vt:lpstr>Embedding types and  compression techniques</vt:lpstr>
      <vt:lpstr>Scale + Quality</vt:lpstr>
      <vt:lpstr>Recover Quality with Semantic Ranker + Query Rewriting</vt:lpstr>
      <vt:lpstr>Scale + Quality</vt:lpstr>
      <vt:lpstr>Cut costs, not quality:  Azure AI search compression</vt:lpstr>
      <vt:lpstr>Cut costs, not quality:  Azure AI search compression</vt:lpstr>
      <vt:lpstr>Capacity concepts  and impact on cost</vt:lpstr>
      <vt:lpstr>PowerPoint Presentation</vt:lpstr>
      <vt:lpstr>Samples, tools and resources</vt:lpstr>
      <vt:lpstr>Next steps</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alsparrow@microsoft.com</dc:creator>
  <cp:keywords/>
  <dc:description/>
  <cp:lastModifiedBy>Mike Carter</cp:lastModifiedBy>
  <cp:revision>2</cp:revision>
  <cp:lastPrinted>2023-02-15T20:48:24Z</cp:lastPrinted>
  <dcterms:created xsi:type="dcterms:W3CDTF">2024-03-12T21:00:50Z</dcterms:created>
  <dcterms:modified xsi:type="dcterms:W3CDTF">2025-05-17T18:47:04Z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0x0101001CB95BEC5583C04D8225BBE567D769F9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